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6" r:id="rId3"/>
    <p:sldMasterId id="2147483700" r:id="rId4"/>
    <p:sldMasterId id="2147483714" r:id="rId5"/>
    <p:sldMasterId id="2147483726" r:id="rId6"/>
  </p:sldMasterIdLst>
  <p:notesMasterIdLst>
    <p:notesMasterId r:id="rId371"/>
  </p:notesMasterIdLst>
  <p:sldIdLst>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 id="556" r:id="rId306"/>
    <p:sldId id="557" r:id="rId307"/>
    <p:sldId id="558" r:id="rId308"/>
    <p:sldId id="559" r:id="rId309"/>
    <p:sldId id="560" r:id="rId310"/>
    <p:sldId id="561" r:id="rId311"/>
    <p:sldId id="562" r:id="rId312"/>
    <p:sldId id="563" r:id="rId313"/>
    <p:sldId id="564" r:id="rId314"/>
    <p:sldId id="565" r:id="rId315"/>
    <p:sldId id="566" r:id="rId316"/>
    <p:sldId id="567" r:id="rId317"/>
    <p:sldId id="568" r:id="rId318"/>
    <p:sldId id="569" r:id="rId319"/>
    <p:sldId id="570" r:id="rId320"/>
    <p:sldId id="571" r:id="rId321"/>
    <p:sldId id="572" r:id="rId322"/>
    <p:sldId id="573" r:id="rId323"/>
    <p:sldId id="574" r:id="rId324"/>
    <p:sldId id="575" r:id="rId325"/>
    <p:sldId id="576" r:id="rId326"/>
    <p:sldId id="577" r:id="rId327"/>
    <p:sldId id="578" r:id="rId328"/>
    <p:sldId id="579" r:id="rId329"/>
    <p:sldId id="580" r:id="rId330"/>
    <p:sldId id="581" r:id="rId331"/>
    <p:sldId id="582" r:id="rId332"/>
    <p:sldId id="583" r:id="rId333"/>
    <p:sldId id="584" r:id="rId334"/>
    <p:sldId id="585" r:id="rId335"/>
    <p:sldId id="586" r:id="rId336"/>
    <p:sldId id="587" r:id="rId337"/>
    <p:sldId id="588" r:id="rId338"/>
    <p:sldId id="589" r:id="rId339"/>
    <p:sldId id="590" r:id="rId340"/>
    <p:sldId id="591" r:id="rId341"/>
    <p:sldId id="592" r:id="rId342"/>
    <p:sldId id="593" r:id="rId343"/>
    <p:sldId id="594" r:id="rId344"/>
    <p:sldId id="595" r:id="rId345"/>
    <p:sldId id="596" r:id="rId346"/>
    <p:sldId id="597" r:id="rId347"/>
    <p:sldId id="598" r:id="rId348"/>
    <p:sldId id="599" r:id="rId349"/>
    <p:sldId id="600" r:id="rId350"/>
    <p:sldId id="601" r:id="rId351"/>
    <p:sldId id="602" r:id="rId352"/>
    <p:sldId id="603" r:id="rId353"/>
    <p:sldId id="604" r:id="rId354"/>
    <p:sldId id="605" r:id="rId355"/>
    <p:sldId id="606" r:id="rId356"/>
    <p:sldId id="607" r:id="rId357"/>
    <p:sldId id="608" r:id="rId358"/>
    <p:sldId id="609" r:id="rId359"/>
    <p:sldId id="610" r:id="rId360"/>
    <p:sldId id="611" r:id="rId361"/>
    <p:sldId id="612" r:id="rId362"/>
    <p:sldId id="613" r:id="rId363"/>
    <p:sldId id="614" r:id="rId364"/>
    <p:sldId id="615" r:id="rId365"/>
    <p:sldId id="616" r:id="rId366"/>
    <p:sldId id="617" r:id="rId367"/>
    <p:sldId id="618" r:id="rId368"/>
    <p:sldId id="619" r:id="rId369"/>
    <p:sldId id="620" r:id="rId3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0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99" Type="http://schemas.openxmlformats.org/officeDocument/2006/relationships/slide" Target="slides/slide293.xml"/><Relationship Id="rId303" Type="http://schemas.openxmlformats.org/officeDocument/2006/relationships/slide" Target="slides/slide297.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324" Type="http://schemas.openxmlformats.org/officeDocument/2006/relationships/slide" Target="slides/slide318.xml"/><Relationship Id="rId345" Type="http://schemas.openxmlformats.org/officeDocument/2006/relationships/slide" Target="slides/slide339.xml"/><Relationship Id="rId366" Type="http://schemas.openxmlformats.org/officeDocument/2006/relationships/slide" Target="slides/slide360.xml"/><Relationship Id="rId170" Type="http://schemas.openxmlformats.org/officeDocument/2006/relationships/slide" Target="slides/slide164.xml"/><Relationship Id="rId191" Type="http://schemas.openxmlformats.org/officeDocument/2006/relationships/slide" Target="slides/slide185.xml"/><Relationship Id="rId205" Type="http://schemas.openxmlformats.org/officeDocument/2006/relationships/slide" Target="slides/slide199.xml"/><Relationship Id="rId226" Type="http://schemas.openxmlformats.org/officeDocument/2006/relationships/slide" Target="slides/slide220.xml"/><Relationship Id="rId247" Type="http://schemas.openxmlformats.org/officeDocument/2006/relationships/slide" Target="slides/slide241.xml"/><Relationship Id="rId107" Type="http://schemas.openxmlformats.org/officeDocument/2006/relationships/slide" Target="slides/slide101.xml"/><Relationship Id="rId268" Type="http://schemas.openxmlformats.org/officeDocument/2006/relationships/slide" Target="slides/slide262.xml"/><Relationship Id="rId289" Type="http://schemas.openxmlformats.org/officeDocument/2006/relationships/slide" Target="slides/slide283.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314" Type="http://schemas.openxmlformats.org/officeDocument/2006/relationships/slide" Target="slides/slide308.xml"/><Relationship Id="rId335" Type="http://schemas.openxmlformats.org/officeDocument/2006/relationships/slide" Target="slides/slide329.xml"/><Relationship Id="rId356" Type="http://schemas.openxmlformats.org/officeDocument/2006/relationships/slide" Target="slides/slide350.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16" Type="http://schemas.openxmlformats.org/officeDocument/2006/relationships/slide" Target="slides/slide210.xml"/><Relationship Id="rId237" Type="http://schemas.openxmlformats.org/officeDocument/2006/relationships/slide" Target="slides/slide231.xml"/><Relationship Id="rId258" Type="http://schemas.openxmlformats.org/officeDocument/2006/relationships/slide" Target="slides/slide252.xml"/><Relationship Id="rId279" Type="http://schemas.openxmlformats.org/officeDocument/2006/relationships/slide" Target="slides/slide273.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290" Type="http://schemas.openxmlformats.org/officeDocument/2006/relationships/slide" Target="slides/slide284.xml"/><Relationship Id="rId304" Type="http://schemas.openxmlformats.org/officeDocument/2006/relationships/slide" Target="slides/slide298.xml"/><Relationship Id="rId325" Type="http://schemas.openxmlformats.org/officeDocument/2006/relationships/slide" Target="slides/slide319.xml"/><Relationship Id="rId346" Type="http://schemas.openxmlformats.org/officeDocument/2006/relationships/slide" Target="slides/slide340.xml"/><Relationship Id="rId367" Type="http://schemas.openxmlformats.org/officeDocument/2006/relationships/slide" Target="slides/slide361.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206" Type="http://schemas.openxmlformats.org/officeDocument/2006/relationships/slide" Target="slides/slide200.xml"/><Relationship Id="rId227" Type="http://schemas.openxmlformats.org/officeDocument/2006/relationships/slide" Target="slides/slide221.xml"/><Relationship Id="rId248" Type="http://schemas.openxmlformats.org/officeDocument/2006/relationships/slide" Target="slides/slide242.xml"/><Relationship Id="rId269" Type="http://schemas.openxmlformats.org/officeDocument/2006/relationships/slide" Target="slides/slide263.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280" Type="http://schemas.openxmlformats.org/officeDocument/2006/relationships/slide" Target="slides/slide274.xml"/><Relationship Id="rId315" Type="http://schemas.openxmlformats.org/officeDocument/2006/relationships/slide" Target="slides/slide309.xml"/><Relationship Id="rId336" Type="http://schemas.openxmlformats.org/officeDocument/2006/relationships/slide" Target="slides/slide330.xml"/><Relationship Id="rId357" Type="http://schemas.openxmlformats.org/officeDocument/2006/relationships/slide" Target="slides/slide351.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217" Type="http://schemas.openxmlformats.org/officeDocument/2006/relationships/slide" Target="slides/slide211.xml"/><Relationship Id="rId6" Type="http://schemas.openxmlformats.org/officeDocument/2006/relationships/slideMaster" Target="slideMasters/slideMaster6.xml"/><Relationship Id="rId238" Type="http://schemas.openxmlformats.org/officeDocument/2006/relationships/slide" Target="slides/slide232.xml"/><Relationship Id="rId259" Type="http://schemas.openxmlformats.org/officeDocument/2006/relationships/slide" Target="slides/slide253.xml"/><Relationship Id="rId23" Type="http://schemas.openxmlformats.org/officeDocument/2006/relationships/slide" Target="slides/slide17.xml"/><Relationship Id="rId119" Type="http://schemas.openxmlformats.org/officeDocument/2006/relationships/slide" Target="slides/slide113.xml"/><Relationship Id="rId270" Type="http://schemas.openxmlformats.org/officeDocument/2006/relationships/slide" Target="slides/slide264.xml"/><Relationship Id="rId291" Type="http://schemas.openxmlformats.org/officeDocument/2006/relationships/slide" Target="slides/slide285.xml"/><Relationship Id="rId305" Type="http://schemas.openxmlformats.org/officeDocument/2006/relationships/slide" Target="slides/slide299.xml"/><Relationship Id="rId326" Type="http://schemas.openxmlformats.org/officeDocument/2006/relationships/slide" Target="slides/slide320.xml"/><Relationship Id="rId347" Type="http://schemas.openxmlformats.org/officeDocument/2006/relationships/slide" Target="slides/slide341.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368" Type="http://schemas.openxmlformats.org/officeDocument/2006/relationships/slide" Target="slides/slide362.xml"/><Relationship Id="rId172" Type="http://schemas.openxmlformats.org/officeDocument/2006/relationships/slide" Target="slides/slide166.xml"/><Relationship Id="rId193" Type="http://schemas.openxmlformats.org/officeDocument/2006/relationships/slide" Target="slides/slide187.xml"/><Relationship Id="rId207" Type="http://schemas.openxmlformats.org/officeDocument/2006/relationships/slide" Target="slides/slide201.xml"/><Relationship Id="rId228" Type="http://schemas.openxmlformats.org/officeDocument/2006/relationships/slide" Target="slides/slide222.xml"/><Relationship Id="rId249" Type="http://schemas.openxmlformats.org/officeDocument/2006/relationships/slide" Target="slides/slide243.xml"/><Relationship Id="rId13" Type="http://schemas.openxmlformats.org/officeDocument/2006/relationships/slide" Target="slides/slide7.xml"/><Relationship Id="rId109" Type="http://schemas.openxmlformats.org/officeDocument/2006/relationships/slide" Target="slides/slide103.xml"/><Relationship Id="rId260" Type="http://schemas.openxmlformats.org/officeDocument/2006/relationships/slide" Target="slides/slide254.xml"/><Relationship Id="rId281" Type="http://schemas.openxmlformats.org/officeDocument/2006/relationships/slide" Target="slides/slide275.xml"/><Relationship Id="rId316" Type="http://schemas.openxmlformats.org/officeDocument/2006/relationships/slide" Target="slides/slide310.xml"/><Relationship Id="rId337" Type="http://schemas.openxmlformats.org/officeDocument/2006/relationships/slide" Target="slides/slide331.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358" Type="http://schemas.openxmlformats.org/officeDocument/2006/relationships/slide" Target="slides/slide352.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18" Type="http://schemas.openxmlformats.org/officeDocument/2006/relationships/slide" Target="slides/slide212.xml"/><Relationship Id="rId239" Type="http://schemas.openxmlformats.org/officeDocument/2006/relationships/slide" Target="slides/slide233.xml"/><Relationship Id="rId250" Type="http://schemas.openxmlformats.org/officeDocument/2006/relationships/slide" Target="slides/slide244.xml"/><Relationship Id="rId271" Type="http://schemas.openxmlformats.org/officeDocument/2006/relationships/slide" Target="slides/slide265.xml"/><Relationship Id="rId292" Type="http://schemas.openxmlformats.org/officeDocument/2006/relationships/slide" Target="slides/slide286.xml"/><Relationship Id="rId306" Type="http://schemas.openxmlformats.org/officeDocument/2006/relationships/slide" Target="slides/slide300.xml"/><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327" Type="http://schemas.openxmlformats.org/officeDocument/2006/relationships/slide" Target="slides/slide321.xml"/><Relationship Id="rId348" Type="http://schemas.openxmlformats.org/officeDocument/2006/relationships/slide" Target="slides/slide342.xml"/><Relationship Id="rId369" Type="http://schemas.openxmlformats.org/officeDocument/2006/relationships/slide" Target="slides/slide363.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208" Type="http://schemas.openxmlformats.org/officeDocument/2006/relationships/slide" Target="slides/slide202.xml"/><Relationship Id="rId229" Type="http://schemas.openxmlformats.org/officeDocument/2006/relationships/slide" Target="slides/slide223.xml"/><Relationship Id="rId240" Type="http://schemas.openxmlformats.org/officeDocument/2006/relationships/slide" Target="slides/slide234.xml"/><Relationship Id="rId261" Type="http://schemas.openxmlformats.org/officeDocument/2006/relationships/slide" Target="slides/slide255.xml"/><Relationship Id="rId14" Type="http://schemas.openxmlformats.org/officeDocument/2006/relationships/slide" Target="slides/slide8.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282" Type="http://schemas.openxmlformats.org/officeDocument/2006/relationships/slide" Target="slides/slide276.xml"/><Relationship Id="rId317" Type="http://schemas.openxmlformats.org/officeDocument/2006/relationships/slide" Target="slides/slide311.xml"/><Relationship Id="rId338" Type="http://schemas.openxmlformats.org/officeDocument/2006/relationships/slide" Target="slides/slide332.xml"/><Relationship Id="rId359" Type="http://schemas.openxmlformats.org/officeDocument/2006/relationships/slide" Target="slides/slide353.xml"/><Relationship Id="rId8" Type="http://schemas.openxmlformats.org/officeDocument/2006/relationships/slide" Target="slides/slide2.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219" Type="http://schemas.openxmlformats.org/officeDocument/2006/relationships/slide" Target="slides/slide213.xml"/><Relationship Id="rId370" Type="http://schemas.openxmlformats.org/officeDocument/2006/relationships/slide" Target="slides/slide364.xml"/><Relationship Id="rId230" Type="http://schemas.openxmlformats.org/officeDocument/2006/relationships/slide" Target="slides/slide224.xml"/><Relationship Id="rId251" Type="http://schemas.openxmlformats.org/officeDocument/2006/relationships/slide" Target="slides/slide245.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72" Type="http://schemas.openxmlformats.org/officeDocument/2006/relationships/slide" Target="slides/slide266.xml"/><Relationship Id="rId293" Type="http://schemas.openxmlformats.org/officeDocument/2006/relationships/slide" Target="slides/slide287.xml"/><Relationship Id="rId307" Type="http://schemas.openxmlformats.org/officeDocument/2006/relationships/slide" Target="slides/slide301.xml"/><Relationship Id="rId328" Type="http://schemas.openxmlformats.org/officeDocument/2006/relationships/slide" Target="slides/slide322.xml"/><Relationship Id="rId349" Type="http://schemas.openxmlformats.org/officeDocument/2006/relationships/slide" Target="slides/slide343.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95" Type="http://schemas.openxmlformats.org/officeDocument/2006/relationships/slide" Target="slides/slide189.xml"/><Relationship Id="rId209" Type="http://schemas.openxmlformats.org/officeDocument/2006/relationships/slide" Target="slides/slide203.xml"/><Relationship Id="rId360" Type="http://schemas.openxmlformats.org/officeDocument/2006/relationships/slide" Target="slides/slide354.xml"/><Relationship Id="rId220" Type="http://schemas.openxmlformats.org/officeDocument/2006/relationships/slide" Target="slides/slide214.xml"/><Relationship Id="rId241" Type="http://schemas.openxmlformats.org/officeDocument/2006/relationships/slide" Target="slides/slide23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262" Type="http://schemas.openxmlformats.org/officeDocument/2006/relationships/slide" Target="slides/slide256.xml"/><Relationship Id="rId283" Type="http://schemas.openxmlformats.org/officeDocument/2006/relationships/slide" Target="slides/slide277.xml"/><Relationship Id="rId318" Type="http://schemas.openxmlformats.org/officeDocument/2006/relationships/slide" Target="slides/slide312.xml"/><Relationship Id="rId339" Type="http://schemas.openxmlformats.org/officeDocument/2006/relationships/slide" Target="slides/slide333.xml"/><Relationship Id="rId78" Type="http://schemas.openxmlformats.org/officeDocument/2006/relationships/slide" Target="slides/slide72.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64" Type="http://schemas.openxmlformats.org/officeDocument/2006/relationships/slide" Target="slides/slide158.xml"/><Relationship Id="rId185" Type="http://schemas.openxmlformats.org/officeDocument/2006/relationships/slide" Target="slides/slide179.xml"/><Relationship Id="rId350" Type="http://schemas.openxmlformats.org/officeDocument/2006/relationships/slide" Target="slides/slide344.xml"/><Relationship Id="rId37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80" Type="http://schemas.openxmlformats.org/officeDocument/2006/relationships/slide" Target="slides/slide174.xml"/><Relationship Id="rId210" Type="http://schemas.openxmlformats.org/officeDocument/2006/relationships/slide" Target="slides/slide204.xml"/><Relationship Id="rId215" Type="http://schemas.openxmlformats.org/officeDocument/2006/relationships/slide" Target="slides/slide209.xml"/><Relationship Id="rId236" Type="http://schemas.openxmlformats.org/officeDocument/2006/relationships/slide" Target="slides/slide230.xml"/><Relationship Id="rId257" Type="http://schemas.openxmlformats.org/officeDocument/2006/relationships/slide" Target="slides/slide251.xml"/><Relationship Id="rId278" Type="http://schemas.openxmlformats.org/officeDocument/2006/relationships/slide" Target="slides/slide272.xml"/><Relationship Id="rId26" Type="http://schemas.openxmlformats.org/officeDocument/2006/relationships/slide" Target="slides/slide20.xml"/><Relationship Id="rId231" Type="http://schemas.openxmlformats.org/officeDocument/2006/relationships/slide" Target="slides/slide225.xml"/><Relationship Id="rId252" Type="http://schemas.openxmlformats.org/officeDocument/2006/relationships/slide" Target="slides/slide246.xml"/><Relationship Id="rId273" Type="http://schemas.openxmlformats.org/officeDocument/2006/relationships/slide" Target="slides/slide267.xml"/><Relationship Id="rId294" Type="http://schemas.openxmlformats.org/officeDocument/2006/relationships/slide" Target="slides/slide288.xml"/><Relationship Id="rId308" Type="http://schemas.openxmlformats.org/officeDocument/2006/relationships/slide" Target="slides/slide302.xml"/><Relationship Id="rId329" Type="http://schemas.openxmlformats.org/officeDocument/2006/relationships/slide" Target="slides/slide323.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340" Type="http://schemas.openxmlformats.org/officeDocument/2006/relationships/slide" Target="slides/slide334.xml"/><Relationship Id="rId361" Type="http://schemas.openxmlformats.org/officeDocument/2006/relationships/slide" Target="slides/slide355.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242" Type="http://schemas.openxmlformats.org/officeDocument/2006/relationships/slide" Target="slides/slide236.xml"/><Relationship Id="rId263" Type="http://schemas.openxmlformats.org/officeDocument/2006/relationships/slide" Target="slides/slide257.xml"/><Relationship Id="rId284" Type="http://schemas.openxmlformats.org/officeDocument/2006/relationships/slide" Target="slides/slide278.xml"/><Relationship Id="rId319" Type="http://schemas.openxmlformats.org/officeDocument/2006/relationships/slide" Target="slides/slide313.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330" Type="http://schemas.openxmlformats.org/officeDocument/2006/relationships/slide" Target="slides/slide324.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351" Type="http://schemas.openxmlformats.org/officeDocument/2006/relationships/slide" Target="slides/slide345.xml"/><Relationship Id="rId372" Type="http://schemas.openxmlformats.org/officeDocument/2006/relationships/presProps" Target="presProps.xml"/><Relationship Id="rId211" Type="http://schemas.openxmlformats.org/officeDocument/2006/relationships/slide" Target="slides/slide205.xml"/><Relationship Id="rId232" Type="http://schemas.openxmlformats.org/officeDocument/2006/relationships/slide" Target="slides/slide226.xml"/><Relationship Id="rId253" Type="http://schemas.openxmlformats.org/officeDocument/2006/relationships/slide" Target="slides/slide247.xml"/><Relationship Id="rId274" Type="http://schemas.openxmlformats.org/officeDocument/2006/relationships/slide" Target="slides/slide268.xml"/><Relationship Id="rId295" Type="http://schemas.openxmlformats.org/officeDocument/2006/relationships/slide" Target="slides/slide289.xml"/><Relationship Id="rId309" Type="http://schemas.openxmlformats.org/officeDocument/2006/relationships/slide" Target="slides/slide303.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320" Type="http://schemas.openxmlformats.org/officeDocument/2006/relationships/slide" Target="slides/slide314.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341" Type="http://schemas.openxmlformats.org/officeDocument/2006/relationships/slide" Target="slides/slide335.xml"/><Relationship Id="rId362" Type="http://schemas.openxmlformats.org/officeDocument/2006/relationships/slide" Target="slides/slide356.xml"/><Relationship Id="rId201" Type="http://schemas.openxmlformats.org/officeDocument/2006/relationships/slide" Target="slides/slide195.xml"/><Relationship Id="rId222" Type="http://schemas.openxmlformats.org/officeDocument/2006/relationships/slide" Target="slides/slide216.xml"/><Relationship Id="rId243" Type="http://schemas.openxmlformats.org/officeDocument/2006/relationships/slide" Target="slides/slide237.xml"/><Relationship Id="rId264" Type="http://schemas.openxmlformats.org/officeDocument/2006/relationships/slide" Target="slides/slide258.xml"/><Relationship Id="rId285" Type="http://schemas.openxmlformats.org/officeDocument/2006/relationships/slide" Target="slides/slide27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310" Type="http://schemas.openxmlformats.org/officeDocument/2006/relationships/slide" Target="slides/slide304.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331" Type="http://schemas.openxmlformats.org/officeDocument/2006/relationships/slide" Target="slides/slide325.xml"/><Relationship Id="rId352" Type="http://schemas.openxmlformats.org/officeDocument/2006/relationships/slide" Target="slides/slide346.xml"/><Relationship Id="rId373"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06.xml"/><Relationship Id="rId233" Type="http://schemas.openxmlformats.org/officeDocument/2006/relationships/slide" Target="slides/slide227.xml"/><Relationship Id="rId254" Type="http://schemas.openxmlformats.org/officeDocument/2006/relationships/slide" Target="slides/slide248.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275" Type="http://schemas.openxmlformats.org/officeDocument/2006/relationships/slide" Target="slides/slide269.xml"/><Relationship Id="rId296" Type="http://schemas.openxmlformats.org/officeDocument/2006/relationships/slide" Target="slides/slide290.xml"/><Relationship Id="rId300" Type="http://schemas.openxmlformats.org/officeDocument/2006/relationships/slide" Target="slides/slide294.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321" Type="http://schemas.openxmlformats.org/officeDocument/2006/relationships/slide" Target="slides/slide315.xml"/><Relationship Id="rId342" Type="http://schemas.openxmlformats.org/officeDocument/2006/relationships/slide" Target="slides/slide336.xml"/><Relationship Id="rId363" Type="http://schemas.openxmlformats.org/officeDocument/2006/relationships/slide" Target="slides/slide357.xml"/><Relationship Id="rId202" Type="http://schemas.openxmlformats.org/officeDocument/2006/relationships/slide" Target="slides/slide196.xml"/><Relationship Id="rId223" Type="http://schemas.openxmlformats.org/officeDocument/2006/relationships/slide" Target="slides/slide217.xml"/><Relationship Id="rId244" Type="http://schemas.openxmlformats.org/officeDocument/2006/relationships/slide" Target="slides/slide238.xml"/><Relationship Id="rId18" Type="http://schemas.openxmlformats.org/officeDocument/2006/relationships/slide" Target="slides/slide12.xml"/><Relationship Id="rId39" Type="http://schemas.openxmlformats.org/officeDocument/2006/relationships/slide" Target="slides/slide33.xml"/><Relationship Id="rId265" Type="http://schemas.openxmlformats.org/officeDocument/2006/relationships/slide" Target="slides/slide259.xml"/><Relationship Id="rId286" Type="http://schemas.openxmlformats.org/officeDocument/2006/relationships/slide" Target="slides/slide280.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311" Type="http://schemas.openxmlformats.org/officeDocument/2006/relationships/slide" Target="slides/slide305.xml"/><Relationship Id="rId332" Type="http://schemas.openxmlformats.org/officeDocument/2006/relationships/slide" Target="slides/slide326.xml"/><Relationship Id="rId353" Type="http://schemas.openxmlformats.org/officeDocument/2006/relationships/slide" Target="slides/slide347.xml"/><Relationship Id="rId374" Type="http://schemas.openxmlformats.org/officeDocument/2006/relationships/theme" Target="theme/theme1.xml"/><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slide" Target="slides/slide207.xml"/><Relationship Id="rId234"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23.xml"/><Relationship Id="rId255" Type="http://schemas.openxmlformats.org/officeDocument/2006/relationships/slide" Target="slides/slide249.xml"/><Relationship Id="rId276" Type="http://schemas.openxmlformats.org/officeDocument/2006/relationships/slide" Target="slides/slide270.xml"/><Relationship Id="rId297" Type="http://schemas.openxmlformats.org/officeDocument/2006/relationships/slide" Target="slides/slide291.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301" Type="http://schemas.openxmlformats.org/officeDocument/2006/relationships/slide" Target="slides/slide295.xml"/><Relationship Id="rId322" Type="http://schemas.openxmlformats.org/officeDocument/2006/relationships/slide" Target="slides/slide316.xml"/><Relationship Id="rId343" Type="http://schemas.openxmlformats.org/officeDocument/2006/relationships/slide" Target="slides/slide337.xml"/><Relationship Id="rId364" Type="http://schemas.openxmlformats.org/officeDocument/2006/relationships/slide" Target="slides/slide358.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 Id="rId19" Type="http://schemas.openxmlformats.org/officeDocument/2006/relationships/slide" Target="slides/slide13.xml"/><Relationship Id="rId224" Type="http://schemas.openxmlformats.org/officeDocument/2006/relationships/slide" Target="slides/slide218.xml"/><Relationship Id="rId245" Type="http://schemas.openxmlformats.org/officeDocument/2006/relationships/slide" Target="slides/slide239.xml"/><Relationship Id="rId266" Type="http://schemas.openxmlformats.org/officeDocument/2006/relationships/slide" Target="slides/slide260.xml"/><Relationship Id="rId287" Type="http://schemas.openxmlformats.org/officeDocument/2006/relationships/slide" Target="slides/slide281.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312" Type="http://schemas.openxmlformats.org/officeDocument/2006/relationships/slide" Target="slides/slide306.xml"/><Relationship Id="rId333" Type="http://schemas.openxmlformats.org/officeDocument/2006/relationships/slide" Target="slides/slide327.xml"/><Relationship Id="rId354" Type="http://schemas.openxmlformats.org/officeDocument/2006/relationships/slide" Target="slides/slide348.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75" Type="http://schemas.openxmlformats.org/officeDocument/2006/relationships/tableStyles" Target="tableStyles.xml"/><Relationship Id="rId3" Type="http://schemas.openxmlformats.org/officeDocument/2006/relationships/slideMaster" Target="slideMasters/slideMaster3.xml"/><Relationship Id="rId214" Type="http://schemas.openxmlformats.org/officeDocument/2006/relationships/slide" Target="slides/slide208.xml"/><Relationship Id="rId235" Type="http://schemas.openxmlformats.org/officeDocument/2006/relationships/slide" Target="slides/slide229.xml"/><Relationship Id="rId256" Type="http://schemas.openxmlformats.org/officeDocument/2006/relationships/slide" Target="slides/slide250.xml"/><Relationship Id="rId277" Type="http://schemas.openxmlformats.org/officeDocument/2006/relationships/slide" Target="slides/slide271.xml"/><Relationship Id="rId298" Type="http://schemas.openxmlformats.org/officeDocument/2006/relationships/slide" Target="slides/slide292.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302" Type="http://schemas.openxmlformats.org/officeDocument/2006/relationships/slide" Target="slides/slide296.xml"/><Relationship Id="rId323" Type="http://schemas.openxmlformats.org/officeDocument/2006/relationships/slide" Target="slides/slide317.xml"/><Relationship Id="rId344" Type="http://schemas.openxmlformats.org/officeDocument/2006/relationships/slide" Target="slides/slide338.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179" Type="http://schemas.openxmlformats.org/officeDocument/2006/relationships/slide" Target="slides/slide173.xml"/><Relationship Id="rId365" Type="http://schemas.openxmlformats.org/officeDocument/2006/relationships/slide" Target="slides/slide359.xml"/><Relationship Id="rId190" Type="http://schemas.openxmlformats.org/officeDocument/2006/relationships/slide" Target="slides/slide184.xml"/><Relationship Id="rId204" Type="http://schemas.openxmlformats.org/officeDocument/2006/relationships/slide" Target="slides/slide198.xml"/><Relationship Id="rId225" Type="http://schemas.openxmlformats.org/officeDocument/2006/relationships/slide" Target="slides/slide219.xml"/><Relationship Id="rId246" Type="http://schemas.openxmlformats.org/officeDocument/2006/relationships/slide" Target="slides/slide240.xml"/><Relationship Id="rId267" Type="http://schemas.openxmlformats.org/officeDocument/2006/relationships/slide" Target="slides/slide261.xml"/><Relationship Id="rId288" Type="http://schemas.openxmlformats.org/officeDocument/2006/relationships/slide" Target="slides/slide282.xml"/><Relationship Id="rId106" Type="http://schemas.openxmlformats.org/officeDocument/2006/relationships/slide" Target="slides/slide100.xml"/><Relationship Id="rId127" Type="http://schemas.openxmlformats.org/officeDocument/2006/relationships/slide" Target="slides/slide121.xml"/><Relationship Id="rId313" Type="http://schemas.openxmlformats.org/officeDocument/2006/relationships/slide" Target="slides/slide307.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94" Type="http://schemas.openxmlformats.org/officeDocument/2006/relationships/slide" Target="slides/slide88.xml"/><Relationship Id="rId148" Type="http://schemas.openxmlformats.org/officeDocument/2006/relationships/slide" Target="slides/slide142.xml"/><Relationship Id="rId169" Type="http://schemas.openxmlformats.org/officeDocument/2006/relationships/slide" Target="slides/slide163.xml"/><Relationship Id="rId334" Type="http://schemas.openxmlformats.org/officeDocument/2006/relationships/slide" Target="slides/slide328.xml"/><Relationship Id="rId355" Type="http://schemas.openxmlformats.org/officeDocument/2006/relationships/slide" Target="slides/slide349.xml"/></Relationships>
</file>

<file path=ppt/diagrams/_rels/data1.xml.rels><?xml version="1.0" encoding="UTF-8" standalone="yes"?>
<Relationships xmlns="http://schemas.openxmlformats.org/package/2006/relationships"><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96CA77-3DA3-4B2C-9D16-3FEE97205D8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CCBD16BB-8629-4D7B-875B-E7B98335BFF0}">
      <dgm:prSet phldrT="[Text]" custT="1"/>
      <dgm:spPr/>
      <dgm:t>
        <a:bodyPr/>
        <a:lstStyle/>
        <a:p>
          <a:r>
            <a:rPr lang="en-US" sz="2400" dirty="0"/>
            <a:t>&gt;55yrs or ALARMS</a:t>
          </a:r>
        </a:p>
      </dgm:t>
    </dgm:pt>
    <dgm:pt modelId="{2175B78F-8DF4-40E2-8E7C-25E3998915A1}" type="parTrans" cxnId="{D5855283-2037-430B-945E-8B69147AF34D}">
      <dgm:prSet/>
      <dgm:spPr/>
      <dgm:t>
        <a:bodyPr/>
        <a:lstStyle/>
        <a:p>
          <a:endParaRPr lang="en-US"/>
        </a:p>
      </dgm:t>
    </dgm:pt>
    <dgm:pt modelId="{9AB116BF-010C-4984-B83A-80B0D64C6734}" type="sibTrans" cxnId="{D5855283-2037-430B-945E-8B69147AF34D}">
      <dgm:prSet/>
      <dgm:spPr/>
      <dgm:t>
        <a:bodyPr/>
        <a:lstStyle/>
        <a:p>
          <a:endParaRPr lang="en-US"/>
        </a:p>
      </dgm:t>
    </dgm:pt>
    <dgm:pt modelId="{8703A715-59AA-4A7C-AA1C-84E674EBF3D4}">
      <dgm:prSet phldrT="[Text]"/>
      <dgm:spPr/>
      <dgm:t>
        <a:bodyPr/>
        <a:lstStyle/>
        <a:p>
          <a:pPr algn="l"/>
          <a:r>
            <a:rPr lang="en-US" dirty="0"/>
            <a:t>Do upper GI endoscopy</a:t>
          </a:r>
        </a:p>
      </dgm:t>
    </dgm:pt>
    <dgm:pt modelId="{AD809B1E-C8FC-41CD-B196-F114FEE0553D}" type="parTrans" cxnId="{2BB16E64-418C-4C13-8DAE-E424969E6858}">
      <dgm:prSet/>
      <dgm:spPr/>
      <dgm:t>
        <a:bodyPr/>
        <a:lstStyle/>
        <a:p>
          <a:endParaRPr lang="en-US"/>
        </a:p>
      </dgm:t>
    </dgm:pt>
    <dgm:pt modelId="{E824EADC-D81A-404C-B973-D5E3EF1B7289}" type="sibTrans" cxnId="{2BB16E64-418C-4C13-8DAE-E424969E6858}">
      <dgm:prSet/>
      <dgm:spPr/>
      <dgm:t>
        <a:bodyPr/>
        <a:lstStyle/>
        <a:p>
          <a:endParaRPr lang="en-US"/>
        </a:p>
      </dgm:t>
    </dgm:pt>
    <dgm:pt modelId="{AEFA7E87-BD86-4621-88F0-7A4202B21189}">
      <dgm:prSet phldrT="[Text]" custT="1"/>
      <dgm:spPr/>
      <dgm:t>
        <a:bodyPr/>
        <a:lstStyle/>
        <a:p>
          <a:pPr algn="l"/>
          <a:r>
            <a:rPr lang="en-US" sz="1600" dirty="0"/>
            <a:t>- Stop drugs causing dyspepsia, e.g. NSAIDS</a:t>
          </a:r>
        </a:p>
        <a:p>
          <a:pPr algn="l"/>
          <a:r>
            <a:rPr lang="en-US" sz="1600" dirty="0"/>
            <a:t>- Life style changes</a:t>
          </a:r>
        </a:p>
        <a:p>
          <a:pPr algn="l"/>
          <a:r>
            <a:rPr lang="en-US" sz="1600" dirty="0"/>
            <a:t>- Over the counter antacids, e.g. magnesium </a:t>
          </a:r>
          <a:r>
            <a:rPr lang="en-US" sz="1600" dirty="0" err="1"/>
            <a:t>trisilicate</a:t>
          </a:r>
          <a:r>
            <a:rPr lang="en-US" sz="1600" dirty="0"/>
            <a:t> 10mls 8hrly PO</a:t>
          </a:r>
        </a:p>
        <a:p>
          <a:pPr algn="l"/>
          <a:r>
            <a:rPr lang="en-US" sz="1600" dirty="0"/>
            <a:t>- Review after 4 weeks</a:t>
          </a:r>
        </a:p>
        <a:p>
          <a:pPr algn="l"/>
          <a:endParaRPr lang="en-US" sz="1600" dirty="0"/>
        </a:p>
      </dgm:t>
    </dgm:pt>
    <dgm:pt modelId="{887970E2-99AF-4036-A484-3530A9E80AC0}" type="parTrans" cxnId="{8607D666-0321-4771-92BE-EFA141738A8F}">
      <dgm:prSet/>
      <dgm:spPr/>
      <dgm:t>
        <a:bodyPr/>
        <a:lstStyle/>
        <a:p>
          <a:endParaRPr lang="en-US"/>
        </a:p>
      </dgm:t>
    </dgm:pt>
    <dgm:pt modelId="{BE783F22-B52C-4665-B9DD-FEFA41BF7842}" type="sibTrans" cxnId="{8607D666-0321-4771-92BE-EFA141738A8F}">
      <dgm:prSet/>
      <dgm:spPr/>
      <dgm:t>
        <a:bodyPr/>
        <a:lstStyle/>
        <a:p>
          <a:endParaRPr lang="en-US"/>
        </a:p>
      </dgm:t>
    </dgm:pt>
    <dgm:pt modelId="{C3C7DC69-9222-4F5B-A055-028948403231}">
      <dgm:prSet phldrT="[Text]"/>
      <dgm:spPr/>
      <dgm:t>
        <a:bodyPr/>
        <a:lstStyle/>
        <a:p>
          <a:pPr algn="l"/>
          <a:r>
            <a:rPr lang="en-US" dirty="0"/>
            <a:t>Test for H. Pylori</a:t>
          </a:r>
        </a:p>
      </dgm:t>
    </dgm:pt>
    <dgm:pt modelId="{A9B6F6F3-741A-45F8-A939-EDF33D2D233C}" type="parTrans" cxnId="{8477FF44-0216-4082-B4EA-06DD86117D2B}">
      <dgm:prSet/>
      <dgm:spPr/>
      <dgm:t>
        <a:bodyPr/>
        <a:lstStyle/>
        <a:p>
          <a:endParaRPr lang="en-US"/>
        </a:p>
      </dgm:t>
    </dgm:pt>
    <dgm:pt modelId="{A3EB5690-59D0-437C-ABA7-B114B0973711}" type="sibTrans" cxnId="{8477FF44-0216-4082-B4EA-06DD86117D2B}">
      <dgm:prSet/>
      <dgm:spPr/>
      <dgm:t>
        <a:bodyPr/>
        <a:lstStyle/>
        <a:p>
          <a:endParaRPr lang="en-US"/>
        </a:p>
      </dgm:t>
    </dgm:pt>
    <dgm:pt modelId="{F8304509-9368-4A66-93C0-FA299E0F9870}">
      <dgm:prSet phldrT="[Text]"/>
      <dgm:spPr/>
      <dgm:t>
        <a:bodyPr/>
        <a:lstStyle/>
        <a:p>
          <a:r>
            <a:rPr lang="en-US" dirty="0"/>
            <a:t>No further Action</a:t>
          </a:r>
        </a:p>
      </dgm:t>
    </dgm:pt>
    <dgm:pt modelId="{2DB70208-F153-4E70-AA90-80D07A0F57D5}" type="parTrans" cxnId="{BD64DC97-C0B0-4452-B286-5E35A45793D4}">
      <dgm:prSet/>
      <dgm:spPr/>
      <dgm:t>
        <a:bodyPr/>
        <a:lstStyle/>
        <a:p>
          <a:endParaRPr lang="en-US"/>
        </a:p>
      </dgm:t>
    </dgm:pt>
    <dgm:pt modelId="{3F6F6E04-0084-43DD-B1D7-D5A2A7255328}" type="sibTrans" cxnId="{BD64DC97-C0B0-4452-B286-5E35A45793D4}">
      <dgm:prSet/>
      <dgm:spPr/>
      <dgm:t>
        <a:bodyPr/>
        <a:lstStyle/>
        <a:p>
          <a:endParaRPr lang="en-US"/>
        </a:p>
      </dgm:t>
    </dgm:pt>
    <dgm:pt modelId="{BB37DA67-80AF-4F9B-BD52-88E9C3061D0D}" type="pres">
      <dgm:prSet presAssocID="{5096CA77-3DA3-4B2C-9D16-3FEE97205D84}" presName="hierChild1" presStyleCnt="0">
        <dgm:presLayoutVars>
          <dgm:chPref val="1"/>
          <dgm:dir/>
          <dgm:animOne val="branch"/>
          <dgm:animLvl val="lvl"/>
          <dgm:resizeHandles/>
        </dgm:presLayoutVars>
      </dgm:prSet>
      <dgm:spPr/>
      <dgm:t>
        <a:bodyPr/>
        <a:lstStyle/>
        <a:p>
          <a:endParaRPr lang="en-US"/>
        </a:p>
      </dgm:t>
    </dgm:pt>
    <dgm:pt modelId="{534B937F-73C3-49E1-B0E5-1CBEE4E6848E}" type="pres">
      <dgm:prSet presAssocID="{CCBD16BB-8629-4D7B-875B-E7B98335BFF0}" presName="hierRoot1" presStyleCnt="0"/>
      <dgm:spPr/>
    </dgm:pt>
    <dgm:pt modelId="{6B8909ED-5DBF-46EE-8715-145EA2C37208}" type="pres">
      <dgm:prSet presAssocID="{CCBD16BB-8629-4D7B-875B-E7B98335BFF0}" presName="composite" presStyleCnt="0"/>
      <dgm:spPr/>
    </dgm:pt>
    <dgm:pt modelId="{0C3B3D7D-81A3-4492-B413-C5FBF4AD244F}" type="pres">
      <dgm:prSet presAssocID="{CCBD16BB-8629-4D7B-875B-E7B98335BFF0}" presName="background" presStyleLbl="node0" presStyleIdx="0" presStyleCnt="2"/>
      <dgm:spPr/>
    </dgm:pt>
    <dgm:pt modelId="{C649D0D8-E838-4014-84C2-BB8934EFCF29}" type="pres">
      <dgm:prSet presAssocID="{CCBD16BB-8629-4D7B-875B-E7B98335BFF0}" presName="text" presStyleLbl="fgAcc0" presStyleIdx="0" presStyleCnt="2" custScaleX="311091" custLinFactNeighborX="-13049" custLinFactNeighborY="-74217">
        <dgm:presLayoutVars>
          <dgm:chPref val="3"/>
        </dgm:presLayoutVars>
      </dgm:prSet>
      <dgm:spPr/>
      <dgm:t>
        <a:bodyPr/>
        <a:lstStyle/>
        <a:p>
          <a:endParaRPr lang="en-US"/>
        </a:p>
      </dgm:t>
    </dgm:pt>
    <dgm:pt modelId="{EEC93A35-7090-48B5-B29C-9E44D647C800}" type="pres">
      <dgm:prSet presAssocID="{CCBD16BB-8629-4D7B-875B-E7B98335BFF0}" presName="hierChild2" presStyleCnt="0"/>
      <dgm:spPr/>
    </dgm:pt>
    <dgm:pt modelId="{C710BADA-80C2-406B-997D-E284E8CEDD39}" type="pres">
      <dgm:prSet presAssocID="{AD809B1E-C8FC-41CD-B196-F114FEE0553D}" presName="Name10" presStyleLbl="parChTrans1D2" presStyleIdx="0" presStyleCnt="2"/>
      <dgm:spPr/>
      <dgm:t>
        <a:bodyPr/>
        <a:lstStyle/>
        <a:p>
          <a:endParaRPr lang="en-US"/>
        </a:p>
      </dgm:t>
    </dgm:pt>
    <dgm:pt modelId="{67EE7800-8666-4FB6-A8E8-20A45EEF21CC}" type="pres">
      <dgm:prSet presAssocID="{8703A715-59AA-4A7C-AA1C-84E674EBF3D4}" presName="hierRoot2" presStyleCnt="0"/>
      <dgm:spPr/>
    </dgm:pt>
    <dgm:pt modelId="{3A3B39D0-3AC0-4BE6-BAC4-B853D8F1F0EB}" type="pres">
      <dgm:prSet presAssocID="{8703A715-59AA-4A7C-AA1C-84E674EBF3D4}" presName="composite2" presStyleCnt="0"/>
      <dgm:spPr/>
    </dgm:pt>
    <dgm:pt modelId="{110CF422-4415-4F18-A694-B77AB1378AB1}" type="pres">
      <dgm:prSet presAssocID="{8703A715-59AA-4A7C-AA1C-84E674EBF3D4}" presName="background2" presStyleLbl="node2" presStyleIdx="0" presStyleCnt="2"/>
      <dgm:spPr>
        <a:blipFill rotWithShape="0">
          <a:blip xmlns:r="http://schemas.openxmlformats.org/officeDocument/2006/relationships" r:embed="rId1"/>
          <a:stretch>
            <a:fillRect/>
          </a:stretch>
        </a:blipFill>
      </dgm:spPr>
      <dgm:t>
        <a:bodyPr/>
        <a:lstStyle/>
        <a:p>
          <a:endParaRPr lang="en-US"/>
        </a:p>
      </dgm:t>
    </dgm:pt>
    <dgm:pt modelId="{AE297A5F-EF72-486C-95B2-E101544E462C}" type="pres">
      <dgm:prSet presAssocID="{8703A715-59AA-4A7C-AA1C-84E674EBF3D4}" presName="text2" presStyleLbl="fgAcc2" presStyleIdx="0" presStyleCnt="2" custScaleX="111565" custLinFactNeighborX="805" custLinFactNeighborY="-15282">
        <dgm:presLayoutVars>
          <dgm:chPref val="3"/>
        </dgm:presLayoutVars>
      </dgm:prSet>
      <dgm:spPr/>
      <dgm:t>
        <a:bodyPr/>
        <a:lstStyle/>
        <a:p>
          <a:endParaRPr lang="en-US"/>
        </a:p>
      </dgm:t>
    </dgm:pt>
    <dgm:pt modelId="{D45B2A2F-0383-4ADE-BEC5-4967AE4E0F36}" type="pres">
      <dgm:prSet presAssocID="{8703A715-59AA-4A7C-AA1C-84E674EBF3D4}" presName="hierChild3" presStyleCnt="0"/>
      <dgm:spPr/>
    </dgm:pt>
    <dgm:pt modelId="{D40A021E-67AD-4257-A900-B620F046435C}" type="pres">
      <dgm:prSet presAssocID="{887970E2-99AF-4036-A484-3530A9E80AC0}" presName="Name10" presStyleLbl="parChTrans1D2" presStyleIdx="1" presStyleCnt="2"/>
      <dgm:spPr/>
      <dgm:t>
        <a:bodyPr/>
        <a:lstStyle/>
        <a:p>
          <a:endParaRPr lang="en-US"/>
        </a:p>
      </dgm:t>
    </dgm:pt>
    <dgm:pt modelId="{433E50B4-4506-464A-8CD3-CC7CDCE000BC}" type="pres">
      <dgm:prSet presAssocID="{AEFA7E87-BD86-4621-88F0-7A4202B21189}" presName="hierRoot2" presStyleCnt="0"/>
      <dgm:spPr/>
    </dgm:pt>
    <dgm:pt modelId="{9C7A858B-C6D8-4A94-A504-32E129BFED76}" type="pres">
      <dgm:prSet presAssocID="{AEFA7E87-BD86-4621-88F0-7A4202B21189}" presName="composite2" presStyleCnt="0"/>
      <dgm:spPr/>
    </dgm:pt>
    <dgm:pt modelId="{C27D2554-9236-4B20-AD8A-2BC9799AF141}" type="pres">
      <dgm:prSet presAssocID="{AEFA7E87-BD86-4621-88F0-7A4202B21189}" presName="background2" presStyleLbl="node2" presStyleIdx="1" presStyleCnt="2"/>
      <dgm:spPr/>
    </dgm:pt>
    <dgm:pt modelId="{64B1D735-8FEA-4DD3-BE35-EBD40BFFFB16}" type="pres">
      <dgm:prSet presAssocID="{AEFA7E87-BD86-4621-88F0-7A4202B21189}" presName="text2" presStyleLbl="fgAcc2" presStyleIdx="1" presStyleCnt="2" custScaleX="215247" custScaleY="305867" custLinFactX="38476" custLinFactNeighborX="100000" custLinFactNeighborY="-22742">
        <dgm:presLayoutVars>
          <dgm:chPref val="3"/>
        </dgm:presLayoutVars>
      </dgm:prSet>
      <dgm:spPr/>
      <dgm:t>
        <a:bodyPr/>
        <a:lstStyle/>
        <a:p>
          <a:endParaRPr lang="en-US"/>
        </a:p>
      </dgm:t>
    </dgm:pt>
    <dgm:pt modelId="{99B87629-DCDD-43C3-89A7-323892407923}" type="pres">
      <dgm:prSet presAssocID="{AEFA7E87-BD86-4621-88F0-7A4202B21189}" presName="hierChild3" presStyleCnt="0"/>
      <dgm:spPr/>
    </dgm:pt>
    <dgm:pt modelId="{78FEDC1C-975D-476E-93B7-C75D159CAB07}" type="pres">
      <dgm:prSet presAssocID="{A9B6F6F3-741A-45F8-A939-EDF33D2D233C}" presName="Name17" presStyleLbl="parChTrans1D3" presStyleIdx="0" presStyleCnt="1"/>
      <dgm:spPr/>
      <dgm:t>
        <a:bodyPr/>
        <a:lstStyle/>
        <a:p>
          <a:endParaRPr lang="en-US"/>
        </a:p>
      </dgm:t>
    </dgm:pt>
    <dgm:pt modelId="{4AA93EB7-00CB-4537-805D-107363BFC7B0}" type="pres">
      <dgm:prSet presAssocID="{C3C7DC69-9222-4F5B-A055-028948403231}" presName="hierRoot3" presStyleCnt="0"/>
      <dgm:spPr/>
    </dgm:pt>
    <dgm:pt modelId="{FA0FAA0F-23F0-41E9-AE8C-50D8D9A4DBDF}" type="pres">
      <dgm:prSet presAssocID="{C3C7DC69-9222-4F5B-A055-028948403231}" presName="composite3" presStyleCnt="0"/>
      <dgm:spPr/>
    </dgm:pt>
    <dgm:pt modelId="{43A9F522-2C10-4F86-877B-54CF85AF69CF}" type="pres">
      <dgm:prSet presAssocID="{C3C7DC69-9222-4F5B-A055-028948403231}" presName="background3" presStyleLbl="node3" presStyleIdx="0" presStyleCnt="1"/>
      <dgm:spPr/>
    </dgm:pt>
    <dgm:pt modelId="{D2F98563-F7D7-4E47-9191-70B67355EBF3}" type="pres">
      <dgm:prSet presAssocID="{C3C7DC69-9222-4F5B-A055-028948403231}" presName="text3" presStyleLbl="fgAcc3" presStyleIdx="0" presStyleCnt="1" custLinFactX="25958" custLinFactNeighborX="100000" custLinFactNeighborY="36982">
        <dgm:presLayoutVars>
          <dgm:chPref val="3"/>
        </dgm:presLayoutVars>
      </dgm:prSet>
      <dgm:spPr/>
      <dgm:t>
        <a:bodyPr/>
        <a:lstStyle/>
        <a:p>
          <a:endParaRPr lang="en-US"/>
        </a:p>
      </dgm:t>
    </dgm:pt>
    <dgm:pt modelId="{83D6FF72-C9CB-43ED-A43E-3703FDC89C99}" type="pres">
      <dgm:prSet presAssocID="{C3C7DC69-9222-4F5B-A055-028948403231}" presName="hierChild4" presStyleCnt="0"/>
      <dgm:spPr/>
    </dgm:pt>
    <dgm:pt modelId="{0A4359FA-9562-44A5-8D68-E81F967B3E10}" type="pres">
      <dgm:prSet presAssocID="{F8304509-9368-4A66-93C0-FA299E0F9870}" presName="hierRoot1" presStyleCnt="0"/>
      <dgm:spPr/>
    </dgm:pt>
    <dgm:pt modelId="{5596113B-6741-43CE-9AD0-982F092FE5B2}" type="pres">
      <dgm:prSet presAssocID="{F8304509-9368-4A66-93C0-FA299E0F9870}" presName="composite" presStyleCnt="0"/>
      <dgm:spPr/>
    </dgm:pt>
    <dgm:pt modelId="{903DDC07-FC46-4C63-B763-DD53D7E506FA}" type="pres">
      <dgm:prSet presAssocID="{F8304509-9368-4A66-93C0-FA299E0F9870}" presName="background" presStyleLbl="node0" presStyleIdx="1" presStyleCnt="2"/>
      <dgm:spPr/>
    </dgm:pt>
    <dgm:pt modelId="{D4E25DD3-8F2D-45D5-8F77-F69078E4B4F0}" type="pres">
      <dgm:prSet presAssocID="{F8304509-9368-4A66-93C0-FA299E0F9870}" presName="text" presStyleLbl="fgAcc0" presStyleIdx="1" presStyleCnt="2" custScaleX="150214" custLinFactX="-157521" custLinFactY="100000" custLinFactNeighborX="-200000" custLinFactNeighborY="181017">
        <dgm:presLayoutVars>
          <dgm:chPref val="3"/>
        </dgm:presLayoutVars>
      </dgm:prSet>
      <dgm:spPr/>
      <dgm:t>
        <a:bodyPr/>
        <a:lstStyle/>
        <a:p>
          <a:endParaRPr lang="en-US"/>
        </a:p>
      </dgm:t>
    </dgm:pt>
    <dgm:pt modelId="{923E6819-EBC4-4005-AE08-4C9663A24DE0}" type="pres">
      <dgm:prSet presAssocID="{F8304509-9368-4A66-93C0-FA299E0F9870}" presName="hierChild2" presStyleCnt="0"/>
      <dgm:spPr/>
    </dgm:pt>
  </dgm:ptLst>
  <dgm:cxnLst>
    <dgm:cxn modelId="{75BC7B5A-0677-412F-87F4-6C6F40EF4053}" type="presOf" srcId="{5096CA77-3DA3-4B2C-9D16-3FEE97205D84}" destId="{BB37DA67-80AF-4F9B-BD52-88E9C3061D0D}" srcOrd="0" destOrd="0" presId="urn:microsoft.com/office/officeart/2005/8/layout/hierarchy1"/>
    <dgm:cxn modelId="{8607D666-0321-4771-92BE-EFA141738A8F}" srcId="{CCBD16BB-8629-4D7B-875B-E7B98335BFF0}" destId="{AEFA7E87-BD86-4621-88F0-7A4202B21189}" srcOrd="1" destOrd="0" parTransId="{887970E2-99AF-4036-A484-3530A9E80AC0}" sibTransId="{BE783F22-B52C-4665-B9DD-FEFA41BF7842}"/>
    <dgm:cxn modelId="{8477FF44-0216-4082-B4EA-06DD86117D2B}" srcId="{AEFA7E87-BD86-4621-88F0-7A4202B21189}" destId="{C3C7DC69-9222-4F5B-A055-028948403231}" srcOrd="0" destOrd="0" parTransId="{A9B6F6F3-741A-45F8-A939-EDF33D2D233C}" sibTransId="{A3EB5690-59D0-437C-ABA7-B114B0973711}"/>
    <dgm:cxn modelId="{8E68DA05-B517-4411-A09C-08994C01E92E}" type="presOf" srcId="{C3C7DC69-9222-4F5B-A055-028948403231}" destId="{D2F98563-F7D7-4E47-9191-70B67355EBF3}" srcOrd="0" destOrd="0" presId="urn:microsoft.com/office/officeart/2005/8/layout/hierarchy1"/>
    <dgm:cxn modelId="{D18F4504-B299-40A1-B747-D2BCBA9B9997}" type="presOf" srcId="{F8304509-9368-4A66-93C0-FA299E0F9870}" destId="{D4E25DD3-8F2D-45D5-8F77-F69078E4B4F0}" srcOrd="0" destOrd="0" presId="urn:microsoft.com/office/officeart/2005/8/layout/hierarchy1"/>
    <dgm:cxn modelId="{B1973DDB-8B17-4EBC-B476-D9C40364AA03}" type="presOf" srcId="{8703A715-59AA-4A7C-AA1C-84E674EBF3D4}" destId="{AE297A5F-EF72-486C-95B2-E101544E462C}" srcOrd="0" destOrd="0" presId="urn:microsoft.com/office/officeart/2005/8/layout/hierarchy1"/>
    <dgm:cxn modelId="{BD64DC97-C0B0-4452-B286-5E35A45793D4}" srcId="{5096CA77-3DA3-4B2C-9D16-3FEE97205D84}" destId="{F8304509-9368-4A66-93C0-FA299E0F9870}" srcOrd="1" destOrd="0" parTransId="{2DB70208-F153-4E70-AA90-80D07A0F57D5}" sibTransId="{3F6F6E04-0084-43DD-B1D7-D5A2A7255328}"/>
    <dgm:cxn modelId="{084179C2-C0DE-4104-BB2E-A8514858AC54}" type="presOf" srcId="{A9B6F6F3-741A-45F8-A939-EDF33D2D233C}" destId="{78FEDC1C-975D-476E-93B7-C75D159CAB07}" srcOrd="0" destOrd="0" presId="urn:microsoft.com/office/officeart/2005/8/layout/hierarchy1"/>
    <dgm:cxn modelId="{E99E8ECB-8E99-48A9-9991-FAB485EEF200}" type="presOf" srcId="{AD809B1E-C8FC-41CD-B196-F114FEE0553D}" destId="{C710BADA-80C2-406B-997D-E284E8CEDD39}" srcOrd="0" destOrd="0" presId="urn:microsoft.com/office/officeart/2005/8/layout/hierarchy1"/>
    <dgm:cxn modelId="{8E48D536-B897-464C-A5BF-1005231A1209}" type="presOf" srcId="{887970E2-99AF-4036-A484-3530A9E80AC0}" destId="{D40A021E-67AD-4257-A900-B620F046435C}" srcOrd="0" destOrd="0" presId="urn:microsoft.com/office/officeart/2005/8/layout/hierarchy1"/>
    <dgm:cxn modelId="{2BB16E64-418C-4C13-8DAE-E424969E6858}" srcId="{CCBD16BB-8629-4D7B-875B-E7B98335BFF0}" destId="{8703A715-59AA-4A7C-AA1C-84E674EBF3D4}" srcOrd="0" destOrd="0" parTransId="{AD809B1E-C8FC-41CD-B196-F114FEE0553D}" sibTransId="{E824EADC-D81A-404C-B973-D5E3EF1B7289}"/>
    <dgm:cxn modelId="{B9C34EF8-59D2-4781-AB01-E88A1C5BB4D6}" type="presOf" srcId="{AEFA7E87-BD86-4621-88F0-7A4202B21189}" destId="{64B1D735-8FEA-4DD3-BE35-EBD40BFFFB16}" srcOrd="0" destOrd="0" presId="urn:microsoft.com/office/officeart/2005/8/layout/hierarchy1"/>
    <dgm:cxn modelId="{5BDECE78-880A-49A9-AFD0-33710023EDEA}" type="presOf" srcId="{CCBD16BB-8629-4D7B-875B-E7B98335BFF0}" destId="{C649D0D8-E838-4014-84C2-BB8934EFCF29}" srcOrd="0" destOrd="0" presId="urn:microsoft.com/office/officeart/2005/8/layout/hierarchy1"/>
    <dgm:cxn modelId="{D5855283-2037-430B-945E-8B69147AF34D}" srcId="{5096CA77-3DA3-4B2C-9D16-3FEE97205D84}" destId="{CCBD16BB-8629-4D7B-875B-E7B98335BFF0}" srcOrd="0" destOrd="0" parTransId="{2175B78F-8DF4-40E2-8E7C-25E3998915A1}" sibTransId="{9AB116BF-010C-4984-B83A-80B0D64C6734}"/>
    <dgm:cxn modelId="{DAB0E2E4-2E08-486F-9F34-CADFD251B5BA}" type="presParOf" srcId="{BB37DA67-80AF-4F9B-BD52-88E9C3061D0D}" destId="{534B937F-73C3-49E1-B0E5-1CBEE4E6848E}" srcOrd="0" destOrd="0" presId="urn:microsoft.com/office/officeart/2005/8/layout/hierarchy1"/>
    <dgm:cxn modelId="{CF584FAA-C771-4B8F-B923-4A54A2DFF585}" type="presParOf" srcId="{534B937F-73C3-49E1-B0E5-1CBEE4E6848E}" destId="{6B8909ED-5DBF-46EE-8715-145EA2C37208}" srcOrd="0" destOrd="0" presId="urn:microsoft.com/office/officeart/2005/8/layout/hierarchy1"/>
    <dgm:cxn modelId="{E5130DDE-274F-4198-B776-007984961453}" type="presParOf" srcId="{6B8909ED-5DBF-46EE-8715-145EA2C37208}" destId="{0C3B3D7D-81A3-4492-B413-C5FBF4AD244F}" srcOrd="0" destOrd="0" presId="urn:microsoft.com/office/officeart/2005/8/layout/hierarchy1"/>
    <dgm:cxn modelId="{DCFE21CA-3967-4876-AB2A-C6193EA87A04}" type="presParOf" srcId="{6B8909ED-5DBF-46EE-8715-145EA2C37208}" destId="{C649D0D8-E838-4014-84C2-BB8934EFCF29}" srcOrd="1" destOrd="0" presId="urn:microsoft.com/office/officeart/2005/8/layout/hierarchy1"/>
    <dgm:cxn modelId="{891ECAD6-59DA-45F0-849F-5D26756499DC}" type="presParOf" srcId="{534B937F-73C3-49E1-B0E5-1CBEE4E6848E}" destId="{EEC93A35-7090-48B5-B29C-9E44D647C800}" srcOrd="1" destOrd="0" presId="urn:microsoft.com/office/officeart/2005/8/layout/hierarchy1"/>
    <dgm:cxn modelId="{13BCB60C-236D-4202-8F56-B64ABDC9BF67}" type="presParOf" srcId="{EEC93A35-7090-48B5-B29C-9E44D647C800}" destId="{C710BADA-80C2-406B-997D-E284E8CEDD39}" srcOrd="0" destOrd="0" presId="urn:microsoft.com/office/officeart/2005/8/layout/hierarchy1"/>
    <dgm:cxn modelId="{C3A3750B-E5B7-483E-9ECF-2122BA5DF91E}" type="presParOf" srcId="{EEC93A35-7090-48B5-B29C-9E44D647C800}" destId="{67EE7800-8666-4FB6-A8E8-20A45EEF21CC}" srcOrd="1" destOrd="0" presId="urn:microsoft.com/office/officeart/2005/8/layout/hierarchy1"/>
    <dgm:cxn modelId="{38365951-C817-419C-9E02-E122AA0BDA97}" type="presParOf" srcId="{67EE7800-8666-4FB6-A8E8-20A45EEF21CC}" destId="{3A3B39D0-3AC0-4BE6-BAC4-B853D8F1F0EB}" srcOrd="0" destOrd="0" presId="urn:microsoft.com/office/officeart/2005/8/layout/hierarchy1"/>
    <dgm:cxn modelId="{BF8DEDED-8314-468F-A716-13775B4C7A8D}" type="presParOf" srcId="{3A3B39D0-3AC0-4BE6-BAC4-B853D8F1F0EB}" destId="{110CF422-4415-4F18-A694-B77AB1378AB1}" srcOrd="0" destOrd="0" presId="urn:microsoft.com/office/officeart/2005/8/layout/hierarchy1"/>
    <dgm:cxn modelId="{2935E160-F103-4B7F-9941-DD8A3ADE61F2}" type="presParOf" srcId="{3A3B39D0-3AC0-4BE6-BAC4-B853D8F1F0EB}" destId="{AE297A5F-EF72-486C-95B2-E101544E462C}" srcOrd="1" destOrd="0" presId="urn:microsoft.com/office/officeart/2005/8/layout/hierarchy1"/>
    <dgm:cxn modelId="{BEDDC64B-30BC-46F7-8F7E-C669EF70B136}" type="presParOf" srcId="{67EE7800-8666-4FB6-A8E8-20A45EEF21CC}" destId="{D45B2A2F-0383-4ADE-BEC5-4967AE4E0F36}" srcOrd="1" destOrd="0" presId="urn:microsoft.com/office/officeart/2005/8/layout/hierarchy1"/>
    <dgm:cxn modelId="{43C90088-B848-4079-B50A-053D2E8E8334}" type="presParOf" srcId="{EEC93A35-7090-48B5-B29C-9E44D647C800}" destId="{D40A021E-67AD-4257-A900-B620F046435C}" srcOrd="2" destOrd="0" presId="urn:microsoft.com/office/officeart/2005/8/layout/hierarchy1"/>
    <dgm:cxn modelId="{B67F3D36-A932-4226-A734-F63F96DFBA40}" type="presParOf" srcId="{EEC93A35-7090-48B5-B29C-9E44D647C800}" destId="{433E50B4-4506-464A-8CD3-CC7CDCE000BC}" srcOrd="3" destOrd="0" presId="urn:microsoft.com/office/officeart/2005/8/layout/hierarchy1"/>
    <dgm:cxn modelId="{EA8939ED-3555-4270-88BB-7C23218EA8CC}" type="presParOf" srcId="{433E50B4-4506-464A-8CD3-CC7CDCE000BC}" destId="{9C7A858B-C6D8-4A94-A504-32E129BFED76}" srcOrd="0" destOrd="0" presId="urn:microsoft.com/office/officeart/2005/8/layout/hierarchy1"/>
    <dgm:cxn modelId="{987E4468-B88E-41BD-BE71-67C1F912BC98}" type="presParOf" srcId="{9C7A858B-C6D8-4A94-A504-32E129BFED76}" destId="{C27D2554-9236-4B20-AD8A-2BC9799AF141}" srcOrd="0" destOrd="0" presId="urn:microsoft.com/office/officeart/2005/8/layout/hierarchy1"/>
    <dgm:cxn modelId="{74371DCA-65A7-4839-99C7-E527A16D0743}" type="presParOf" srcId="{9C7A858B-C6D8-4A94-A504-32E129BFED76}" destId="{64B1D735-8FEA-4DD3-BE35-EBD40BFFFB16}" srcOrd="1" destOrd="0" presId="urn:microsoft.com/office/officeart/2005/8/layout/hierarchy1"/>
    <dgm:cxn modelId="{860C0E7D-29FD-4716-865B-09F4EFEC197A}" type="presParOf" srcId="{433E50B4-4506-464A-8CD3-CC7CDCE000BC}" destId="{99B87629-DCDD-43C3-89A7-323892407923}" srcOrd="1" destOrd="0" presId="urn:microsoft.com/office/officeart/2005/8/layout/hierarchy1"/>
    <dgm:cxn modelId="{7AD5DEA8-0180-4963-802C-58FD7CDC0080}" type="presParOf" srcId="{99B87629-DCDD-43C3-89A7-323892407923}" destId="{78FEDC1C-975D-476E-93B7-C75D159CAB07}" srcOrd="0" destOrd="0" presId="urn:microsoft.com/office/officeart/2005/8/layout/hierarchy1"/>
    <dgm:cxn modelId="{BF239DBF-4174-4C84-BFE3-7B58F9EC9658}" type="presParOf" srcId="{99B87629-DCDD-43C3-89A7-323892407923}" destId="{4AA93EB7-00CB-4537-805D-107363BFC7B0}" srcOrd="1" destOrd="0" presId="urn:microsoft.com/office/officeart/2005/8/layout/hierarchy1"/>
    <dgm:cxn modelId="{B77DB1D2-9812-4B6C-A00A-F4EB90F80D57}" type="presParOf" srcId="{4AA93EB7-00CB-4537-805D-107363BFC7B0}" destId="{FA0FAA0F-23F0-41E9-AE8C-50D8D9A4DBDF}" srcOrd="0" destOrd="0" presId="urn:microsoft.com/office/officeart/2005/8/layout/hierarchy1"/>
    <dgm:cxn modelId="{4B61983C-523C-4199-8E17-DFE4B5E62D70}" type="presParOf" srcId="{FA0FAA0F-23F0-41E9-AE8C-50D8D9A4DBDF}" destId="{43A9F522-2C10-4F86-877B-54CF85AF69CF}" srcOrd="0" destOrd="0" presId="urn:microsoft.com/office/officeart/2005/8/layout/hierarchy1"/>
    <dgm:cxn modelId="{37D0F071-63F9-41D6-AEC9-13D409DDC851}" type="presParOf" srcId="{FA0FAA0F-23F0-41E9-AE8C-50D8D9A4DBDF}" destId="{D2F98563-F7D7-4E47-9191-70B67355EBF3}" srcOrd="1" destOrd="0" presId="urn:microsoft.com/office/officeart/2005/8/layout/hierarchy1"/>
    <dgm:cxn modelId="{B8CD52F9-62CE-423D-8C9A-95DCE4581DBF}" type="presParOf" srcId="{4AA93EB7-00CB-4537-805D-107363BFC7B0}" destId="{83D6FF72-C9CB-43ED-A43E-3703FDC89C99}" srcOrd="1" destOrd="0" presId="urn:microsoft.com/office/officeart/2005/8/layout/hierarchy1"/>
    <dgm:cxn modelId="{521B0E9E-B875-46D1-9605-E06E3CF0E276}" type="presParOf" srcId="{BB37DA67-80AF-4F9B-BD52-88E9C3061D0D}" destId="{0A4359FA-9562-44A5-8D68-E81F967B3E10}" srcOrd="1" destOrd="0" presId="urn:microsoft.com/office/officeart/2005/8/layout/hierarchy1"/>
    <dgm:cxn modelId="{47830459-4B7F-4028-B7FB-EC910B610C07}" type="presParOf" srcId="{0A4359FA-9562-44A5-8D68-E81F967B3E10}" destId="{5596113B-6741-43CE-9AD0-982F092FE5B2}" srcOrd="0" destOrd="0" presId="urn:microsoft.com/office/officeart/2005/8/layout/hierarchy1"/>
    <dgm:cxn modelId="{36DC5CE6-ACB6-458D-AE66-ED6C3C7B5C17}" type="presParOf" srcId="{5596113B-6741-43CE-9AD0-982F092FE5B2}" destId="{903DDC07-FC46-4C63-B763-DD53D7E506FA}" srcOrd="0" destOrd="0" presId="urn:microsoft.com/office/officeart/2005/8/layout/hierarchy1"/>
    <dgm:cxn modelId="{52F281BA-9B66-496C-BCDF-B836BDC481F9}" type="presParOf" srcId="{5596113B-6741-43CE-9AD0-982F092FE5B2}" destId="{D4E25DD3-8F2D-45D5-8F77-F69078E4B4F0}" srcOrd="1" destOrd="0" presId="urn:microsoft.com/office/officeart/2005/8/layout/hierarchy1"/>
    <dgm:cxn modelId="{DE68801A-9C63-4F3E-86E9-1E1CBED0897A}" type="presParOf" srcId="{0A4359FA-9562-44A5-8D68-E81F967B3E10}" destId="{923E6819-EBC4-4005-AE08-4C9663A24DE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28A08F-807D-4389-B325-D0616BD6CFBF}" type="datetimeFigureOut">
              <a:rPr lang="en-US" smtClean="0"/>
              <a:t>28-Jul-19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843280-9D9E-4AC0-B2EA-84757DF17303}" type="slidenum">
              <a:rPr lang="en-US" smtClean="0"/>
              <a:t>‹#›</a:t>
            </a:fld>
            <a:endParaRPr lang="en-US"/>
          </a:p>
        </p:txBody>
      </p:sp>
    </p:spTree>
    <p:extLst>
      <p:ext uri="{BB962C8B-B14F-4D97-AF65-F5344CB8AC3E}">
        <p14:creationId xmlns:p14="http://schemas.microsoft.com/office/powerpoint/2010/main" val="1839795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Slide Image Placeholder 1"/>
          <p:cNvSpPr>
            <a:spLocks noGrp="1" noRot="1" noChangeAspect="1" noTextEdit="1"/>
          </p:cNvSpPr>
          <p:nvPr>
            <p:ph type="sldImg"/>
          </p:nvPr>
        </p:nvSpPr>
        <p:spPr>
          <a:ln/>
        </p:spPr>
      </p:sp>
      <p:sp>
        <p:nvSpPr>
          <p:cNvPr id="83865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83866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3DB5514F-C047-4477-9EA9-FA6C9DBC76F3}" type="slidenum">
              <a:rPr lang="en-US" altLang="en-US">
                <a:solidFill>
                  <a:prstClr val="black"/>
                </a:solidFill>
              </a:rPr>
              <a:pPr/>
              <a:t>64</a:t>
            </a:fld>
            <a:endParaRPr lang="en-US"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Slide Image Placeholder 1"/>
          <p:cNvSpPr>
            <a:spLocks noGrp="1" noRot="1" noChangeAspect="1" noTextEdit="1"/>
          </p:cNvSpPr>
          <p:nvPr>
            <p:ph type="sldImg"/>
          </p:nvPr>
        </p:nvSpPr>
        <p:spPr>
          <a:ln/>
        </p:spPr>
      </p:sp>
      <p:sp>
        <p:nvSpPr>
          <p:cNvPr id="8396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83968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3BCDE57A-4CE6-463A-B46C-6BAFFB4BB6FA}" type="slidenum">
              <a:rPr lang="en-US" altLang="en-US">
                <a:solidFill>
                  <a:prstClr val="black"/>
                </a:solidFill>
              </a:rPr>
              <a:pPr/>
              <a:t>84</a:t>
            </a:fld>
            <a:endParaRPr lang="en-US"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Slide Image Placeholder 1"/>
          <p:cNvSpPr>
            <a:spLocks noGrp="1" noRot="1" noChangeAspect="1" noTextEdit="1"/>
          </p:cNvSpPr>
          <p:nvPr>
            <p:ph type="sldImg"/>
          </p:nvPr>
        </p:nvSpPr>
        <p:spPr>
          <a:ln/>
        </p:spPr>
      </p:sp>
      <p:sp>
        <p:nvSpPr>
          <p:cNvPr id="8407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The LINITIS PLASTICA is the most SPECTACULAR, and most FEARED, of all gastric adenocarcinomas. It grows DIFFUSELY through all layers of the stomach, greatly thickening its wall, and giving the stomach a classic LEATHER BOTTLE appearance. It has a horrible prognosis.</a:t>
            </a:r>
          </a:p>
          <a:p>
            <a:pPr eaLnBrk="1" hangingPunct="1"/>
            <a:endParaRPr lang="en-US" altLang="en-US" smtClean="0"/>
          </a:p>
          <a:p>
            <a:pPr eaLnBrk="1" hangingPunct="1"/>
            <a:r>
              <a:rPr lang="en-US" altLang="en-US" smtClean="0"/>
              <a:t>DIFFUSE WALL THICKENING of ALL FOUR STOMACH LAYERS IS THE RULE!!!!!!! </a:t>
            </a:r>
          </a:p>
          <a:p>
            <a:pPr eaLnBrk="1" hangingPunct="1"/>
            <a:r>
              <a:rPr lang="en-US" altLang="en-US" smtClean="0"/>
              <a:t>NOT ONLY DOES IT BEHAVE LIKE WILDFIRE BUT IS ALSO POORLY DIFFERENTIATED “SIGNET” CELLS, DIFFUSELY INFILTRATIVE.</a:t>
            </a:r>
          </a:p>
        </p:txBody>
      </p:sp>
      <p:sp>
        <p:nvSpPr>
          <p:cNvPr id="8407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2E110038-DBBF-4542-89CF-3B817435D69D}" type="slidenum">
              <a:rPr lang="en-GB" altLang="en-US">
                <a:solidFill>
                  <a:prstClr val="black"/>
                </a:solidFill>
              </a:rPr>
              <a:pPr/>
              <a:t>213</a:t>
            </a:fld>
            <a:endParaRPr lang="en-GB"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Slide Image Placeholder 1"/>
          <p:cNvSpPr>
            <a:spLocks noGrp="1" noRot="1" noChangeAspect="1" noTextEdit="1"/>
          </p:cNvSpPr>
          <p:nvPr>
            <p:ph type="sldImg"/>
          </p:nvPr>
        </p:nvSpPr>
        <p:spPr>
          <a:ln/>
        </p:spPr>
      </p:sp>
      <p:sp>
        <p:nvSpPr>
          <p:cNvPr id="8417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Signet ring cells are POORLY differentiated adenocarcinoma cells, and are OFTEN seen with linitis plastica. Could those large “holes” in the cytoplasm possibly be mucicarmine positive” Answer: YES</a:t>
            </a:r>
          </a:p>
        </p:txBody>
      </p:sp>
      <p:sp>
        <p:nvSpPr>
          <p:cNvPr id="8417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D9F20872-3315-4DF4-8FCD-A1811C86DB30}" type="slidenum">
              <a:rPr lang="en-GB" altLang="en-US">
                <a:solidFill>
                  <a:prstClr val="black"/>
                </a:solidFill>
              </a:rPr>
              <a:pPr/>
              <a:t>215</a:t>
            </a:fld>
            <a:endParaRPr lang="en-GB"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Slide Image Placeholder 1"/>
          <p:cNvSpPr>
            <a:spLocks noGrp="1" noRot="1" noChangeAspect="1" noTextEdit="1"/>
          </p:cNvSpPr>
          <p:nvPr>
            <p:ph type="sldImg"/>
          </p:nvPr>
        </p:nvSpPr>
        <p:spPr>
          <a:ln/>
        </p:spPr>
      </p:sp>
      <p:sp>
        <p:nvSpPr>
          <p:cNvPr id="8427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Classical papilla! Malignant too.</a:t>
            </a:r>
          </a:p>
        </p:txBody>
      </p:sp>
      <p:sp>
        <p:nvSpPr>
          <p:cNvPr id="8427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22B42088-F945-4131-BA5E-949B3ADE131B}" type="slidenum">
              <a:rPr lang="en-GB" altLang="en-US">
                <a:solidFill>
                  <a:prstClr val="black"/>
                </a:solidFill>
              </a:rPr>
              <a:pPr/>
              <a:t>216</a:t>
            </a:fld>
            <a:endParaRPr lang="en-GB"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Slide Image Placeholder 1"/>
          <p:cNvSpPr>
            <a:spLocks noGrp="1" noRot="1" noChangeAspect="1" noTextEdit="1"/>
          </p:cNvSpPr>
          <p:nvPr>
            <p:ph type="sldImg"/>
          </p:nvPr>
        </p:nvSpPr>
        <p:spPr>
          <a:ln/>
        </p:spPr>
      </p:sp>
      <p:sp>
        <p:nvSpPr>
          <p:cNvPr id="8437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Of course, you would NEVER call this squamous.</a:t>
            </a:r>
          </a:p>
        </p:txBody>
      </p:sp>
      <p:sp>
        <p:nvSpPr>
          <p:cNvPr id="84378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F07DC82A-8DC6-4997-8AFC-06E1B3578B5C}" type="slidenum">
              <a:rPr lang="en-GB" altLang="en-US">
                <a:solidFill>
                  <a:prstClr val="black"/>
                </a:solidFill>
              </a:rPr>
              <a:pPr/>
              <a:t>217</a:t>
            </a:fld>
            <a:endParaRPr lang="en-GB"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Slide Image Placeholder 1"/>
          <p:cNvSpPr>
            <a:spLocks noGrp="1" noRot="1" noChangeAspect="1" noTextEdit="1"/>
          </p:cNvSpPr>
          <p:nvPr>
            <p:ph type="sldImg"/>
          </p:nvPr>
        </p:nvSpPr>
        <p:spPr>
          <a:ln/>
        </p:spPr>
      </p:sp>
      <p:sp>
        <p:nvSpPr>
          <p:cNvPr id="8448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If you thought this yucky whitish stuff was mucin, what stain would you order to prove it?  Answer: Mucicarmine stain.</a:t>
            </a:r>
          </a:p>
          <a:p>
            <a:pPr eaLnBrk="1" hangingPunct="1"/>
            <a:r>
              <a:rPr lang="en-US" altLang="en-US" smtClean="0"/>
              <a:t>Is a positive muci-CARMINE stain RED (i.e., “carmine” colored)? Answer: YES</a:t>
            </a:r>
          </a:p>
        </p:txBody>
      </p:sp>
      <p:sp>
        <p:nvSpPr>
          <p:cNvPr id="8448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8D0BBD5E-5203-4969-A0EE-0795CB8D930C}" type="slidenum">
              <a:rPr lang="en-GB" altLang="en-US">
                <a:solidFill>
                  <a:prstClr val="black"/>
                </a:solidFill>
              </a:rPr>
              <a:pPr/>
              <a:t>218</a:t>
            </a:fld>
            <a:endParaRPr lang="en-GB"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Slide Image Placeholder 1"/>
          <p:cNvSpPr>
            <a:spLocks noGrp="1" noRot="1" noChangeAspect="1" noTextEdit="1"/>
          </p:cNvSpPr>
          <p:nvPr>
            <p:ph type="sldImg"/>
          </p:nvPr>
        </p:nvSpPr>
        <p:spPr>
          <a:ln/>
        </p:spPr>
      </p:sp>
      <p:sp>
        <p:nvSpPr>
          <p:cNvPr id="8458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How can you have a squamous cell carcinoma of the stomach if the stomach has no normal squamous cells normally?  Ans: SQUAMOUS METAPLASIA. The squamous component is usually NOT malignant</a:t>
            </a:r>
          </a:p>
        </p:txBody>
      </p:sp>
      <p:sp>
        <p:nvSpPr>
          <p:cNvPr id="8458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cs typeface="Arial" charset="0"/>
              </a:defRPr>
            </a:lvl9pPr>
          </a:lstStyle>
          <a:p>
            <a:fld id="{AD50DDFE-9CF4-4977-8CD6-2C03BC1BB209}" type="slidenum">
              <a:rPr lang="en-GB" altLang="en-US">
                <a:solidFill>
                  <a:prstClr val="black"/>
                </a:solidFill>
              </a:rPr>
              <a:pPr/>
              <a:t>219</a:t>
            </a:fld>
            <a:endParaRPr lang="en-GB"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useBgFill="1">
        <p:nvSpPr>
          <p:cNvPr id="5" name="Rounded Rectangle 4"/>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 name="Rectangle 6"/>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0" name="Rectangle 9"/>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smtClean="0"/>
              <a:t>Click to edit Master title style</a:t>
            </a:r>
            <a:endParaRPr lang="en-US"/>
          </a:p>
        </p:txBody>
      </p:sp>
      <p:sp>
        <p:nvSpPr>
          <p:cNvPr id="11" name="Date Placeholder 27"/>
          <p:cNvSpPr>
            <a:spLocks noGrp="1"/>
          </p:cNvSpPr>
          <p:nvPr>
            <p:ph type="dt" sz="half" idx="10"/>
          </p:nvPr>
        </p:nvSpPr>
        <p:spPr/>
        <p:txBody>
          <a:bodyPr/>
          <a:lstStyle>
            <a:lvl1pPr>
              <a:defRPr/>
            </a:lvl1pPr>
          </a:lstStyle>
          <a:p>
            <a:pPr>
              <a:defRPr/>
            </a:pPr>
            <a:endParaRPr lang="en-US">
              <a:solidFill>
                <a:srgbClr val="696464"/>
              </a:solidFill>
            </a:endParaRPr>
          </a:p>
        </p:txBody>
      </p:sp>
      <p:sp>
        <p:nvSpPr>
          <p:cNvPr id="12" name="Footer Placeholder 16"/>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13" name="Slide Number Placeholder 28"/>
          <p:cNvSpPr>
            <a:spLocks noGrp="1"/>
          </p:cNvSpPr>
          <p:nvPr>
            <p:ph type="sldNum" sz="quarter" idx="12"/>
          </p:nvPr>
        </p:nvSpPr>
        <p:spPr/>
        <p:txBody>
          <a:bodyPr/>
          <a:lstStyle>
            <a:lvl1pPr>
              <a:defRPr sz="1400">
                <a:solidFill>
                  <a:srgbClr val="FFFFFF"/>
                </a:solidFill>
              </a:defRPr>
            </a:lvl1pPr>
          </a:lstStyle>
          <a:p>
            <a:pPr>
              <a:defRPr/>
            </a:pPr>
            <a:fld id="{114D7D28-0742-432A-A723-4123AF3DD0E3}" type="slidenum">
              <a:rPr lang="en-US"/>
              <a:pPr>
                <a:defRPr/>
              </a:pPr>
              <a:t>‹#›</a:t>
            </a:fld>
            <a:endParaRPr lang="en-US"/>
          </a:p>
        </p:txBody>
      </p:sp>
    </p:spTree>
    <p:extLst>
      <p:ext uri="{BB962C8B-B14F-4D97-AF65-F5344CB8AC3E}">
        <p14:creationId xmlns:p14="http://schemas.microsoft.com/office/powerpoint/2010/main" val="218824497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6" name="Slide Number Placeholder 22"/>
          <p:cNvSpPr>
            <a:spLocks noGrp="1"/>
          </p:cNvSpPr>
          <p:nvPr>
            <p:ph type="sldNum" sz="quarter" idx="12"/>
          </p:nvPr>
        </p:nvSpPr>
        <p:spPr/>
        <p:txBody>
          <a:bodyPr/>
          <a:lstStyle>
            <a:lvl1pPr>
              <a:defRPr/>
            </a:lvl1pPr>
          </a:lstStyle>
          <a:p>
            <a:pPr>
              <a:defRPr/>
            </a:pPr>
            <a:fld id="{8A0A1914-5291-4D61-A41D-F412CA89B6E6}" type="slidenum">
              <a:rPr lang="en-US"/>
              <a:pPr>
                <a:defRPr/>
              </a:pPr>
              <a:t>‹#›</a:t>
            </a:fld>
            <a:endParaRPr lang="en-US"/>
          </a:p>
        </p:txBody>
      </p:sp>
    </p:spTree>
    <p:extLst>
      <p:ext uri="{BB962C8B-B14F-4D97-AF65-F5344CB8AC3E}">
        <p14:creationId xmlns:p14="http://schemas.microsoft.com/office/powerpoint/2010/main" val="3649232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6" name="Slide Number Placeholder 22"/>
          <p:cNvSpPr>
            <a:spLocks noGrp="1"/>
          </p:cNvSpPr>
          <p:nvPr>
            <p:ph type="sldNum" sz="quarter" idx="12"/>
          </p:nvPr>
        </p:nvSpPr>
        <p:spPr/>
        <p:txBody>
          <a:bodyPr/>
          <a:lstStyle>
            <a:lvl1pPr>
              <a:defRPr/>
            </a:lvl1pPr>
          </a:lstStyle>
          <a:p>
            <a:pPr>
              <a:defRPr/>
            </a:pPr>
            <a:fld id="{5EA9E76B-ABC5-4573-B987-5DA4B7617973}" type="slidenum">
              <a:rPr lang="en-US"/>
              <a:pPr>
                <a:defRPr/>
              </a:pPr>
              <a:t>‹#›</a:t>
            </a:fld>
            <a:endParaRPr lang="en-US"/>
          </a:p>
        </p:txBody>
      </p:sp>
    </p:spTree>
    <p:extLst>
      <p:ext uri="{BB962C8B-B14F-4D97-AF65-F5344CB8AC3E}">
        <p14:creationId xmlns:p14="http://schemas.microsoft.com/office/powerpoint/2010/main" val="657158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solidFill>
                <a:srgbClr val="696464"/>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solidFill>
                <a:srgbClr val="696464"/>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defRPr/>
            </a:pPr>
            <a:fld id="{C0897CF2-01BA-4AED-A289-871F157A16AF}" type="slidenum">
              <a:rPr lang="en-US"/>
              <a:pPr>
                <a:defRPr/>
              </a:pPr>
              <a:t>‹#›</a:t>
            </a:fld>
            <a:endParaRPr lang="en-US"/>
          </a:p>
        </p:txBody>
      </p:sp>
    </p:spTree>
    <p:extLst>
      <p:ext uri="{BB962C8B-B14F-4D97-AF65-F5344CB8AC3E}">
        <p14:creationId xmlns:p14="http://schemas.microsoft.com/office/powerpoint/2010/main" val="370227648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51575"/>
            <a:ext cx="2133600" cy="476250"/>
          </a:xfrm>
        </p:spPr>
        <p:txBody>
          <a:bodyPr/>
          <a:lstStyle>
            <a:lvl1pPr>
              <a:defRPr/>
            </a:lvl1pPr>
          </a:lstStyle>
          <a:p>
            <a:pPr>
              <a:defRPr/>
            </a:pPr>
            <a:endParaRPr lang="en-US">
              <a:solidFill>
                <a:srgbClr val="696464"/>
              </a:solidFill>
            </a:endParaRPr>
          </a:p>
        </p:txBody>
      </p:sp>
      <p:sp>
        <p:nvSpPr>
          <p:cNvPr id="6" name="Slide Number Placeholder 5"/>
          <p:cNvSpPr>
            <a:spLocks noGrp="1"/>
          </p:cNvSpPr>
          <p:nvPr>
            <p:ph type="sldNum" sz="quarter" idx="11"/>
          </p:nvPr>
        </p:nvSpPr>
        <p:spPr>
          <a:xfrm>
            <a:off x="6553200" y="6248400"/>
            <a:ext cx="2133600" cy="476250"/>
          </a:xfrm>
        </p:spPr>
        <p:txBody>
          <a:bodyPr/>
          <a:lstStyle>
            <a:lvl1pPr>
              <a:defRPr/>
            </a:lvl1pPr>
          </a:lstStyle>
          <a:p>
            <a:pPr>
              <a:defRPr/>
            </a:pPr>
            <a:fld id="{627A52C1-A9C5-416B-8046-D69EC1D1A12B}" type="slidenum">
              <a:rPr lang="en-US"/>
              <a:pPr>
                <a:defRPr/>
              </a:pPr>
              <a:t>‹#›</a:t>
            </a:fld>
            <a:endParaRPr lang="en-US"/>
          </a:p>
        </p:txBody>
      </p:sp>
      <p:sp>
        <p:nvSpPr>
          <p:cNvPr id="7" name="Footer Placeholder 6"/>
          <p:cNvSpPr>
            <a:spLocks noGrp="1"/>
          </p:cNvSpPr>
          <p:nvPr>
            <p:ph type="ftr" sz="quarter" idx="12"/>
          </p:nvPr>
        </p:nvSpPr>
        <p:spPr>
          <a:xfrm>
            <a:off x="3124200" y="6248400"/>
            <a:ext cx="2895600" cy="476250"/>
          </a:xfrm>
        </p:spPr>
        <p:txBody>
          <a:bodyPr/>
          <a:lstStyle>
            <a:lvl1pPr>
              <a:defRPr/>
            </a:lvl1pPr>
          </a:lstStyle>
          <a:p>
            <a:pPr>
              <a:defRPr/>
            </a:pPr>
            <a:endParaRPr lang="en-US">
              <a:solidFill>
                <a:srgbClr val="696464"/>
              </a:solidFill>
            </a:endParaRPr>
          </a:p>
        </p:txBody>
      </p:sp>
    </p:spTree>
    <p:extLst>
      <p:ext uri="{BB962C8B-B14F-4D97-AF65-F5344CB8AC3E}">
        <p14:creationId xmlns:p14="http://schemas.microsoft.com/office/powerpoint/2010/main" val="144957478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4" name="Rectangle 19"/>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5" name="Rectangle 20"/>
          <p:cNvSpPr>
            <a:spLocks noChangeArrowheads="1"/>
          </p:cNvSpPr>
          <p:nvPr/>
        </p:nvSpPr>
        <p:spPr bwMode="white">
          <a:xfrm>
            <a:off x="8991600" y="3175"/>
            <a:ext cx="1524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6" name="Rectangle 21"/>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7" name="Rectangle 23"/>
          <p:cNvSpPr>
            <a:spLocks noChangeArrowheads="1"/>
          </p:cNvSpPr>
          <p:nvPr/>
        </p:nvSpPr>
        <p:spPr bwMode="white">
          <a:xfrm>
            <a:off x="0" y="0"/>
            <a:ext cx="9144000" cy="25146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10" name="Rectangle 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fontAlgn="base">
              <a:spcBef>
                <a:spcPct val="0"/>
              </a:spcBef>
              <a:spcAft>
                <a:spcPct val="0"/>
              </a:spcAft>
              <a:defRPr/>
            </a:pPr>
            <a:endParaRPr lang="en-US">
              <a:solidFill>
                <a:prstClr val="black"/>
              </a:solidFill>
              <a:latin typeface="Arial" charset="0"/>
              <a:cs typeface="Arial" charset="0"/>
            </a:endParaRPr>
          </a:p>
        </p:txBody>
      </p:sp>
      <p:sp>
        <p:nvSpPr>
          <p:cNvPr id="11" name="Straight Connector 10"/>
          <p:cNvSpPr>
            <a:spLocks noChangeShapeType="1"/>
          </p:cNvSpPr>
          <p:nvPr/>
        </p:nvSpPr>
        <p:spPr bwMode="auto">
          <a:xfrm>
            <a:off x="155575" y="241935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fontAlgn="base">
              <a:spcBef>
                <a:spcPct val="0"/>
              </a:spcBef>
              <a:spcAft>
                <a:spcPct val="0"/>
              </a:spcAft>
              <a:defRPr/>
            </a:pPr>
            <a:endParaRPr lang="en-US">
              <a:solidFill>
                <a:prstClr val="black"/>
              </a:solidFill>
              <a:latin typeface="Arial" charset="0"/>
              <a:cs typeface="Arial" charset="0"/>
            </a:endParaRPr>
          </a:p>
        </p:txBody>
      </p:sp>
      <p:sp>
        <p:nvSpPr>
          <p:cNvPr id="12" name="Rectangle 11"/>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fontAlgn="base">
              <a:spcBef>
                <a:spcPct val="0"/>
              </a:spcBef>
              <a:spcAft>
                <a:spcPct val="0"/>
              </a:spcAft>
              <a:defRPr/>
            </a:pPr>
            <a:endParaRPr lang="en-US" dirty="0">
              <a:solidFill>
                <a:prstClr val="black"/>
              </a:solidFill>
              <a:latin typeface="Arial" charset="0"/>
              <a:cs typeface="Arial" charset="0"/>
            </a:endParaRPr>
          </a:p>
        </p:txBody>
      </p:sp>
      <p:sp>
        <p:nvSpPr>
          <p:cNvPr id="13" name="Oval 12"/>
          <p:cNvSpPr/>
          <p:nvPr/>
        </p:nvSpPr>
        <p:spPr>
          <a:xfrm>
            <a:off x="4267200" y="211455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4" name="Oval 13"/>
          <p:cNvSpPr/>
          <p:nvPr/>
        </p:nvSpPr>
        <p:spPr>
          <a:xfrm>
            <a:off x="4362450" y="2209800"/>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8" name="Title 7"/>
          <p:cNvSpPr>
            <a:spLocks noGrp="1"/>
          </p:cNvSpPr>
          <p:nvPr>
            <p:ph type="ctrTitle"/>
          </p:nvPr>
        </p:nvSpPr>
        <p:spPr>
          <a:xfrm>
            <a:off x="685800" y="381000"/>
            <a:ext cx="7772400" cy="1752600"/>
          </a:xfrm>
        </p:spPr>
        <p:txBody>
          <a:bodyPr/>
          <a:lstStyle>
            <a:lvl1pPr>
              <a:defRPr sz="4200">
                <a:solidFill>
                  <a:schemeClr val="accent1"/>
                </a:solidFill>
              </a:defRPr>
            </a:lvl1pPr>
          </a:lstStyle>
          <a:p>
            <a:r>
              <a:rPr lang="en-US" smtClean="0"/>
              <a:t>Click to edit Master title style</a:t>
            </a:r>
            <a:endParaRPr lang="en-US"/>
          </a:p>
        </p:txBody>
      </p:sp>
      <p:sp>
        <p:nvSpPr>
          <p:cNvPr id="15" name="Date Placeholder 27"/>
          <p:cNvSpPr>
            <a:spLocks noGrp="1"/>
          </p:cNvSpPr>
          <p:nvPr>
            <p:ph type="dt" sz="half" idx="10"/>
          </p:nvPr>
        </p:nvSpPr>
        <p:spPr/>
        <p:txBody>
          <a:bodyPr/>
          <a:lstStyle>
            <a:lvl1pPr>
              <a:defRPr/>
            </a:lvl1pPr>
          </a:lstStyle>
          <a:p>
            <a:pPr>
              <a:defRPr/>
            </a:pPr>
            <a:endParaRPr lang="en-US"/>
          </a:p>
        </p:txBody>
      </p:sp>
      <p:sp>
        <p:nvSpPr>
          <p:cNvPr id="16" name="Footer Placeholder 16"/>
          <p:cNvSpPr>
            <a:spLocks noGrp="1"/>
          </p:cNvSpPr>
          <p:nvPr>
            <p:ph type="ftr" sz="quarter" idx="11"/>
          </p:nvPr>
        </p:nvSpPr>
        <p:spPr/>
        <p:txBody>
          <a:bodyPr/>
          <a:lstStyle>
            <a:lvl1pPr>
              <a:defRPr/>
            </a:lvl1pPr>
          </a:lstStyle>
          <a:p>
            <a:pPr>
              <a:defRPr/>
            </a:pPr>
            <a:endParaRPr lang="en-US"/>
          </a:p>
        </p:txBody>
      </p:sp>
      <p:sp>
        <p:nvSpPr>
          <p:cNvPr id="17" name="Slide Number Placeholder 28"/>
          <p:cNvSpPr>
            <a:spLocks noGrp="1"/>
          </p:cNvSpPr>
          <p:nvPr>
            <p:ph type="sldNum" sz="quarter" idx="12"/>
          </p:nvPr>
        </p:nvSpPr>
        <p:spPr>
          <a:xfrm>
            <a:off x="4343400" y="2198688"/>
            <a:ext cx="457200" cy="441325"/>
          </a:xfrm>
        </p:spPr>
        <p:txBody>
          <a:bodyPr/>
          <a:lstStyle>
            <a:lvl1pPr>
              <a:defRPr>
                <a:solidFill>
                  <a:schemeClr val="accent3">
                    <a:shade val="75000"/>
                  </a:schemeClr>
                </a:solidFill>
              </a:defRPr>
            </a:lvl1pPr>
          </a:lstStyle>
          <a:p>
            <a:pPr>
              <a:defRPr/>
            </a:pPr>
            <a:fld id="{3158BEFE-FD0A-4679-B31B-1C3FE4CC89EC}" type="slidenum">
              <a:rPr lang="en-US">
                <a:solidFill>
                  <a:srgbClr val="8CADAE">
                    <a:shade val="75000"/>
                  </a:srgbClr>
                </a:solidFill>
              </a:rPr>
              <a:pPr>
                <a:defRPr/>
              </a:pPr>
              <a:t>‹#›</a:t>
            </a:fld>
            <a:endParaRPr lang="en-US">
              <a:solidFill>
                <a:srgbClr val="8CADAE">
                  <a:shade val="75000"/>
                </a:srgbClr>
              </a:solidFill>
            </a:endParaRPr>
          </a:p>
        </p:txBody>
      </p:sp>
    </p:spTree>
    <p:extLst>
      <p:ext uri="{BB962C8B-B14F-4D97-AF65-F5344CB8AC3E}">
        <p14:creationId xmlns:p14="http://schemas.microsoft.com/office/powerpoint/2010/main" val="229863169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lang="en-US" smtClean="0"/>
              <a:t>Click to edit Master title style</a:t>
            </a:r>
            <a:endParaRPr lang="en-US"/>
          </a:p>
        </p:txBody>
      </p:sp>
      <p:sp>
        <p:nvSpPr>
          <p:cNvPr id="8" name="Content Placeholder 7"/>
          <p:cNvSpPr>
            <a:spLocks noGrp="1"/>
          </p:cNvSpPr>
          <p:nvPr>
            <p:ph sz="quarter" idx="1"/>
          </p:nvPr>
        </p:nvSpPr>
        <p:spPr>
          <a:xfrm>
            <a:off x="301752" y="1527048"/>
            <a:ext cx="850392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4362450" y="1027113"/>
            <a:ext cx="457200" cy="441325"/>
          </a:xfrm>
        </p:spPr>
        <p:txBody>
          <a:bodyPr/>
          <a:lstStyle>
            <a:lvl1pPr>
              <a:defRPr/>
            </a:lvl1pPr>
          </a:lstStyle>
          <a:p>
            <a:pPr>
              <a:defRPr/>
            </a:pPr>
            <a:fld id="{84E88CA4-AF4B-4527-8FF4-1FDC362AA367}" type="slidenum">
              <a:rPr lang="en-US">
                <a:solidFill>
                  <a:srgbClr val="8CADAE">
                    <a:shade val="75000"/>
                  </a:srgbClr>
                </a:solidFill>
              </a:rPr>
              <a:pPr>
                <a:defRPr/>
              </a:pPr>
              <a:t>‹#›</a:t>
            </a:fld>
            <a:endParaRPr lang="en-US">
              <a:solidFill>
                <a:srgbClr val="8CADAE">
                  <a:shade val="75000"/>
                </a:srgbClr>
              </a:solidFill>
            </a:endParaRPr>
          </a:p>
        </p:txBody>
      </p:sp>
    </p:spTree>
    <p:extLst>
      <p:ext uri="{BB962C8B-B14F-4D97-AF65-F5344CB8AC3E}">
        <p14:creationId xmlns:p14="http://schemas.microsoft.com/office/powerpoint/2010/main" val="105455360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19"/>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5" name="Rectangle 20"/>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6" name="Rectangle 21"/>
          <p:cNvSpPr>
            <a:spLocks noChangeArrowheads="1"/>
          </p:cNvSpPr>
          <p:nvPr/>
        </p:nvSpPr>
        <p:spPr bwMode="white">
          <a:xfrm>
            <a:off x="0" y="0"/>
            <a:ext cx="9144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7" name="Rectangle 23"/>
          <p:cNvSpPr>
            <a:spLocks noChangeArrowheads="1"/>
          </p:cNvSpPr>
          <p:nvPr/>
        </p:nvSpPr>
        <p:spPr bwMode="white">
          <a:xfrm>
            <a:off x="8991600" y="19050"/>
            <a:ext cx="1524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8" name="Rectangle 24"/>
          <p:cNvSpPr>
            <a:spLocks noChangeArrowheads="1"/>
          </p:cNvSpPr>
          <p:nvPr/>
        </p:nvSpPr>
        <p:spPr bwMode="white">
          <a:xfrm>
            <a:off x="152400" y="2286000"/>
            <a:ext cx="8832850" cy="304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9" name="Rectangle 25"/>
          <p:cNvSpPr>
            <a:spLocks noChangeArrowheads="1"/>
          </p:cNvSpPr>
          <p:nvPr/>
        </p:nvSpPr>
        <p:spPr bwMode="auto">
          <a:xfrm>
            <a:off x="155575" y="142875"/>
            <a:ext cx="8832850" cy="2139950"/>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10" name="Rectangle 9"/>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fontAlgn="base">
              <a:spcBef>
                <a:spcPct val="0"/>
              </a:spcBef>
              <a:spcAft>
                <a:spcPct val="0"/>
              </a:spcAft>
              <a:defRPr/>
            </a:pPr>
            <a:endParaRPr lang="en-US">
              <a:solidFill>
                <a:prstClr val="black"/>
              </a:solidFill>
              <a:latin typeface="Arial" charset="0"/>
              <a:cs typeface="Arial" charset="0"/>
            </a:endParaRPr>
          </a:p>
        </p:txBody>
      </p:sp>
      <p:sp>
        <p:nvSpPr>
          <p:cNvPr id="11" name="Rectangle 10"/>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fontAlgn="base">
              <a:spcBef>
                <a:spcPct val="0"/>
              </a:spcBef>
              <a:spcAft>
                <a:spcPct val="0"/>
              </a:spcAft>
              <a:defRPr/>
            </a:pPr>
            <a:endParaRPr lang="en-US" dirty="0">
              <a:solidFill>
                <a:prstClr val="black"/>
              </a:solidFill>
              <a:latin typeface="Arial" charset="0"/>
              <a:cs typeface="Arial" charset="0"/>
            </a:endParaRPr>
          </a:p>
        </p:txBody>
      </p:sp>
      <p:sp>
        <p:nvSpPr>
          <p:cNvPr id="12" name="Straight Connector 11"/>
          <p:cNvSpPr>
            <a:spLocks noChangeShapeType="1"/>
          </p:cNvSpPr>
          <p:nvPr/>
        </p:nvSpPr>
        <p:spPr bwMode="auto">
          <a:xfrm>
            <a:off x="152400" y="2438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fontAlgn="base">
              <a:spcBef>
                <a:spcPct val="0"/>
              </a:spcBef>
              <a:spcAft>
                <a:spcPct val="0"/>
              </a:spcAft>
              <a:defRPr/>
            </a:pPr>
            <a:endParaRPr lang="en-US">
              <a:solidFill>
                <a:prstClr val="black"/>
              </a:solidFill>
              <a:latin typeface="Arial" charset="0"/>
              <a:cs typeface="Arial" charset="0"/>
            </a:endParaRPr>
          </a:p>
        </p:txBody>
      </p:sp>
      <p:sp>
        <p:nvSpPr>
          <p:cNvPr id="13" name="Oval 12"/>
          <p:cNvSpPr/>
          <p:nvPr/>
        </p:nvSpPr>
        <p:spPr>
          <a:xfrm>
            <a:off x="4267200" y="211455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4" name="Oval 13"/>
          <p:cNvSpPr/>
          <p:nvPr/>
        </p:nvSpPr>
        <p:spPr>
          <a:xfrm>
            <a:off x="4362450" y="2209800"/>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3" name="Text Placeholder 2"/>
          <p:cNvSpPr>
            <a:spLocks noGrp="1"/>
          </p:cNvSpPr>
          <p:nvPr>
            <p:ph type="body" idx="1"/>
          </p:nvPr>
        </p:nvSpPr>
        <p:spPr>
          <a:xfrm>
            <a:off x="1368426" y="2743200"/>
            <a:ext cx="6480174" cy="1673225"/>
          </a:xfrm>
        </p:spPr>
        <p:txBody>
          <a:bodyPr/>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722313" y="533400"/>
            <a:ext cx="7772400" cy="1524000"/>
          </a:xfrm>
        </p:spPr>
        <p:txBody>
          <a:bodyPr/>
          <a:lstStyle>
            <a:lvl1pPr algn="ctr">
              <a:buNone/>
              <a:defRPr sz="4200" b="0" cap="none" baseline="0">
                <a:solidFill>
                  <a:srgbClr val="FFFFFF"/>
                </a:solidFill>
              </a:defRPr>
            </a:lvl1pPr>
          </a:lstStyle>
          <a:p>
            <a:r>
              <a:rPr lang="en-US" smtClean="0"/>
              <a:t>Click to edit Master title style</a:t>
            </a:r>
            <a:endParaRPr lang="en-US"/>
          </a:p>
        </p:txBody>
      </p:sp>
      <p:sp>
        <p:nvSpPr>
          <p:cNvPr id="15" name="Footer Placeholder 4"/>
          <p:cNvSpPr>
            <a:spLocks noGrp="1"/>
          </p:cNvSpPr>
          <p:nvPr>
            <p:ph type="ftr" sz="quarter" idx="10"/>
          </p:nvPr>
        </p:nvSpPr>
        <p:spPr/>
        <p:txBody>
          <a:bodyPr/>
          <a:lstStyle>
            <a:lvl1pPr>
              <a:defRPr/>
            </a:lvl1pPr>
          </a:lstStyle>
          <a:p>
            <a:pPr>
              <a:defRPr/>
            </a:pPr>
            <a:endParaRPr lang="en-US"/>
          </a:p>
        </p:txBody>
      </p:sp>
      <p:sp>
        <p:nvSpPr>
          <p:cNvPr id="16" name="Date Placeholder 3"/>
          <p:cNvSpPr>
            <a:spLocks noGrp="1"/>
          </p:cNvSpPr>
          <p:nvPr>
            <p:ph type="dt" sz="half" idx="11"/>
          </p:nvPr>
        </p:nvSpPr>
        <p:spPr/>
        <p:txBody>
          <a:bodyPr/>
          <a:lstStyle>
            <a:lvl1pPr>
              <a:defRPr/>
            </a:lvl1pPr>
          </a:lstStyle>
          <a:p>
            <a:pPr>
              <a:defRPr/>
            </a:pPr>
            <a:endParaRPr lang="en-US"/>
          </a:p>
        </p:txBody>
      </p:sp>
      <p:sp>
        <p:nvSpPr>
          <p:cNvPr id="17" name="Slide Number Placeholder 5"/>
          <p:cNvSpPr>
            <a:spLocks noGrp="1"/>
          </p:cNvSpPr>
          <p:nvPr>
            <p:ph type="sldNum" sz="quarter" idx="12"/>
          </p:nvPr>
        </p:nvSpPr>
        <p:spPr>
          <a:xfrm>
            <a:off x="4343400" y="2198688"/>
            <a:ext cx="457200" cy="441325"/>
          </a:xfrm>
        </p:spPr>
        <p:txBody>
          <a:bodyPr/>
          <a:lstStyle>
            <a:lvl1pPr>
              <a:defRPr>
                <a:solidFill>
                  <a:schemeClr val="accent3">
                    <a:shade val="75000"/>
                  </a:schemeClr>
                </a:solidFill>
              </a:defRPr>
            </a:lvl1pPr>
          </a:lstStyle>
          <a:p>
            <a:pPr>
              <a:defRPr/>
            </a:pPr>
            <a:fld id="{451CF18A-C2A7-4FFC-A77B-D4AF26A3A57F}" type="slidenum">
              <a:rPr lang="en-US">
                <a:solidFill>
                  <a:srgbClr val="8CADAE">
                    <a:shade val="75000"/>
                  </a:srgbClr>
                </a:solidFill>
              </a:rPr>
              <a:pPr>
                <a:defRPr/>
              </a:pPr>
              <a:t>‹#›</a:t>
            </a:fld>
            <a:endParaRPr lang="en-US">
              <a:solidFill>
                <a:srgbClr val="8CADAE">
                  <a:shade val="75000"/>
                </a:srgbClr>
              </a:solidFill>
            </a:endParaRPr>
          </a:p>
        </p:txBody>
      </p:sp>
    </p:spTree>
    <p:extLst>
      <p:ext uri="{BB962C8B-B14F-4D97-AF65-F5344CB8AC3E}">
        <p14:creationId xmlns:p14="http://schemas.microsoft.com/office/powerpoint/2010/main" val="4138590872"/>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2"/>
        </a:solidFill>
        <a:effectLst/>
      </p:bgPr>
    </p:bg>
    <p:spTree>
      <p:nvGrpSpPr>
        <p:cNvPr id="1" name=""/>
        <p:cNvGrpSpPr/>
        <p:nvPr/>
      </p:nvGrpSpPr>
      <p:grpSpPr>
        <a:xfrm>
          <a:off x="0" y="0"/>
          <a:ext cx="0" cy="0"/>
          <a:chOff x="0" y="0"/>
          <a:chExt cx="0" cy="0"/>
        </a:xfrm>
      </p:grpSpPr>
      <p:sp>
        <p:nvSpPr>
          <p:cNvPr id="5" name="Straight Connector 19"/>
          <p:cNvSpPr>
            <a:spLocks noChangeShapeType="1"/>
          </p:cNvSpPr>
          <p:nvPr/>
        </p:nvSpPr>
        <p:spPr bwMode="auto">
          <a:xfrm flipV="1">
            <a:off x="4562475" y="1576388"/>
            <a:ext cx="9525" cy="4818062"/>
          </a:xfrm>
          <a:prstGeom prst="line">
            <a:avLst/>
          </a:prstGeom>
          <a:noFill/>
          <a:ln w="9525" algn="ctr">
            <a:solidFill>
              <a:schemeClr val="tx2"/>
            </a:solidFill>
            <a:prstDash val="sys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2" name="Title 1"/>
          <p:cNvSpPr>
            <a:spLocks noGrp="1"/>
          </p:cNvSpPr>
          <p:nvPr>
            <p:ph type="title"/>
          </p:nvPr>
        </p:nvSpPr>
        <p:spPr>
          <a:xfrm>
            <a:off x="301752" y="228600"/>
            <a:ext cx="8534400" cy="758952"/>
          </a:xfrm>
        </p:spPr>
        <p:txBody>
          <a:bodyPr/>
          <a:lstStyle/>
          <a:p>
            <a:r>
              <a:rPr lang="en-US" smtClean="0"/>
              <a:t>Click to edit Master title style</a:t>
            </a:r>
            <a:endParaRPr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4"/>
          <p:cNvSpPr>
            <a:spLocks noGrp="1"/>
          </p:cNvSpPr>
          <p:nvPr>
            <p:ph type="dt" sz="half" idx="10"/>
          </p:nvPr>
        </p:nvSpPr>
        <p:spPr>
          <a:xfrm>
            <a:off x="5791200" y="6410325"/>
            <a:ext cx="3044825" cy="365125"/>
          </a:xfrm>
        </p:spPr>
        <p:txBody>
          <a:bodyPr/>
          <a:lstStyle>
            <a:lvl1pPr>
              <a:defRPr/>
            </a:lvl1pPr>
          </a:lstStyle>
          <a:p>
            <a:pPr>
              <a:defRPr/>
            </a:pPr>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52EE57CE-9728-4FA8-93EC-F8B898DC7853}" type="slidenum">
              <a:rPr lang="en-US">
                <a:solidFill>
                  <a:srgbClr val="8CADAE">
                    <a:shade val="75000"/>
                  </a:srgbClr>
                </a:solidFill>
              </a:rPr>
              <a:pPr>
                <a:defRPr/>
              </a:pPr>
              <a:t>‹#›</a:t>
            </a:fld>
            <a:endParaRPr lang="en-US">
              <a:solidFill>
                <a:srgbClr val="8CADAE">
                  <a:shade val="75000"/>
                </a:srgbClr>
              </a:solidFill>
            </a:endParaRPr>
          </a:p>
        </p:txBody>
      </p:sp>
    </p:spTree>
    <p:extLst>
      <p:ext uri="{BB962C8B-B14F-4D97-AF65-F5344CB8AC3E}">
        <p14:creationId xmlns:p14="http://schemas.microsoft.com/office/powerpoint/2010/main" val="475219054"/>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solidFill>
          <a:schemeClr val="bg2"/>
        </a:solidFill>
        <a:effectLst/>
      </p:bgPr>
    </p:bg>
    <p:spTree>
      <p:nvGrpSpPr>
        <p:cNvPr id="1" name=""/>
        <p:cNvGrpSpPr/>
        <p:nvPr/>
      </p:nvGrpSpPr>
      <p:grpSpPr>
        <a:xfrm>
          <a:off x="0" y="0"/>
          <a:ext cx="0" cy="0"/>
          <a:chOff x="0" y="0"/>
          <a:chExt cx="0" cy="0"/>
        </a:xfrm>
      </p:grpSpPr>
      <p:sp>
        <p:nvSpPr>
          <p:cNvPr id="7" name="Straight Connector 19"/>
          <p:cNvSpPr>
            <a:spLocks noChangeShapeType="1"/>
          </p:cNvSpPr>
          <p:nvPr/>
        </p:nvSpPr>
        <p:spPr bwMode="auto">
          <a:xfrm flipV="1">
            <a:off x="4572000" y="2200275"/>
            <a:ext cx="0" cy="4187825"/>
          </a:xfrm>
          <a:prstGeom prst="line">
            <a:avLst/>
          </a:prstGeom>
          <a:noFill/>
          <a:ln w="9525" algn="ctr">
            <a:solidFill>
              <a:schemeClr val="tx2"/>
            </a:solidFill>
            <a:prstDash val="sysDash"/>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8" name="Rectangle 20"/>
          <p:cNvSpPr>
            <a:spLocks noChangeArrowheads="1"/>
          </p:cNvSpPr>
          <p:nvPr/>
        </p:nvSpPr>
        <p:spPr bwMode="white">
          <a:xfrm>
            <a:off x="0" y="0"/>
            <a:ext cx="9144000" cy="1447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9" name="Rectangle 21"/>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10" name="Rectangle 23"/>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11" name="Rectangle 24"/>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12" name="Rectangle 11"/>
          <p:cNvSpPr/>
          <p:nvPr/>
        </p:nvSpPr>
        <p:spPr>
          <a:xfrm>
            <a:off x="152400" y="1371600"/>
            <a:ext cx="8832850"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3" name="Rectangle 12"/>
          <p:cNvSpPr>
            <a:spLocks noChangeArrowheads="1"/>
          </p:cNvSpPr>
          <p:nvPr/>
        </p:nvSpPr>
        <p:spPr bwMode="auto">
          <a:xfrm>
            <a:off x="146050" y="6391275"/>
            <a:ext cx="8832850" cy="31115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fontAlgn="base">
              <a:spcBef>
                <a:spcPct val="0"/>
              </a:spcBef>
              <a:spcAft>
                <a:spcPct val="0"/>
              </a:spcAft>
              <a:defRPr/>
            </a:pPr>
            <a:endParaRPr lang="en-US">
              <a:solidFill>
                <a:prstClr val="black"/>
              </a:solidFill>
              <a:latin typeface="Arial" charset="0"/>
              <a:cs typeface="Arial" charset="0"/>
            </a:endParaRPr>
          </a:p>
        </p:txBody>
      </p:sp>
      <p:sp>
        <p:nvSpPr>
          <p:cNvPr id="14" name="Straight Connector 13"/>
          <p:cNvSpPr>
            <a:spLocks noChangeShapeType="1"/>
          </p:cNvSpPr>
          <p:nvPr/>
        </p:nvSpPr>
        <p:spPr bwMode="auto">
          <a:xfrm>
            <a:off x="152400" y="1279525"/>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fontAlgn="base">
              <a:spcBef>
                <a:spcPct val="0"/>
              </a:spcBef>
              <a:spcAft>
                <a:spcPct val="0"/>
              </a:spcAft>
              <a:defRPr/>
            </a:pPr>
            <a:endParaRPr lang="en-US">
              <a:solidFill>
                <a:prstClr val="black"/>
              </a:solidFill>
              <a:latin typeface="Arial" charset="0"/>
              <a:cs typeface="Arial" charset="0"/>
            </a:endParaRPr>
          </a:p>
        </p:txBody>
      </p:sp>
      <p:sp>
        <p:nvSpPr>
          <p:cNvPr id="15" name="Rectangle 14"/>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fontAlgn="base">
              <a:spcBef>
                <a:spcPct val="0"/>
              </a:spcBef>
              <a:spcAft>
                <a:spcPct val="0"/>
              </a:spcAft>
              <a:defRPr/>
            </a:pPr>
            <a:endParaRPr lang="en-US" dirty="0">
              <a:solidFill>
                <a:prstClr val="black"/>
              </a:solidFill>
              <a:latin typeface="Arial" charset="0"/>
              <a:cs typeface="Arial" charset="0"/>
            </a:endParaRPr>
          </a:p>
        </p:txBody>
      </p:sp>
      <p:sp>
        <p:nvSpPr>
          <p:cNvPr id="16" name="Oval 15"/>
          <p:cNvSpPr/>
          <p:nvPr/>
        </p:nvSpPr>
        <p:spPr>
          <a:xfrm>
            <a:off x="4267200" y="955675"/>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7" name="Oval 16"/>
          <p:cNvSpPr/>
          <p:nvPr/>
        </p:nvSpPr>
        <p:spPr>
          <a:xfrm>
            <a:off x="4362450" y="1050925"/>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24" name="Content Placeholder 23"/>
          <p:cNvSpPr>
            <a:spLocks noGrp="1"/>
          </p:cNvSpPr>
          <p:nvPr>
            <p:ph sz="quarter" idx="2"/>
          </p:nvPr>
        </p:nvSpPr>
        <p:spPr>
          <a:xfrm>
            <a:off x="301752" y="2471383"/>
            <a:ext cx="4041648" cy="38184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6" name="Content Placeholder 25"/>
          <p:cNvSpPr>
            <a:spLocks noGrp="1"/>
          </p:cNvSpPr>
          <p:nvPr>
            <p:ph sz="quarter" idx="4"/>
          </p:nvPr>
        </p:nvSpPr>
        <p:spPr>
          <a:xfrm>
            <a:off x="4800600" y="2471383"/>
            <a:ext cx="4038600" cy="38221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3" name="Title 22"/>
          <p:cNvSpPr>
            <a:spLocks noGrp="1"/>
          </p:cNvSpPr>
          <p:nvPr>
            <p:ph type="title"/>
          </p:nvPr>
        </p:nvSpPr>
        <p:spPr/>
        <p:txBody>
          <a:bodyPr rtlCol="0"/>
          <a:lstStyle/>
          <a:p>
            <a:r>
              <a:rPr lang="en-US" smtClean="0"/>
              <a:t>Click to edit Master title style</a:t>
            </a:r>
            <a:endParaRPr lang="en-US"/>
          </a:p>
        </p:txBody>
      </p:sp>
      <p:sp>
        <p:nvSpPr>
          <p:cNvPr id="18" name="Date Placeholder 6"/>
          <p:cNvSpPr>
            <a:spLocks noGrp="1"/>
          </p:cNvSpPr>
          <p:nvPr>
            <p:ph type="dt" sz="half" idx="10"/>
          </p:nvPr>
        </p:nvSpPr>
        <p:spPr/>
        <p:txBody>
          <a:bodyPr/>
          <a:lstStyle>
            <a:lvl1pPr>
              <a:defRPr/>
            </a:lvl1pPr>
          </a:lstStyle>
          <a:p>
            <a:pPr>
              <a:defRPr/>
            </a:pPr>
            <a:endParaRPr lang="en-US"/>
          </a:p>
        </p:txBody>
      </p:sp>
      <p:sp>
        <p:nvSpPr>
          <p:cNvPr id="19" name="Footer Placeholder 7"/>
          <p:cNvSpPr>
            <a:spLocks noGrp="1"/>
          </p:cNvSpPr>
          <p:nvPr>
            <p:ph type="ftr" sz="quarter" idx="11"/>
          </p:nvPr>
        </p:nvSpPr>
        <p:spPr>
          <a:xfrm>
            <a:off x="304800" y="6410325"/>
            <a:ext cx="3581400" cy="365125"/>
          </a:xfrm>
        </p:spPr>
        <p:txBody>
          <a:bodyPr/>
          <a:lstStyle>
            <a:lvl1pPr>
              <a:defRPr/>
            </a:lvl1pPr>
          </a:lstStyle>
          <a:p>
            <a:pPr>
              <a:defRPr/>
            </a:pPr>
            <a:endParaRPr lang="en-US"/>
          </a:p>
        </p:txBody>
      </p:sp>
      <p:sp>
        <p:nvSpPr>
          <p:cNvPr id="20" name="Slide Number Placeholder 8"/>
          <p:cNvSpPr>
            <a:spLocks noGrp="1"/>
          </p:cNvSpPr>
          <p:nvPr>
            <p:ph type="sldNum" sz="quarter" idx="12"/>
          </p:nvPr>
        </p:nvSpPr>
        <p:spPr>
          <a:xfrm>
            <a:off x="4343400" y="1042988"/>
            <a:ext cx="457200" cy="441325"/>
          </a:xfrm>
        </p:spPr>
        <p:txBody>
          <a:bodyPr/>
          <a:lstStyle>
            <a:lvl1pPr algn="ctr">
              <a:defRPr/>
            </a:lvl1pPr>
          </a:lstStyle>
          <a:p>
            <a:pPr>
              <a:defRPr/>
            </a:pPr>
            <a:fld id="{31BE228D-2D53-4578-98E3-8451E914DB81}" type="slidenum">
              <a:rPr lang="en-US">
                <a:solidFill>
                  <a:srgbClr val="8CADAE">
                    <a:shade val="75000"/>
                  </a:srgbClr>
                </a:solidFill>
              </a:rPr>
              <a:pPr>
                <a:defRPr/>
              </a:pPr>
              <a:t>‹#›</a:t>
            </a:fld>
            <a:endParaRPr lang="en-US">
              <a:solidFill>
                <a:srgbClr val="8CADAE">
                  <a:shade val="75000"/>
                </a:srgbClr>
              </a:solidFill>
            </a:endParaRPr>
          </a:p>
        </p:txBody>
      </p:sp>
    </p:spTree>
    <p:extLst>
      <p:ext uri="{BB962C8B-B14F-4D97-AF65-F5344CB8AC3E}">
        <p14:creationId xmlns:p14="http://schemas.microsoft.com/office/powerpoint/2010/main" val="204411537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a:xfrm>
            <a:off x="4343400" y="1036638"/>
            <a:ext cx="457200" cy="441325"/>
          </a:xfrm>
        </p:spPr>
        <p:txBody>
          <a:bodyPr/>
          <a:lstStyle>
            <a:lvl1pPr>
              <a:defRPr/>
            </a:lvl1pPr>
          </a:lstStyle>
          <a:p>
            <a:pPr>
              <a:defRPr/>
            </a:pPr>
            <a:fld id="{CA2F81F6-64F9-446F-89E8-9B86857B4BA1}" type="slidenum">
              <a:rPr lang="en-US">
                <a:solidFill>
                  <a:srgbClr val="8CADAE">
                    <a:shade val="75000"/>
                  </a:srgbClr>
                </a:solidFill>
              </a:rPr>
              <a:pPr>
                <a:defRPr/>
              </a:pPr>
              <a:t>‹#›</a:t>
            </a:fld>
            <a:endParaRPr lang="en-US">
              <a:solidFill>
                <a:srgbClr val="8CADAE">
                  <a:shade val="75000"/>
                </a:srgbClr>
              </a:solidFill>
            </a:endParaRPr>
          </a:p>
        </p:txBody>
      </p:sp>
    </p:spTree>
    <p:extLst>
      <p:ext uri="{BB962C8B-B14F-4D97-AF65-F5344CB8AC3E}">
        <p14:creationId xmlns:p14="http://schemas.microsoft.com/office/powerpoint/2010/main" val="331470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7"/>
          <p:cNvSpPr>
            <a:spLocks noGrp="1"/>
          </p:cNvSpPr>
          <p:nvPr>
            <p:ph sz="quarter" idx="1"/>
          </p:nvPr>
        </p:nvSpPr>
        <p:spPr>
          <a:xfrm>
            <a:off x="914400" y="1447800"/>
            <a:ext cx="77724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6" name="Slide Number Placeholder 22"/>
          <p:cNvSpPr>
            <a:spLocks noGrp="1"/>
          </p:cNvSpPr>
          <p:nvPr>
            <p:ph type="sldNum" sz="quarter" idx="12"/>
          </p:nvPr>
        </p:nvSpPr>
        <p:spPr/>
        <p:txBody>
          <a:bodyPr/>
          <a:lstStyle>
            <a:lvl1pPr>
              <a:defRPr/>
            </a:lvl1pPr>
          </a:lstStyle>
          <a:p>
            <a:pPr>
              <a:defRPr/>
            </a:pPr>
            <a:fld id="{A8B945E3-0FFF-43C5-8AD6-AAAD8728474D}" type="slidenum">
              <a:rPr lang="en-US"/>
              <a:pPr>
                <a:defRPr/>
              </a:pPr>
              <a:t>‹#›</a:t>
            </a:fld>
            <a:endParaRPr lang="en-US"/>
          </a:p>
        </p:txBody>
      </p:sp>
    </p:spTree>
    <p:extLst>
      <p:ext uri="{BB962C8B-B14F-4D97-AF65-F5344CB8AC3E}">
        <p14:creationId xmlns:p14="http://schemas.microsoft.com/office/powerpoint/2010/main" val="2226386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9"/>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3" name="Rectangle 20"/>
          <p:cNvSpPr>
            <a:spLocks noChangeArrowheads="1"/>
          </p:cNvSpPr>
          <p:nvPr/>
        </p:nvSpPr>
        <p:spPr bwMode="white">
          <a:xfrm>
            <a:off x="0" y="0"/>
            <a:ext cx="9144000" cy="155575"/>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4" name="Rectangle 21"/>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5" name="Rectangle 23"/>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6" name="Rectangle 5"/>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fontAlgn="base">
              <a:spcBef>
                <a:spcPct val="0"/>
              </a:spcBef>
              <a:spcAft>
                <a:spcPct val="0"/>
              </a:spcAft>
              <a:defRPr/>
            </a:pPr>
            <a:endParaRPr lang="en-US">
              <a:solidFill>
                <a:prstClr val="black"/>
              </a:solidFill>
              <a:latin typeface="Arial" charset="0"/>
              <a:cs typeface="Arial" charset="0"/>
            </a:endParaRPr>
          </a:p>
        </p:txBody>
      </p:sp>
      <p:sp>
        <p:nvSpPr>
          <p:cNvPr id="7" name="Rectangle 6"/>
          <p:cNvSpPr>
            <a:spLocks noChangeArrowheads="1"/>
          </p:cNvSpPr>
          <p:nvPr/>
        </p:nvSpPr>
        <p:spPr bwMode="auto">
          <a:xfrm>
            <a:off x="152400" y="15875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fontAlgn="base">
              <a:spcBef>
                <a:spcPct val="0"/>
              </a:spcBef>
              <a:spcAft>
                <a:spcPct val="0"/>
              </a:spcAft>
              <a:defRPr/>
            </a:pPr>
            <a:endParaRPr lang="en-US" dirty="0">
              <a:solidFill>
                <a:prstClr val="black"/>
              </a:solidFill>
              <a:latin typeface="Arial" charset="0"/>
              <a:cs typeface="Arial" charset="0"/>
            </a:endParaRPr>
          </a:p>
        </p:txBody>
      </p:sp>
      <p:sp>
        <p:nvSpPr>
          <p:cNvPr id="8" name="Date Placeholder 1"/>
          <p:cNvSpPr>
            <a:spLocks noGrp="1"/>
          </p:cNvSpPr>
          <p:nvPr>
            <p:ph type="dt" sz="half" idx="10"/>
          </p:nvPr>
        </p:nvSpPr>
        <p:spPr/>
        <p:txBody>
          <a:bodyPr/>
          <a:lstStyle>
            <a:lvl1pPr>
              <a:defRPr/>
            </a:lvl1pPr>
          </a:lstStyle>
          <a:p>
            <a:pPr>
              <a:defRPr/>
            </a:pPr>
            <a:endParaRPr lang="en-US"/>
          </a:p>
        </p:txBody>
      </p:sp>
      <p:sp>
        <p:nvSpPr>
          <p:cNvPr id="9" name="Footer Placeholder 2"/>
          <p:cNvSpPr>
            <a:spLocks noGrp="1"/>
          </p:cNvSpPr>
          <p:nvPr>
            <p:ph type="ftr" sz="quarter" idx="11"/>
          </p:nvPr>
        </p:nvSpPr>
        <p:spPr/>
        <p:txBody>
          <a:bodyPr/>
          <a:lstStyle>
            <a:lvl1pPr>
              <a:defRPr/>
            </a:lvl1pPr>
          </a:lstStyle>
          <a:p>
            <a:pPr>
              <a:defRPr/>
            </a:pPr>
            <a:endParaRPr lang="en-US"/>
          </a:p>
        </p:txBody>
      </p:sp>
      <p:sp>
        <p:nvSpPr>
          <p:cNvPr id="10" name="Slide Number Placeholder 3"/>
          <p:cNvSpPr>
            <a:spLocks noGrp="1"/>
          </p:cNvSpPr>
          <p:nvPr>
            <p:ph type="sldNum" sz="quarter" idx="12"/>
          </p:nvPr>
        </p:nvSpPr>
        <p:spPr>
          <a:xfrm>
            <a:off x="4267200" y="6324600"/>
            <a:ext cx="609600" cy="441325"/>
          </a:xfrm>
        </p:spPr>
        <p:txBody>
          <a:bodyPr/>
          <a:lstStyle>
            <a:lvl1pPr>
              <a:defRPr>
                <a:solidFill>
                  <a:srgbClr val="FFFFFF"/>
                </a:solidFill>
              </a:defRPr>
            </a:lvl1pPr>
          </a:lstStyle>
          <a:p>
            <a:pPr>
              <a:defRPr/>
            </a:pPr>
            <a:fld id="{9CF3D2FF-E357-41A3-B1EA-43A9DEABDC3C}" type="slidenum">
              <a:rPr lang="en-US"/>
              <a:pPr>
                <a:defRPr/>
              </a:pPr>
              <a:t>‹#›</a:t>
            </a:fld>
            <a:endParaRPr lang="en-US"/>
          </a:p>
        </p:txBody>
      </p:sp>
    </p:spTree>
    <p:extLst>
      <p:ext uri="{BB962C8B-B14F-4D97-AF65-F5344CB8AC3E}">
        <p14:creationId xmlns:p14="http://schemas.microsoft.com/office/powerpoint/2010/main" val="1606977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p:cNvSpPr>
            <a:spLocks noChangeArrowheads="1"/>
          </p:cNvSpPr>
          <p:nvPr/>
        </p:nvSpPr>
        <p:spPr bwMode="auto">
          <a:xfrm>
            <a:off x="152400" y="152400"/>
            <a:ext cx="8832850" cy="30480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fontAlgn="base">
              <a:spcBef>
                <a:spcPct val="0"/>
              </a:spcBef>
              <a:spcAft>
                <a:spcPct val="0"/>
              </a:spcAft>
              <a:defRPr/>
            </a:pPr>
            <a:endParaRPr lang="en-US">
              <a:solidFill>
                <a:prstClr val="black"/>
              </a:solidFill>
              <a:latin typeface="Arial" charset="0"/>
              <a:cs typeface="Arial" charset="0"/>
            </a:endParaRPr>
          </a:p>
        </p:txBody>
      </p:sp>
      <p:sp>
        <p:nvSpPr>
          <p:cNvPr id="6" name="Rectangle 20"/>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7" name="Rectangle 21"/>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8" name="Rectangle 23"/>
          <p:cNvSpPr>
            <a:spLocks noChangeArrowheads="1"/>
          </p:cNvSpPr>
          <p:nvPr/>
        </p:nvSpPr>
        <p:spPr bwMode="white">
          <a:xfrm>
            <a:off x="0" y="0"/>
            <a:ext cx="9144000" cy="119063"/>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9" name="Rectangle 24"/>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10" name="Rectangle 9"/>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1" name="Rectangle 10"/>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fontAlgn="base">
              <a:spcBef>
                <a:spcPct val="0"/>
              </a:spcBef>
              <a:spcAft>
                <a:spcPct val="0"/>
              </a:spcAft>
              <a:defRPr/>
            </a:pPr>
            <a:endParaRPr lang="en-US" dirty="0">
              <a:solidFill>
                <a:prstClr val="black"/>
              </a:solidFill>
              <a:latin typeface="Arial" charset="0"/>
              <a:cs typeface="Arial" charset="0"/>
            </a:endParaRPr>
          </a:p>
        </p:txBody>
      </p:sp>
      <p:sp>
        <p:nvSpPr>
          <p:cNvPr id="12" name="Straight Connector 11"/>
          <p:cNvSpPr>
            <a:spLocks noChangeShapeType="1"/>
          </p:cNvSpPr>
          <p:nvPr/>
        </p:nvSpPr>
        <p:spPr bwMode="auto">
          <a:xfrm>
            <a:off x="152400" y="533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fontAlgn="base">
              <a:spcBef>
                <a:spcPct val="0"/>
              </a:spcBef>
              <a:spcAft>
                <a:spcPct val="0"/>
              </a:spcAft>
              <a:defRPr/>
            </a:pPr>
            <a:endParaRPr lang="en-US">
              <a:solidFill>
                <a:prstClr val="black"/>
              </a:solidFill>
              <a:latin typeface="Arial" charset="0"/>
              <a:cs typeface="Arial" charset="0"/>
            </a:endParaRPr>
          </a:p>
        </p:txBody>
      </p:sp>
      <p:sp>
        <p:nvSpPr>
          <p:cNvPr id="13" name="Oval 12"/>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4" name="Oval 13"/>
          <p:cNvSpPr/>
          <p:nvPr/>
        </p:nvSpPr>
        <p:spPr>
          <a:xfrm>
            <a:off x="1390650" y="323850"/>
            <a:ext cx="4191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5" name="Rectangle 14"/>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fontAlgn="base">
              <a:spcBef>
                <a:spcPct val="0"/>
              </a:spcBef>
              <a:spcAft>
                <a:spcPct val="0"/>
              </a:spcAft>
              <a:defRPr/>
            </a:pPr>
            <a:endParaRPr lang="en-US">
              <a:solidFill>
                <a:prstClr val="black"/>
              </a:solidFill>
              <a:latin typeface="Arial" charset="0"/>
              <a:cs typeface="Arial" charset="0"/>
            </a:endParaRPr>
          </a:p>
        </p:txBody>
      </p:sp>
      <p:sp>
        <p:nvSpPr>
          <p:cNvPr id="2" name="Title 1"/>
          <p:cNvSpPr>
            <a:spLocks noGrp="1"/>
          </p:cNvSpPr>
          <p:nvPr>
            <p:ph type="title"/>
          </p:nvPr>
        </p:nvSpPr>
        <p:spPr>
          <a:xfrm>
            <a:off x="381000" y="914400"/>
            <a:ext cx="2362200" cy="990600"/>
          </a:xfrm>
        </p:spPr>
        <p:txBody>
          <a:bodyPr>
            <a:noAutofit/>
          </a:bodyPr>
          <a:lstStyle>
            <a:lvl1pPr algn="l">
              <a:buNone/>
              <a:defRPr sz="2200" b="1">
                <a:solidFill>
                  <a:srgbClr val="FFFFFF"/>
                </a:solidFill>
              </a:defRPr>
            </a:lvl1pPr>
          </a:lstStyle>
          <a:p>
            <a:r>
              <a:rPr lang="en-US" smtClean="0"/>
              <a:t>Click to edit Master title style</a:t>
            </a:r>
            <a:endParaRPr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20" name="Content Placeholder 19"/>
          <p:cNvSpPr>
            <a:spLocks noGrp="1"/>
          </p:cNvSpPr>
          <p:nvPr>
            <p:ph sz="quarter" idx="1"/>
          </p:nvPr>
        </p:nvSpPr>
        <p:spPr>
          <a:xfrm>
            <a:off x="3124200" y="685800"/>
            <a:ext cx="5638800" cy="5410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Slide Number Placeholder 6"/>
          <p:cNvSpPr>
            <a:spLocks noGrp="1"/>
          </p:cNvSpPr>
          <p:nvPr>
            <p:ph type="sldNum" sz="quarter" idx="10"/>
          </p:nvPr>
        </p:nvSpPr>
        <p:spPr>
          <a:xfrm>
            <a:off x="1371600" y="312738"/>
            <a:ext cx="457200" cy="441325"/>
          </a:xfrm>
        </p:spPr>
        <p:txBody>
          <a:bodyPr/>
          <a:lstStyle>
            <a:lvl1pPr>
              <a:defRPr>
                <a:solidFill>
                  <a:schemeClr val="accent3">
                    <a:shade val="75000"/>
                  </a:schemeClr>
                </a:solidFill>
              </a:defRPr>
            </a:lvl1pPr>
          </a:lstStyle>
          <a:p>
            <a:pPr>
              <a:defRPr/>
            </a:pPr>
            <a:fld id="{FD848187-7CFF-46FF-8BDE-B756556C8A0B}" type="slidenum">
              <a:rPr lang="en-US">
                <a:solidFill>
                  <a:srgbClr val="8CADAE">
                    <a:shade val="75000"/>
                  </a:srgbClr>
                </a:solidFill>
              </a:rPr>
              <a:pPr>
                <a:defRPr/>
              </a:pPr>
              <a:t>‹#›</a:t>
            </a:fld>
            <a:endParaRPr lang="en-US">
              <a:solidFill>
                <a:srgbClr val="8CADAE">
                  <a:shade val="75000"/>
                </a:srgbClr>
              </a:solidFill>
            </a:endParaRPr>
          </a:p>
        </p:txBody>
      </p:sp>
      <p:sp>
        <p:nvSpPr>
          <p:cNvPr id="17" name="Date Placeholder 4"/>
          <p:cNvSpPr>
            <a:spLocks noGrp="1"/>
          </p:cNvSpPr>
          <p:nvPr>
            <p:ph type="dt" sz="half" idx="11"/>
          </p:nvPr>
        </p:nvSpPr>
        <p:spPr/>
        <p:txBody>
          <a:bodyPr/>
          <a:lstStyle>
            <a:lvl1pPr>
              <a:defRPr/>
            </a:lvl1pPr>
          </a:lstStyle>
          <a:p>
            <a:pPr>
              <a:defRPr/>
            </a:pPr>
            <a:endParaRPr lang="en-US"/>
          </a:p>
        </p:txBody>
      </p:sp>
      <p:sp>
        <p:nvSpPr>
          <p:cNvPr id="18" name="Footer Placeholder 5"/>
          <p:cNvSpPr>
            <a:spLocks noGrp="1"/>
          </p:cNvSpPr>
          <p:nvPr>
            <p:ph type="ftr" sz="quarter" idx="12"/>
          </p:nvPr>
        </p:nvSpPr>
        <p:spPr>
          <a:xfrm>
            <a:off x="301625" y="6410325"/>
            <a:ext cx="3382963" cy="366713"/>
          </a:xfrm>
        </p:spPr>
        <p:txBody>
          <a:bodyPr/>
          <a:lstStyle>
            <a:lvl1pPr>
              <a:defRPr/>
            </a:lvl1pPr>
          </a:lstStyle>
          <a:p>
            <a:pPr>
              <a:defRPr/>
            </a:pPr>
            <a:endParaRPr lang="en-US"/>
          </a:p>
        </p:txBody>
      </p:sp>
    </p:spTree>
    <p:extLst>
      <p:ext uri="{BB962C8B-B14F-4D97-AF65-F5344CB8AC3E}">
        <p14:creationId xmlns:p14="http://schemas.microsoft.com/office/powerpoint/2010/main" val="322406660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152400" y="533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fontAlgn="base">
              <a:spcBef>
                <a:spcPct val="0"/>
              </a:spcBef>
              <a:spcAft>
                <a:spcPct val="0"/>
              </a:spcAft>
              <a:defRPr/>
            </a:pPr>
            <a:endParaRPr lang="en-US">
              <a:solidFill>
                <a:prstClr val="black"/>
              </a:solidFill>
              <a:latin typeface="Arial" charset="0"/>
              <a:cs typeface="Arial" charset="0"/>
            </a:endParaRPr>
          </a:p>
        </p:txBody>
      </p:sp>
      <p:sp>
        <p:nvSpPr>
          <p:cNvPr id="6" name="Rectangle 20"/>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7" name="Rectangle 21"/>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8" name="Rectangle 23"/>
          <p:cNvSpPr>
            <a:spLocks noChangeArrowheads="1"/>
          </p:cNvSpPr>
          <p:nvPr/>
        </p:nvSpPr>
        <p:spPr bwMode="white">
          <a:xfrm>
            <a:off x="0" y="0"/>
            <a:ext cx="9144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9" name="Rectangle 24"/>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10" name="Rectangle 9"/>
          <p:cNvSpPr>
            <a:spLocks noChangeArrowheads="1"/>
          </p:cNvSpPr>
          <p:nvPr/>
        </p:nvSpPr>
        <p:spPr bwMode="auto">
          <a:xfrm>
            <a:off x="152400" y="152400"/>
            <a:ext cx="8832850" cy="301625"/>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fontAlgn="base">
              <a:spcBef>
                <a:spcPct val="0"/>
              </a:spcBef>
              <a:spcAft>
                <a:spcPct val="0"/>
              </a:spcAft>
              <a:defRPr/>
            </a:pPr>
            <a:endParaRPr lang="en-US">
              <a:solidFill>
                <a:prstClr val="black"/>
              </a:solidFill>
              <a:latin typeface="Arial" charset="0"/>
              <a:cs typeface="Arial" charset="0"/>
            </a:endParaRPr>
          </a:p>
        </p:txBody>
      </p:sp>
      <p:sp>
        <p:nvSpPr>
          <p:cNvPr id="11" name="Rectangle 10"/>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2" name="Rectangle 11"/>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fontAlgn="base">
              <a:spcBef>
                <a:spcPct val="0"/>
              </a:spcBef>
              <a:spcAft>
                <a:spcPct val="0"/>
              </a:spcAft>
              <a:defRPr/>
            </a:pPr>
            <a:endParaRPr lang="en-US" dirty="0">
              <a:solidFill>
                <a:prstClr val="black"/>
              </a:solidFill>
              <a:latin typeface="Arial" charset="0"/>
              <a:cs typeface="Arial" charset="0"/>
            </a:endParaRPr>
          </a:p>
        </p:txBody>
      </p:sp>
      <p:sp>
        <p:nvSpPr>
          <p:cNvPr id="13" name="Oval 12"/>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4" name="Oval 13"/>
          <p:cNvSpPr/>
          <p:nvPr/>
        </p:nvSpPr>
        <p:spPr>
          <a:xfrm>
            <a:off x="1390650" y="323850"/>
            <a:ext cx="4191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5" name="Rectangle 14"/>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fontAlgn="base">
              <a:spcBef>
                <a:spcPct val="0"/>
              </a:spcBef>
              <a:spcAft>
                <a:spcPct val="0"/>
              </a:spcAft>
              <a:defRPr/>
            </a:pPr>
            <a:endParaRPr lang="en-US">
              <a:solidFill>
                <a:prstClr val="black"/>
              </a:solidFill>
              <a:latin typeface="Arial" charset="0"/>
              <a:cs typeface="Arial" charset="0"/>
            </a:endParaRPr>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3000375" y="609600"/>
            <a:ext cx="5867400" cy="4267200"/>
          </a:xfrm>
        </p:spPr>
        <p:txBody>
          <a:bodyPr>
            <a:normAutofit/>
          </a:bodyPr>
          <a:lstStyle>
            <a:lvl1pPr marL="0" indent="0">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a:r>
              <a:rPr lang="en-US" smtClean="0"/>
              <a:t>Click to edit Master text styles</a:t>
            </a:r>
          </a:p>
        </p:txBody>
      </p:sp>
      <p:sp>
        <p:nvSpPr>
          <p:cNvPr id="16" name="Slide Number Placeholder 6"/>
          <p:cNvSpPr>
            <a:spLocks noGrp="1"/>
          </p:cNvSpPr>
          <p:nvPr>
            <p:ph type="sldNum" sz="quarter" idx="10"/>
          </p:nvPr>
        </p:nvSpPr>
        <p:spPr>
          <a:xfrm>
            <a:off x="1371600" y="312738"/>
            <a:ext cx="457200" cy="441325"/>
          </a:xfrm>
        </p:spPr>
        <p:txBody>
          <a:bodyPr/>
          <a:lstStyle>
            <a:lvl1pPr>
              <a:defRPr/>
            </a:lvl1pPr>
          </a:lstStyle>
          <a:p>
            <a:pPr>
              <a:defRPr/>
            </a:pPr>
            <a:fld id="{0AB5A038-FF8D-4DF4-A63D-8899B84CA12A}" type="slidenum">
              <a:rPr lang="en-US">
                <a:solidFill>
                  <a:srgbClr val="8CADAE">
                    <a:shade val="75000"/>
                  </a:srgbClr>
                </a:solidFill>
              </a:rPr>
              <a:pPr>
                <a:defRPr/>
              </a:pPr>
              <a:t>‹#›</a:t>
            </a:fld>
            <a:endParaRPr lang="en-US">
              <a:solidFill>
                <a:srgbClr val="8CADAE">
                  <a:shade val="75000"/>
                </a:srgbClr>
              </a:solidFill>
            </a:endParaRPr>
          </a:p>
        </p:txBody>
      </p:sp>
      <p:sp>
        <p:nvSpPr>
          <p:cNvPr id="17" name="Date Placeholder 4"/>
          <p:cNvSpPr>
            <a:spLocks noGrp="1"/>
          </p:cNvSpPr>
          <p:nvPr>
            <p:ph type="dt" sz="half" idx="11"/>
          </p:nvPr>
        </p:nvSpPr>
        <p:spPr>
          <a:xfrm>
            <a:off x="5788025" y="6405563"/>
            <a:ext cx="3044825" cy="365125"/>
          </a:xfrm>
        </p:spPr>
        <p:txBody>
          <a:bodyPr/>
          <a:lstStyle>
            <a:lvl1pPr>
              <a:defRPr/>
            </a:lvl1pPr>
          </a:lstStyle>
          <a:p>
            <a:pPr>
              <a:defRPr/>
            </a:pPr>
            <a:endParaRPr lang="en-US"/>
          </a:p>
        </p:txBody>
      </p:sp>
      <p:sp>
        <p:nvSpPr>
          <p:cNvPr id="18" name="Footer Placeholder 5"/>
          <p:cNvSpPr>
            <a:spLocks noGrp="1"/>
          </p:cNvSpPr>
          <p:nvPr>
            <p:ph type="ftr" sz="quarter" idx="12"/>
          </p:nvPr>
        </p:nvSpPr>
        <p:spPr>
          <a:xfrm>
            <a:off x="301625" y="6410325"/>
            <a:ext cx="3584575" cy="366713"/>
          </a:xfrm>
        </p:spPr>
        <p:txBody>
          <a:bodyPr/>
          <a:lstStyle>
            <a:lvl1pPr>
              <a:defRPr/>
            </a:lvl1pPr>
          </a:lstStyle>
          <a:p>
            <a:pPr>
              <a:defRPr/>
            </a:pPr>
            <a:endParaRPr lang="en-US"/>
          </a:p>
        </p:txBody>
      </p:sp>
    </p:spTree>
    <p:extLst>
      <p:ext uri="{BB962C8B-B14F-4D97-AF65-F5344CB8AC3E}">
        <p14:creationId xmlns:p14="http://schemas.microsoft.com/office/powerpoint/2010/main" val="4500402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96F1B31-6F8B-4F2C-978E-C2989C122E4D}" type="slidenum">
              <a:rPr lang="en-US">
                <a:solidFill>
                  <a:srgbClr val="8CADAE">
                    <a:shade val="75000"/>
                  </a:srgbClr>
                </a:solidFill>
              </a:rPr>
              <a:pPr>
                <a:defRPr/>
              </a:pPr>
              <a:t>‹#›</a:t>
            </a:fld>
            <a:endParaRPr lang="en-US">
              <a:solidFill>
                <a:srgbClr val="8CADAE">
                  <a:shade val="75000"/>
                </a:srgbClr>
              </a:solidFill>
            </a:endParaRPr>
          </a:p>
        </p:txBody>
      </p:sp>
    </p:spTree>
    <p:extLst>
      <p:ext uri="{BB962C8B-B14F-4D97-AF65-F5344CB8AC3E}">
        <p14:creationId xmlns:p14="http://schemas.microsoft.com/office/powerpoint/2010/main" val="3507092066"/>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solidFill>
          <a:schemeClr val="bg2"/>
        </a:solidFill>
        <a:effectLst/>
      </p:bgPr>
    </p:bg>
    <p:spTree>
      <p:nvGrpSpPr>
        <p:cNvPr id="1" name=""/>
        <p:cNvGrpSpPr/>
        <p:nvPr/>
      </p:nvGrpSpPr>
      <p:grpSpPr>
        <a:xfrm>
          <a:off x="0" y="0"/>
          <a:ext cx="0" cy="0"/>
          <a:chOff x="0" y="0"/>
          <a:chExt cx="0" cy="0"/>
        </a:xfrm>
      </p:grpSpPr>
      <p:sp>
        <p:nvSpPr>
          <p:cNvPr id="4" name="Rectangle 19"/>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5" name="Rectangle 20"/>
          <p:cNvSpPr>
            <a:spLocks noChangeArrowheads="1"/>
          </p:cNvSpPr>
          <p:nvPr/>
        </p:nvSpPr>
        <p:spPr bwMode="white">
          <a:xfrm>
            <a:off x="7010400" y="0"/>
            <a:ext cx="21336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6" name="Rectangle 21"/>
          <p:cNvSpPr>
            <a:spLocks noChangeArrowheads="1"/>
          </p:cNvSpPr>
          <p:nvPr/>
        </p:nvSpPr>
        <p:spPr bwMode="white">
          <a:xfrm>
            <a:off x="0" y="0"/>
            <a:ext cx="9144000" cy="155575"/>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7" name="Rectangle 23"/>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8" name="Rectangle 7"/>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fontAlgn="base">
              <a:spcBef>
                <a:spcPct val="0"/>
              </a:spcBef>
              <a:spcAft>
                <a:spcPct val="0"/>
              </a:spcAft>
              <a:defRPr/>
            </a:pPr>
            <a:endParaRPr lang="en-US">
              <a:solidFill>
                <a:prstClr val="black"/>
              </a:solidFill>
              <a:latin typeface="Arial" charset="0"/>
              <a:cs typeface="Arial" charset="0"/>
            </a:endParaRPr>
          </a:p>
        </p:txBody>
      </p:sp>
      <p:sp>
        <p:nvSpPr>
          <p:cNvPr id="9" name="Rectangle 8"/>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fontAlgn="base">
              <a:spcBef>
                <a:spcPct val="0"/>
              </a:spcBef>
              <a:spcAft>
                <a:spcPct val="0"/>
              </a:spcAft>
              <a:defRPr/>
            </a:pPr>
            <a:endParaRPr lang="en-US" dirty="0">
              <a:solidFill>
                <a:prstClr val="black"/>
              </a:solidFill>
              <a:latin typeface="Arial" charset="0"/>
              <a:cs typeface="Arial" charset="0"/>
            </a:endParaRPr>
          </a:p>
        </p:txBody>
      </p:sp>
      <p:sp>
        <p:nvSpPr>
          <p:cNvPr id="10" name="Straight Connector 9"/>
          <p:cNvSpPr>
            <a:spLocks noChangeShapeType="1"/>
          </p:cNvSpPr>
          <p:nvPr/>
        </p:nvSpPr>
        <p:spPr bwMode="auto">
          <a:xfrm rot="5400000">
            <a:off x="4021137" y="3278188"/>
            <a:ext cx="6245225"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fontAlgn="base">
              <a:spcBef>
                <a:spcPct val="0"/>
              </a:spcBef>
              <a:spcAft>
                <a:spcPct val="0"/>
              </a:spcAft>
              <a:defRPr/>
            </a:pPr>
            <a:endParaRPr lang="en-US">
              <a:solidFill>
                <a:prstClr val="black"/>
              </a:solidFill>
              <a:latin typeface="Arial" charset="0"/>
              <a:cs typeface="Arial" charset="0"/>
            </a:endParaRPr>
          </a:p>
        </p:txBody>
      </p:sp>
      <p:sp>
        <p:nvSpPr>
          <p:cNvPr id="11" name="Oval 10"/>
          <p:cNvSpPr/>
          <p:nvPr/>
        </p:nvSpPr>
        <p:spPr>
          <a:xfrm>
            <a:off x="6838950"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2" name="Oval 11"/>
          <p:cNvSpPr/>
          <p:nvPr/>
        </p:nvSpPr>
        <p:spPr>
          <a:xfrm>
            <a:off x="6934200" y="3021013"/>
            <a:ext cx="420688"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3" name="Vertical Text Placeholder 2"/>
          <p:cNvSpPr>
            <a:spLocks noGrp="1"/>
          </p:cNvSpPr>
          <p:nvPr>
            <p:ph type="body" orient="vert" idx="1"/>
          </p:nvPr>
        </p:nvSpPr>
        <p:spPr>
          <a:xfrm>
            <a:off x="304800" y="304800"/>
            <a:ext cx="6553200" cy="582136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Vertical Title 1"/>
          <p:cNvSpPr>
            <a:spLocks noGrp="1"/>
          </p:cNvSpPr>
          <p:nvPr>
            <p:ph type="title" orient="vert"/>
          </p:nvPr>
        </p:nvSpPr>
        <p:spPr>
          <a:xfrm>
            <a:off x="7391400" y="304801"/>
            <a:ext cx="1447800" cy="5851525"/>
          </a:xfrm>
        </p:spPr>
        <p:txBody>
          <a:bodyPr vert="eaVert"/>
          <a:lstStyle/>
          <a:p>
            <a:r>
              <a:rPr lang="en-US" smtClean="0"/>
              <a:t>Click to edit Master title style</a:t>
            </a:r>
            <a:endParaRPr lang="en-US"/>
          </a:p>
        </p:txBody>
      </p:sp>
      <p:sp>
        <p:nvSpPr>
          <p:cNvPr id="13" name="Slide Number Placeholder 5"/>
          <p:cNvSpPr>
            <a:spLocks noGrp="1"/>
          </p:cNvSpPr>
          <p:nvPr>
            <p:ph type="sldNum" sz="quarter" idx="10"/>
          </p:nvPr>
        </p:nvSpPr>
        <p:spPr>
          <a:xfrm>
            <a:off x="6915150" y="3009900"/>
            <a:ext cx="457200" cy="441325"/>
          </a:xfrm>
        </p:spPr>
        <p:txBody>
          <a:bodyPr/>
          <a:lstStyle>
            <a:lvl1pPr>
              <a:defRPr/>
            </a:lvl1pPr>
          </a:lstStyle>
          <a:p>
            <a:pPr>
              <a:defRPr/>
            </a:pPr>
            <a:fld id="{0A8EB9E0-3D32-4B45-A00B-047D7B4C2121}" type="slidenum">
              <a:rPr lang="en-US">
                <a:solidFill>
                  <a:srgbClr val="8CADAE">
                    <a:shade val="75000"/>
                  </a:srgbClr>
                </a:solidFill>
              </a:rPr>
              <a:pPr>
                <a:defRPr/>
              </a:pPr>
              <a:t>‹#›</a:t>
            </a:fld>
            <a:endParaRPr lang="en-US">
              <a:solidFill>
                <a:srgbClr val="8CADAE">
                  <a:shade val="75000"/>
                </a:srgbClr>
              </a:solidFill>
            </a:endParaRPr>
          </a:p>
        </p:txBody>
      </p:sp>
      <p:sp>
        <p:nvSpPr>
          <p:cNvPr id="14" name="Date Placeholder 3"/>
          <p:cNvSpPr>
            <a:spLocks noGrp="1"/>
          </p:cNvSpPr>
          <p:nvPr>
            <p:ph type="dt" sz="half" idx="11"/>
          </p:nvPr>
        </p:nvSpPr>
        <p:spPr/>
        <p:txBody>
          <a:bodyPr/>
          <a:lstStyle>
            <a:lvl1pPr>
              <a:defRPr/>
            </a:lvl1pPr>
          </a:lstStyle>
          <a:p>
            <a:pPr>
              <a:defRPr/>
            </a:pPr>
            <a:endParaRPr lang="en-US"/>
          </a:p>
        </p:txBody>
      </p:sp>
      <p:sp>
        <p:nvSpPr>
          <p:cNvPr id="15" name="Footer Placeholder 4"/>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2565027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descr="titlemaster_m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Rectangle 6"/>
          <p:cNvSpPr>
            <a:spLocks noGrp="1" noChangeArrowheads="1"/>
          </p:cNvSpPr>
          <p:nvPr>
            <p:ph type="subTitle" sz="quarter" idx="1"/>
          </p:nvPr>
        </p:nvSpPr>
        <p:spPr>
          <a:xfrm>
            <a:off x="2362200" y="3429000"/>
            <a:ext cx="6400800" cy="1447800"/>
          </a:xfrm>
          <a:solidFill>
            <a:schemeClr val="bg1">
              <a:alpha val="50000"/>
            </a:schemeClr>
          </a:solidFill>
          <a:ln w="76200">
            <a:solidFill>
              <a:schemeClr val="tx1"/>
            </a:solidFill>
            <a:miter lim="800000"/>
            <a:headEnd/>
            <a:tailEnd/>
          </a:ln>
        </p:spPr>
        <p:txBody>
          <a:bodyPr anchor="ctr"/>
          <a:lstStyle>
            <a:lvl1pPr marL="0" indent="0" algn="ctr">
              <a:buFont typeface="Wingdings" pitchFamily="2" charset="2"/>
              <a:buNone/>
              <a:defRPr/>
            </a:lvl1pPr>
          </a:lstStyle>
          <a:p>
            <a:pPr lvl="0"/>
            <a:r>
              <a:rPr lang="en-US" noProof="0" smtClean="0"/>
              <a:t>Click to edit Master subtitle style</a:t>
            </a:r>
          </a:p>
        </p:txBody>
      </p:sp>
      <p:sp>
        <p:nvSpPr>
          <p:cNvPr id="43015" name="Rectangle 7"/>
          <p:cNvSpPr>
            <a:spLocks noGrp="1" noChangeArrowheads="1"/>
          </p:cNvSpPr>
          <p:nvPr>
            <p:ph type="ctrTitle" sz="quarter"/>
          </p:nvPr>
        </p:nvSpPr>
        <p:spPr>
          <a:xfrm>
            <a:off x="838200" y="1371600"/>
            <a:ext cx="7620000" cy="2057400"/>
          </a:xfrm>
          <a:solidFill>
            <a:schemeClr val="bg1">
              <a:alpha val="50000"/>
            </a:schemeClr>
          </a:solidFill>
          <a:ln w="76200">
            <a:solidFill>
              <a:schemeClr val="tx1"/>
            </a:solidFill>
            <a:miter lim="800000"/>
            <a:headEnd/>
            <a:tailEnd/>
          </a:ln>
        </p:spPr>
        <p:txBody>
          <a:bodyPr/>
          <a:lstStyle>
            <a:lvl1pPr algn="ctr">
              <a:defRPr sz="5400">
                <a:solidFill>
                  <a:schemeClr val="tx1"/>
                </a:solidFill>
              </a:defRPr>
            </a:lvl1pPr>
          </a:lstStyle>
          <a:p>
            <a:pPr lvl="0"/>
            <a:r>
              <a:rPr lang="en-US" noProof="0" smtClean="0"/>
              <a:t>Click to edit Master title style</a:t>
            </a:r>
          </a:p>
        </p:txBody>
      </p:sp>
      <p:sp>
        <p:nvSpPr>
          <p:cNvPr id="5" name="Rectangle 3"/>
          <p:cNvSpPr>
            <a:spLocks noGrp="1" noChangeArrowheads="1"/>
          </p:cNvSpPr>
          <p:nvPr>
            <p:ph type="dt" sz="half" idx="10"/>
          </p:nvPr>
        </p:nvSpPr>
        <p:spPr>
          <a:xfrm>
            <a:off x="304800" y="6248400"/>
            <a:ext cx="1905000" cy="457200"/>
          </a:xfrm>
        </p:spPr>
        <p:txBody>
          <a:bodyPr/>
          <a:lstStyle>
            <a:lvl1pPr>
              <a:defRPr/>
            </a:lvl1pPr>
          </a:lstStyle>
          <a:p>
            <a:pPr>
              <a:defRPr/>
            </a:pPr>
            <a:endParaRPr lang="en-US">
              <a:solidFill>
                <a:srgbClr val="000000"/>
              </a:solidFill>
            </a:endParaRPr>
          </a:p>
        </p:txBody>
      </p:sp>
      <p:sp>
        <p:nvSpPr>
          <p:cNvPr id="6" name="Rectangle 4"/>
          <p:cNvSpPr>
            <a:spLocks noGrp="1" noChangeArrowheads="1"/>
          </p:cNvSpPr>
          <p:nvPr>
            <p:ph type="ftr" sz="quarter" idx="11"/>
          </p:nvPr>
        </p:nvSpPr>
        <p:spPr/>
        <p:txBody>
          <a:bodyPr/>
          <a:lstStyle>
            <a:lvl1pPr>
              <a:defRPr/>
            </a:lvl1pPr>
          </a:lstStyle>
          <a:p>
            <a:pPr>
              <a:defRPr/>
            </a:pPr>
            <a:endParaRPr lang="en-US">
              <a:solidFill>
                <a:srgbClr val="000000"/>
              </a:solidFill>
            </a:endParaRPr>
          </a:p>
        </p:txBody>
      </p:sp>
      <p:sp>
        <p:nvSpPr>
          <p:cNvPr id="7" name="Rectangle 5"/>
          <p:cNvSpPr>
            <a:spLocks noGrp="1" noChangeArrowheads="1"/>
          </p:cNvSpPr>
          <p:nvPr>
            <p:ph type="sldNum" sz="quarter" idx="12"/>
          </p:nvPr>
        </p:nvSpPr>
        <p:spPr>
          <a:xfrm>
            <a:off x="7010400" y="6248400"/>
            <a:ext cx="1905000" cy="457200"/>
          </a:xfrm>
        </p:spPr>
        <p:txBody>
          <a:bodyPr/>
          <a:lstStyle>
            <a:lvl1pPr>
              <a:defRPr/>
            </a:lvl1pPr>
          </a:lstStyle>
          <a:p>
            <a:pPr>
              <a:defRPr/>
            </a:pPr>
            <a:fld id="{1E973A15-4FCC-4AE6-B95D-8D3D7FF168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70762661"/>
      </p:ext>
    </p:extLst>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8F873AD7-A70E-4549-B0AA-32962E62B47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19499857"/>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102D49BC-0105-4EF4-A4A7-B1DE63603DA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93116785"/>
      </p:ext>
    </p:extLst>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438400" y="1600200"/>
            <a:ext cx="3124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715000" y="1600200"/>
            <a:ext cx="3124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9"/>
          <p:cNvSpPr>
            <a:spLocks noGrp="1" noChangeArrowheads="1"/>
          </p:cNvSpPr>
          <p:nvPr>
            <p:ph type="sldNum" sz="quarter" idx="12"/>
          </p:nvPr>
        </p:nvSpPr>
        <p:spPr>
          <a:ln/>
        </p:spPr>
        <p:txBody>
          <a:bodyPr/>
          <a:lstStyle>
            <a:lvl1pPr>
              <a:defRPr/>
            </a:lvl1pPr>
          </a:lstStyle>
          <a:p>
            <a:pPr>
              <a:defRPr/>
            </a:pPr>
            <a:fld id="{134DAF9B-C007-46BD-BD43-EF73AF399E6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34826230"/>
      </p:ext>
    </p:extLst>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9"/>
          <p:cNvSpPr>
            <a:spLocks noGrp="1" noChangeArrowheads="1"/>
          </p:cNvSpPr>
          <p:nvPr>
            <p:ph type="sldNum" sz="quarter" idx="12"/>
          </p:nvPr>
        </p:nvSpPr>
        <p:spPr>
          <a:ln/>
        </p:spPr>
        <p:txBody>
          <a:bodyPr/>
          <a:lstStyle>
            <a:lvl1pPr>
              <a:defRPr/>
            </a:lvl1pPr>
          </a:lstStyle>
          <a:p>
            <a:pPr>
              <a:defRPr/>
            </a:pPr>
            <a:fld id="{1C8A5F0B-1E68-464C-B087-9B88656D964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6244760"/>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useBgFill="1">
        <p:nvSpPr>
          <p:cNvPr id="5" name="Rounded Rectangle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 name="Rectangle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8" name="Rectangle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9" name="Date Placeholder 3"/>
          <p:cNvSpPr>
            <a:spLocks noGrp="1"/>
          </p:cNvSpPr>
          <p:nvPr>
            <p:ph type="dt" sz="half" idx="10"/>
          </p:nvPr>
        </p:nvSpPr>
        <p:spPr/>
        <p:txBody>
          <a:bodyPr/>
          <a:lstStyle>
            <a:lvl1pPr>
              <a:defRPr/>
            </a:lvl1pPr>
          </a:lstStyle>
          <a:p>
            <a:pPr>
              <a:defRPr/>
            </a:pPr>
            <a:endParaRPr lang="en-US">
              <a:solidFill>
                <a:srgbClr val="696464"/>
              </a:solidFill>
            </a:endParaRPr>
          </a:p>
        </p:txBody>
      </p:sp>
      <p:sp>
        <p:nvSpPr>
          <p:cNvPr id="10" name="Footer Placeholder 4"/>
          <p:cNvSpPr>
            <a:spLocks noGrp="1"/>
          </p:cNvSpPr>
          <p:nvPr>
            <p:ph type="ftr" sz="quarter" idx="11"/>
          </p:nvPr>
        </p:nvSpPr>
        <p:spPr>
          <a:xfrm>
            <a:off x="800100" y="6172200"/>
            <a:ext cx="4000500" cy="457200"/>
          </a:xfrm>
        </p:spPr>
        <p:txBody>
          <a:bodyPr/>
          <a:lstStyle>
            <a:lvl1pPr>
              <a:defRPr/>
            </a:lvl1pPr>
          </a:lstStyle>
          <a:p>
            <a:pPr>
              <a:defRPr/>
            </a:pPr>
            <a:endParaRPr lang="en-US">
              <a:solidFill>
                <a:srgbClr val="696464"/>
              </a:solidFill>
            </a:endParaRPr>
          </a:p>
        </p:txBody>
      </p:sp>
      <p:sp>
        <p:nvSpPr>
          <p:cNvPr id="11" name="Slide Number Placeholder 5"/>
          <p:cNvSpPr>
            <a:spLocks noGrp="1"/>
          </p:cNvSpPr>
          <p:nvPr>
            <p:ph type="sldNum" sz="quarter" idx="12"/>
          </p:nvPr>
        </p:nvSpPr>
        <p:spPr>
          <a:xfrm>
            <a:off x="146050" y="6208713"/>
            <a:ext cx="457200" cy="457200"/>
          </a:xfrm>
        </p:spPr>
        <p:txBody>
          <a:bodyPr/>
          <a:lstStyle>
            <a:lvl1pPr>
              <a:defRPr/>
            </a:lvl1pPr>
          </a:lstStyle>
          <a:p>
            <a:pPr>
              <a:defRPr/>
            </a:pPr>
            <a:fld id="{EB29F70C-5BE9-40A4-8641-399B2D591DB7}" type="slidenum">
              <a:rPr lang="en-US"/>
              <a:pPr>
                <a:defRPr/>
              </a:pPr>
              <a:t>‹#›</a:t>
            </a:fld>
            <a:endParaRPr lang="en-US"/>
          </a:p>
        </p:txBody>
      </p:sp>
    </p:spTree>
    <p:extLst>
      <p:ext uri="{BB962C8B-B14F-4D97-AF65-F5344CB8AC3E}">
        <p14:creationId xmlns:p14="http://schemas.microsoft.com/office/powerpoint/2010/main" val="479580215"/>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9"/>
          <p:cNvSpPr>
            <a:spLocks noGrp="1" noChangeArrowheads="1"/>
          </p:cNvSpPr>
          <p:nvPr>
            <p:ph type="sldNum" sz="quarter" idx="12"/>
          </p:nvPr>
        </p:nvSpPr>
        <p:spPr>
          <a:ln/>
        </p:spPr>
        <p:txBody>
          <a:bodyPr/>
          <a:lstStyle>
            <a:lvl1pPr>
              <a:defRPr/>
            </a:lvl1pPr>
          </a:lstStyle>
          <a:p>
            <a:pPr>
              <a:defRPr/>
            </a:pPr>
            <a:fld id="{4DE4B0EF-919C-44FA-B04E-D5EA79695D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61956442"/>
      </p:ext>
    </p:extLst>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9"/>
          <p:cNvSpPr>
            <a:spLocks noGrp="1" noChangeArrowheads="1"/>
          </p:cNvSpPr>
          <p:nvPr>
            <p:ph type="sldNum" sz="quarter" idx="12"/>
          </p:nvPr>
        </p:nvSpPr>
        <p:spPr>
          <a:ln/>
        </p:spPr>
        <p:txBody>
          <a:bodyPr/>
          <a:lstStyle>
            <a:lvl1pPr>
              <a:defRPr/>
            </a:lvl1pPr>
          </a:lstStyle>
          <a:p>
            <a:pPr>
              <a:defRPr/>
            </a:pPr>
            <a:fld id="{CC9085F3-6BEA-4C8E-B26D-BD703A9C749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9793534"/>
      </p:ext>
    </p:extLst>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9"/>
          <p:cNvSpPr>
            <a:spLocks noGrp="1" noChangeArrowheads="1"/>
          </p:cNvSpPr>
          <p:nvPr>
            <p:ph type="sldNum" sz="quarter" idx="12"/>
          </p:nvPr>
        </p:nvSpPr>
        <p:spPr>
          <a:ln/>
        </p:spPr>
        <p:txBody>
          <a:bodyPr/>
          <a:lstStyle>
            <a:lvl1pPr>
              <a:defRPr/>
            </a:lvl1pPr>
          </a:lstStyle>
          <a:p>
            <a:pPr>
              <a:defRPr/>
            </a:pPr>
            <a:fld id="{18B034B4-CC81-4785-A636-6DCB2501447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35173856"/>
      </p:ext>
    </p:extLst>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9"/>
          <p:cNvSpPr>
            <a:spLocks noGrp="1" noChangeArrowheads="1"/>
          </p:cNvSpPr>
          <p:nvPr>
            <p:ph type="sldNum" sz="quarter" idx="12"/>
          </p:nvPr>
        </p:nvSpPr>
        <p:spPr>
          <a:ln/>
        </p:spPr>
        <p:txBody>
          <a:bodyPr/>
          <a:lstStyle>
            <a:lvl1pPr>
              <a:defRPr/>
            </a:lvl1pPr>
          </a:lstStyle>
          <a:p>
            <a:pPr>
              <a:defRPr/>
            </a:pPr>
            <a:fld id="{C5DEF28C-474B-424A-B549-57C9A9953B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92280880"/>
      </p:ext>
    </p:extLst>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C55A1680-90AC-4566-9EEE-8097F9B8F34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15323674"/>
      </p:ext>
    </p:extLst>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39000" y="228600"/>
            <a:ext cx="1600200"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438400" y="228600"/>
            <a:ext cx="46482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4FC870E7-9A9C-482F-B333-9CE6AF29052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28852389"/>
      </p:ext>
    </p:extLst>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772400" cy="1143000"/>
          </a:xfrm>
        </p:spPr>
        <p:txBody>
          <a:bodyPr/>
          <a:lstStyle/>
          <a:p>
            <a:r>
              <a:rPr lang="en-US" smtClean="0"/>
              <a:t>Click to edit Master title style</a:t>
            </a:r>
            <a:endParaRPr lang="en-IN"/>
          </a:p>
        </p:txBody>
      </p:sp>
      <p:sp>
        <p:nvSpPr>
          <p:cNvPr id="3" name="ClipArt Placeholder 2"/>
          <p:cNvSpPr>
            <a:spLocks noGrp="1"/>
          </p:cNvSpPr>
          <p:nvPr>
            <p:ph type="clipArt" sz="half" idx="1"/>
          </p:nvPr>
        </p:nvSpPr>
        <p:spPr>
          <a:xfrm>
            <a:off x="1066800" y="1676400"/>
            <a:ext cx="3810000" cy="4114800"/>
          </a:xfrm>
        </p:spPr>
        <p:txBody>
          <a:bodyPr>
            <a:normAutofit/>
          </a:bodyPr>
          <a:lstStyle/>
          <a:p>
            <a:pPr lvl="0"/>
            <a:endParaRPr lang="en-IN" noProof="0" dirty="0" smtClean="0"/>
          </a:p>
        </p:txBody>
      </p:sp>
      <p:sp>
        <p:nvSpPr>
          <p:cNvPr id="4" name="Text Placeholder 3"/>
          <p:cNvSpPr>
            <a:spLocks noGrp="1"/>
          </p:cNvSpPr>
          <p:nvPr>
            <p:ph type="body" sz="half" idx="2"/>
          </p:nvPr>
        </p:nvSpPr>
        <p:spPr>
          <a:xfrm>
            <a:off x="5029200" y="16764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13"/>
          <p:cNvSpPr>
            <a:spLocks noGrp="1"/>
          </p:cNvSpPr>
          <p:nvPr>
            <p:ph type="dt" sz="half" idx="10"/>
          </p:nvPr>
        </p:nvSpPr>
        <p:spPr/>
        <p:txBody>
          <a:bodyPr/>
          <a:lstStyle>
            <a:lvl1pPr>
              <a:defRPr/>
            </a:lvl1pPr>
          </a:lstStyle>
          <a:p>
            <a:pPr>
              <a:defRPr/>
            </a:pPr>
            <a:fld id="{0E1C8A9C-C081-4669-A3AD-A6DCC6BE1318}" type="datetime1">
              <a:rPr lang="en-US">
                <a:solidFill>
                  <a:srgbClr val="000000"/>
                </a:solidFill>
              </a:rPr>
              <a:pPr>
                <a:defRPr/>
              </a:pPr>
              <a:t>28-Jul-19</a:t>
            </a:fld>
            <a:endParaRPr lang="en-US" dirty="0">
              <a:solidFill>
                <a:srgbClr val="000000"/>
              </a:solidFill>
            </a:endParaRPr>
          </a:p>
        </p:txBody>
      </p:sp>
      <p:sp>
        <p:nvSpPr>
          <p:cNvPr id="6" name="Footer Placeholder 2"/>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7" name="Slide Number Placeholder 22"/>
          <p:cNvSpPr>
            <a:spLocks noGrp="1"/>
          </p:cNvSpPr>
          <p:nvPr>
            <p:ph type="sldNum" sz="quarter" idx="12"/>
          </p:nvPr>
        </p:nvSpPr>
        <p:spPr/>
        <p:txBody>
          <a:bodyPr/>
          <a:lstStyle>
            <a:lvl1pPr>
              <a:defRPr/>
            </a:lvl1pPr>
          </a:lstStyle>
          <a:p>
            <a:pPr>
              <a:defRPr/>
            </a:pPr>
            <a:fld id="{744DBDE3-B025-4FE5-8FC7-874FCD2CDE4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7735267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066800" y="3048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3" name="Date Placeholder 13"/>
          <p:cNvSpPr>
            <a:spLocks noGrp="1"/>
          </p:cNvSpPr>
          <p:nvPr>
            <p:ph type="dt" sz="half" idx="10"/>
          </p:nvPr>
        </p:nvSpPr>
        <p:spPr/>
        <p:txBody>
          <a:bodyPr/>
          <a:lstStyle>
            <a:lvl1pPr>
              <a:defRPr/>
            </a:lvl1pPr>
          </a:lstStyle>
          <a:p>
            <a:pPr>
              <a:defRPr/>
            </a:pPr>
            <a:fld id="{1E756663-5EB6-4C9B-8D41-25CD6A7E2602}" type="datetime1">
              <a:rPr lang="en-US">
                <a:solidFill>
                  <a:srgbClr val="000000"/>
                </a:solidFill>
              </a:rPr>
              <a:pPr>
                <a:defRPr/>
              </a:pPr>
              <a:t>28-Jul-19</a:t>
            </a:fld>
            <a:endParaRPr lang="en-US" dirty="0">
              <a:solidFill>
                <a:srgbClr val="000000"/>
              </a:solidFill>
            </a:endParaRPr>
          </a:p>
        </p:txBody>
      </p:sp>
      <p:sp>
        <p:nvSpPr>
          <p:cNvPr id="4" name="Footer Placeholder 2"/>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5" name="Slide Number Placeholder 22"/>
          <p:cNvSpPr>
            <a:spLocks noGrp="1"/>
          </p:cNvSpPr>
          <p:nvPr>
            <p:ph type="sldNum" sz="quarter" idx="12"/>
          </p:nvPr>
        </p:nvSpPr>
        <p:spPr/>
        <p:txBody>
          <a:bodyPr/>
          <a:lstStyle>
            <a:lvl1pPr>
              <a:defRPr/>
            </a:lvl1pPr>
          </a:lstStyle>
          <a:p>
            <a:pPr>
              <a:defRPr/>
            </a:pPr>
            <a:fld id="{7FED4962-44B3-4484-A550-CD6389CC9FA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139703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useBgFill="1">
        <p:nvSpPr>
          <p:cNvPr id="5" name="Rounded Rectangle 4"/>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 name="Rectangle 6"/>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0" name="Rectangle 9"/>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smtClean="0"/>
              <a:t>Click to edit Master title style</a:t>
            </a:r>
            <a:endParaRPr lang="en-US"/>
          </a:p>
        </p:txBody>
      </p:sp>
      <p:sp>
        <p:nvSpPr>
          <p:cNvPr id="11" name="Date Placeholder 27"/>
          <p:cNvSpPr>
            <a:spLocks noGrp="1"/>
          </p:cNvSpPr>
          <p:nvPr>
            <p:ph type="dt" sz="half" idx="10"/>
          </p:nvPr>
        </p:nvSpPr>
        <p:spPr/>
        <p:txBody>
          <a:bodyPr/>
          <a:lstStyle>
            <a:lvl1pPr>
              <a:defRPr/>
            </a:lvl1pPr>
          </a:lstStyle>
          <a:p>
            <a:pPr>
              <a:defRPr/>
            </a:pPr>
            <a:endParaRPr lang="en-US">
              <a:solidFill>
                <a:srgbClr val="696464"/>
              </a:solidFill>
            </a:endParaRPr>
          </a:p>
        </p:txBody>
      </p:sp>
      <p:sp>
        <p:nvSpPr>
          <p:cNvPr id="12" name="Footer Placeholder 16"/>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13" name="Slide Number Placeholder 28"/>
          <p:cNvSpPr>
            <a:spLocks noGrp="1"/>
          </p:cNvSpPr>
          <p:nvPr>
            <p:ph type="sldNum" sz="quarter" idx="12"/>
          </p:nvPr>
        </p:nvSpPr>
        <p:spPr/>
        <p:txBody>
          <a:bodyPr/>
          <a:lstStyle>
            <a:lvl1pPr>
              <a:defRPr sz="1400">
                <a:solidFill>
                  <a:srgbClr val="FFFFFF"/>
                </a:solidFill>
              </a:defRPr>
            </a:lvl1pPr>
          </a:lstStyle>
          <a:p>
            <a:pPr>
              <a:defRPr/>
            </a:pPr>
            <a:fld id="{7788CB9C-3836-43A6-8961-CB0FDBF283AC}" type="slidenum">
              <a:rPr lang="en-US"/>
              <a:pPr>
                <a:defRPr/>
              </a:pPr>
              <a:t>‹#›</a:t>
            </a:fld>
            <a:endParaRPr lang="en-US"/>
          </a:p>
        </p:txBody>
      </p:sp>
    </p:spTree>
    <p:extLst>
      <p:ext uri="{BB962C8B-B14F-4D97-AF65-F5344CB8AC3E}">
        <p14:creationId xmlns:p14="http://schemas.microsoft.com/office/powerpoint/2010/main" val="137034154"/>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7"/>
          <p:cNvSpPr>
            <a:spLocks noGrp="1"/>
          </p:cNvSpPr>
          <p:nvPr>
            <p:ph sz="quarter" idx="1"/>
          </p:nvPr>
        </p:nvSpPr>
        <p:spPr>
          <a:xfrm>
            <a:off x="914400" y="1447800"/>
            <a:ext cx="77724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6" name="Slide Number Placeholder 22"/>
          <p:cNvSpPr>
            <a:spLocks noGrp="1"/>
          </p:cNvSpPr>
          <p:nvPr>
            <p:ph type="sldNum" sz="quarter" idx="12"/>
          </p:nvPr>
        </p:nvSpPr>
        <p:spPr/>
        <p:txBody>
          <a:bodyPr/>
          <a:lstStyle>
            <a:lvl1pPr>
              <a:defRPr/>
            </a:lvl1pPr>
          </a:lstStyle>
          <a:p>
            <a:pPr>
              <a:defRPr/>
            </a:pPr>
            <a:fld id="{B99F8A20-1004-404F-B9FC-FA342121B304}" type="slidenum">
              <a:rPr lang="en-US"/>
              <a:pPr>
                <a:defRPr/>
              </a:pPr>
              <a:t>‹#›</a:t>
            </a:fld>
            <a:endParaRPr lang="en-US"/>
          </a:p>
        </p:txBody>
      </p:sp>
    </p:spTree>
    <p:extLst>
      <p:ext uri="{BB962C8B-B14F-4D97-AF65-F5344CB8AC3E}">
        <p14:creationId xmlns:p14="http://schemas.microsoft.com/office/powerpoint/2010/main" val="2848938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914400" y="1447800"/>
            <a:ext cx="374904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933950" y="1447800"/>
            <a:ext cx="374904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6"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7" name="Slide Number Placeholder 22"/>
          <p:cNvSpPr>
            <a:spLocks noGrp="1"/>
          </p:cNvSpPr>
          <p:nvPr>
            <p:ph type="sldNum" sz="quarter" idx="12"/>
          </p:nvPr>
        </p:nvSpPr>
        <p:spPr/>
        <p:txBody>
          <a:bodyPr/>
          <a:lstStyle>
            <a:lvl1pPr>
              <a:defRPr/>
            </a:lvl1pPr>
          </a:lstStyle>
          <a:p>
            <a:pPr>
              <a:defRPr/>
            </a:pPr>
            <a:fld id="{F38AFC64-215C-437F-845F-DC5B4F4390DA}" type="slidenum">
              <a:rPr lang="en-US"/>
              <a:pPr>
                <a:defRPr/>
              </a:pPr>
              <a:t>‹#›</a:t>
            </a:fld>
            <a:endParaRPr lang="en-US"/>
          </a:p>
        </p:txBody>
      </p:sp>
    </p:spTree>
    <p:extLst>
      <p:ext uri="{BB962C8B-B14F-4D97-AF65-F5344CB8AC3E}">
        <p14:creationId xmlns:p14="http://schemas.microsoft.com/office/powerpoint/2010/main" val="40399801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useBgFill="1">
        <p:nvSpPr>
          <p:cNvPr id="5" name="Rounded Rectangle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 name="Rectangle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8" name="Rectangle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9" name="Date Placeholder 3"/>
          <p:cNvSpPr>
            <a:spLocks noGrp="1"/>
          </p:cNvSpPr>
          <p:nvPr>
            <p:ph type="dt" sz="half" idx="10"/>
          </p:nvPr>
        </p:nvSpPr>
        <p:spPr/>
        <p:txBody>
          <a:bodyPr/>
          <a:lstStyle>
            <a:lvl1pPr>
              <a:defRPr/>
            </a:lvl1pPr>
          </a:lstStyle>
          <a:p>
            <a:pPr>
              <a:defRPr/>
            </a:pPr>
            <a:endParaRPr lang="en-US">
              <a:solidFill>
                <a:srgbClr val="696464"/>
              </a:solidFill>
            </a:endParaRPr>
          </a:p>
        </p:txBody>
      </p:sp>
      <p:sp>
        <p:nvSpPr>
          <p:cNvPr id="10" name="Footer Placeholder 4"/>
          <p:cNvSpPr>
            <a:spLocks noGrp="1"/>
          </p:cNvSpPr>
          <p:nvPr>
            <p:ph type="ftr" sz="quarter" idx="11"/>
          </p:nvPr>
        </p:nvSpPr>
        <p:spPr>
          <a:xfrm>
            <a:off x="800100" y="6172200"/>
            <a:ext cx="4000500" cy="457200"/>
          </a:xfrm>
        </p:spPr>
        <p:txBody>
          <a:bodyPr/>
          <a:lstStyle>
            <a:lvl1pPr>
              <a:defRPr/>
            </a:lvl1pPr>
          </a:lstStyle>
          <a:p>
            <a:pPr>
              <a:defRPr/>
            </a:pPr>
            <a:endParaRPr lang="en-US">
              <a:solidFill>
                <a:srgbClr val="696464"/>
              </a:solidFill>
            </a:endParaRPr>
          </a:p>
        </p:txBody>
      </p:sp>
      <p:sp>
        <p:nvSpPr>
          <p:cNvPr id="11" name="Slide Number Placeholder 5"/>
          <p:cNvSpPr>
            <a:spLocks noGrp="1"/>
          </p:cNvSpPr>
          <p:nvPr>
            <p:ph type="sldNum" sz="quarter" idx="12"/>
          </p:nvPr>
        </p:nvSpPr>
        <p:spPr>
          <a:xfrm>
            <a:off x="146050" y="6208713"/>
            <a:ext cx="457200" cy="457200"/>
          </a:xfrm>
        </p:spPr>
        <p:txBody>
          <a:bodyPr/>
          <a:lstStyle>
            <a:lvl1pPr>
              <a:defRPr/>
            </a:lvl1pPr>
          </a:lstStyle>
          <a:p>
            <a:pPr>
              <a:defRPr/>
            </a:pPr>
            <a:fld id="{5186549B-8464-4EC5-836A-97E3DCD07A89}" type="slidenum">
              <a:rPr lang="en-US"/>
              <a:pPr>
                <a:defRPr/>
              </a:pPr>
              <a:t>‹#›</a:t>
            </a:fld>
            <a:endParaRPr lang="en-US"/>
          </a:p>
        </p:txBody>
      </p:sp>
    </p:spTree>
    <p:extLst>
      <p:ext uri="{BB962C8B-B14F-4D97-AF65-F5344CB8AC3E}">
        <p14:creationId xmlns:p14="http://schemas.microsoft.com/office/powerpoint/2010/main" val="222475805"/>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914400" y="1447800"/>
            <a:ext cx="374904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933950" y="1447800"/>
            <a:ext cx="374904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6"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7" name="Slide Number Placeholder 22"/>
          <p:cNvSpPr>
            <a:spLocks noGrp="1"/>
          </p:cNvSpPr>
          <p:nvPr>
            <p:ph type="sldNum" sz="quarter" idx="12"/>
          </p:nvPr>
        </p:nvSpPr>
        <p:spPr/>
        <p:txBody>
          <a:bodyPr/>
          <a:lstStyle>
            <a:lvl1pPr>
              <a:defRPr/>
            </a:lvl1pPr>
          </a:lstStyle>
          <a:p>
            <a:pPr>
              <a:defRPr/>
            </a:pPr>
            <a:fld id="{C26DA613-8224-444E-85C3-F4A3078346FE}" type="slidenum">
              <a:rPr lang="en-US"/>
              <a:pPr>
                <a:defRPr/>
              </a:pPr>
              <a:t>‹#›</a:t>
            </a:fld>
            <a:endParaRPr lang="en-US"/>
          </a:p>
        </p:txBody>
      </p:sp>
    </p:spTree>
    <p:extLst>
      <p:ext uri="{BB962C8B-B14F-4D97-AF65-F5344CB8AC3E}">
        <p14:creationId xmlns:p14="http://schemas.microsoft.com/office/powerpoint/2010/main" val="245862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half" idx="4"/>
          </p:nvPr>
        </p:nvSpPr>
        <p:spPr>
          <a:xfrm>
            <a:off x="4953000" y="2247900"/>
            <a:ext cx="3733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8"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9" name="Slide Number Placeholder 22"/>
          <p:cNvSpPr>
            <a:spLocks noGrp="1"/>
          </p:cNvSpPr>
          <p:nvPr>
            <p:ph type="sldNum" sz="quarter" idx="12"/>
          </p:nvPr>
        </p:nvSpPr>
        <p:spPr/>
        <p:txBody>
          <a:bodyPr/>
          <a:lstStyle>
            <a:lvl1pPr>
              <a:defRPr/>
            </a:lvl1pPr>
          </a:lstStyle>
          <a:p>
            <a:pPr>
              <a:defRPr/>
            </a:pPr>
            <a:fld id="{6E712106-2951-413F-8E1D-3159034D89C4}" type="slidenum">
              <a:rPr lang="en-US"/>
              <a:pPr>
                <a:defRPr/>
              </a:pPr>
              <a:t>‹#›</a:t>
            </a:fld>
            <a:endParaRPr lang="en-US"/>
          </a:p>
        </p:txBody>
      </p:sp>
    </p:spTree>
    <p:extLst>
      <p:ext uri="{BB962C8B-B14F-4D97-AF65-F5344CB8AC3E}">
        <p14:creationId xmlns:p14="http://schemas.microsoft.com/office/powerpoint/2010/main" val="31144377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4"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5" name="Slide Number Placeholder 22"/>
          <p:cNvSpPr>
            <a:spLocks noGrp="1"/>
          </p:cNvSpPr>
          <p:nvPr>
            <p:ph type="sldNum" sz="quarter" idx="12"/>
          </p:nvPr>
        </p:nvSpPr>
        <p:spPr/>
        <p:txBody>
          <a:bodyPr/>
          <a:lstStyle>
            <a:lvl1pPr>
              <a:defRPr/>
            </a:lvl1pPr>
          </a:lstStyle>
          <a:p>
            <a:pPr>
              <a:defRPr/>
            </a:pPr>
            <a:fld id="{DFDC60BB-DC61-4B85-905C-9112A0DA6181}" type="slidenum">
              <a:rPr lang="en-US"/>
              <a:pPr>
                <a:defRPr/>
              </a:pPr>
              <a:t>‹#›</a:t>
            </a:fld>
            <a:endParaRPr lang="en-US"/>
          </a:p>
        </p:txBody>
      </p:sp>
    </p:spTree>
    <p:extLst>
      <p:ext uri="{BB962C8B-B14F-4D97-AF65-F5344CB8AC3E}">
        <p14:creationId xmlns:p14="http://schemas.microsoft.com/office/powerpoint/2010/main" val="1049441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3"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4" name="Slide Number Placeholder 22"/>
          <p:cNvSpPr>
            <a:spLocks noGrp="1"/>
          </p:cNvSpPr>
          <p:nvPr>
            <p:ph type="sldNum" sz="quarter" idx="12"/>
          </p:nvPr>
        </p:nvSpPr>
        <p:spPr/>
        <p:txBody>
          <a:bodyPr/>
          <a:lstStyle>
            <a:lvl1pPr>
              <a:defRPr/>
            </a:lvl1pPr>
          </a:lstStyle>
          <a:p>
            <a:pPr>
              <a:defRPr/>
            </a:pPr>
            <a:fld id="{47C724B8-76FE-4249-8401-AEEBBAC5AFEC}" type="slidenum">
              <a:rPr lang="en-US"/>
              <a:pPr>
                <a:defRPr/>
              </a:pPr>
              <a:t>‹#›</a:t>
            </a:fld>
            <a:endParaRPr lang="en-US"/>
          </a:p>
        </p:txBody>
      </p:sp>
    </p:spTree>
    <p:extLst>
      <p:ext uri="{BB962C8B-B14F-4D97-AF65-F5344CB8AC3E}">
        <p14:creationId xmlns:p14="http://schemas.microsoft.com/office/powerpoint/2010/main" val="4803241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useBgFill="1">
        <p:nvSpPr>
          <p:cNvPr id="6" name="Rounded Rectangle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smtClean="0"/>
              <a:t>Click to edit Master title style</a:t>
            </a:r>
            <a:endParaRPr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4"/>
          <p:cNvSpPr>
            <a:spLocks noGrp="1"/>
          </p:cNvSpPr>
          <p:nvPr>
            <p:ph type="dt" sz="half" idx="10"/>
          </p:nvPr>
        </p:nvSpPr>
        <p:spPr/>
        <p:txBody>
          <a:bodyPr/>
          <a:lstStyle>
            <a:lvl1pPr>
              <a:defRPr/>
            </a:lvl1pPr>
          </a:lstStyle>
          <a:p>
            <a:pPr>
              <a:defRPr/>
            </a:pPr>
            <a:endParaRPr lang="en-US">
              <a:solidFill>
                <a:srgbClr val="696464"/>
              </a:solidFill>
            </a:endParaRPr>
          </a:p>
        </p:txBody>
      </p:sp>
      <p:sp>
        <p:nvSpPr>
          <p:cNvPr id="8" name="Footer Placeholder 5"/>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9" name="Slide Number Placeholder 6"/>
          <p:cNvSpPr>
            <a:spLocks noGrp="1"/>
          </p:cNvSpPr>
          <p:nvPr>
            <p:ph type="sldNum" sz="quarter" idx="12"/>
          </p:nvPr>
        </p:nvSpPr>
        <p:spPr/>
        <p:txBody>
          <a:bodyPr/>
          <a:lstStyle>
            <a:lvl1pPr>
              <a:defRPr/>
            </a:lvl1pPr>
          </a:lstStyle>
          <a:p>
            <a:pPr>
              <a:defRPr/>
            </a:pPr>
            <a:fld id="{A5EF6418-0DE5-4F9F-B765-44392B997A77}" type="slidenum">
              <a:rPr lang="en-US"/>
              <a:pPr>
                <a:defRPr/>
              </a:pPr>
              <a:t>‹#›</a:t>
            </a:fld>
            <a:endParaRPr lang="en-US"/>
          </a:p>
        </p:txBody>
      </p:sp>
    </p:spTree>
    <p:extLst>
      <p:ext uri="{BB962C8B-B14F-4D97-AF65-F5344CB8AC3E}">
        <p14:creationId xmlns:p14="http://schemas.microsoft.com/office/powerpoint/2010/main" val="664712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 name="Rectangle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smtClean="0"/>
              <a:t>Click icon to add picture</a:t>
            </a:r>
            <a:endParaRPr lang="en-US" noProof="0" dirty="0"/>
          </a:p>
        </p:txBody>
      </p:sp>
      <p:sp>
        <p:nvSpPr>
          <p:cNvPr id="8" name="Date Placeholder 4"/>
          <p:cNvSpPr>
            <a:spLocks noGrp="1"/>
          </p:cNvSpPr>
          <p:nvPr>
            <p:ph type="dt" sz="half" idx="10"/>
          </p:nvPr>
        </p:nvSpPr>
        <p:spPr/>
        <p:txBody>
          <a:bodyPr/>
          <a:lstStyle>
            <a:lvl1pPr>
              <a:defRPr/>
            </a:lvl1pPr>
          </a:lstStyle>
          <a:p>
            <a:pPr>
              <a:defRPr/>
            </a:pPr>
            <a:endParaRPr lang="en-US">
              <a:solidFill>
                <a:srgbClr val="696464"/>
              </a:solidFill>
            </a:endParaRPr>
          </a:p>
        </p:txBody>
      </p:sp>
      <p:sp>
        <p:nvSpPr>
          <p:cNvPr id="9" name="Footer Placeholder 5"/>
          <p:cNvSpPr>
            <a:spLocks noGrp="1"/>
          </p:cNvSpPr>
          <p:nvPr>
            <p:ph type="ftr" sz="quarter" idx="11"/>
          </p:nvPr>
        </p:nvSpPr>
        <p:spPr>
          <a:xfrm>
            <a:off x="914400" y="6172200"/>
            <a:ext cx="3886200" cy="457200"/>
          </a:xfrm>
        </p:spPr>
        <p:txBody>
          <a:bodyPr/>
          <a:lstStyle>
            <a:lvl1pPr>
              <a:defRPr/>
            </a:lvl1pPr>
          </a:lstStyle>
          <a:p>
            <a:pPr>
              <a:defRPr/>
            </a:pPr>
            <a:endParaRPr lang="en-US">
              <a:solidFill>
                <a:srgbClr val="696464"/>
              </a:solidFill>
            </a:endParaRPr>
          </a:p>
        </p:txBody>
      </p:sp>
      <p:sp>
        <p:nvSpPr>
          <p:cNvPr id="10" name="Slide Number Placeholder 6"/>
          <p:cNvSpPr>
            <a:spLocks noGrp="1"/>
          </p:cNvSpPr>
          <p:nvPr>
            <p:ph type="sldNum" sz="quarter" idx="12"/>
          </p:nvPr>
        </p:nvSpPr>
        <p:spPr>
          <a:xfrm>
            <a:off x="146050" y="6208713"/>
            <a:ext cx="457200" cy="457200"/>
          </a:xfrm>
        </p:spPr>
        <p:txBody>
          <a:bodyPr/>
          <a:lstStyle>
            <a:lvl1pPr>
              <a:defRPr/>
            </a:lvl1pPr>
          </a:lstStyle>
          <a:p>
            <a:pPr>
              <a:defRPr/>
            </a:pPr>
            <a:fld id="{FC5A5EE0-2E04-48A6-899F-A8702A1BF57F}" type="slidenum">
              <a:rPr lang="en-US"/>
              <a:pPr>
                <a:defRPr/>
              </a:pPr>
              <a:t>‹#›</a:t>
            </a:fld>
            <a:endParaRPr lang="en-US"/>
          </a:p>
        </p:txBody>
      </p:sp>
    </p:spTree>
    <p:extLst>
      <p:ext uri="{BB962C8B-B14F-4D97-AF65-F5344CB8AC3E}">
        <p14:creationId xmlns:p14="http://schemas.microsoft.com/office/powerpoint/2010/main" val="10787850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6" name="Slide Number Placeholder 22"/>
          <p:cNvSpPr>
            <a:spLocks noGrp="1"/>
          </p:cNvSpPr>
          <p:nvPr>
            <p:ph type="sldNum" sz="quarter" idx="12"/>
          </p:nvPr>
        </p:nvSpPr>
        <p:spPr/>
        <p:txBody>
          <a:bodyPr/>
          <a:lstStyle>
            <a:lvl1pPr>
              <a:defRPr/>
            </a:lvl1pPr>
          </a:lstStyle>
          <a:p>
            <a:pPr>
              <a:defRPr/>
            </a:pPr>
            <a:fld id="{F79848C1-E296-441D-8B45-1023D3359ACC}" type="slidenum">
              <a:rPr lang="en-US"/>
              <a:pPr>
                <a:defRPr/>
              </a:pPr>
              <a:t>‹#›</a:t>
            </a:fld>
            <a:endParaRPr lang="en-US"/>
          </a:p>
        </p:txBody>
      </p:sp>
    </p:spTree>
    <p:extLst>
      <p:ext uri="{BB962C8B-B14F-4D97-AF65-F5344CB8AC3E}">
        <p14:creationId xmlns:p14="http://schemas.microsoft.com/office/powerpoint/2010/main" val="31070002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6" name="Slide Number Placeholder 22"/>
          <p:cNvSpPr>
            <a:spLocks noGrp="1"/>
          </p:cNvSpPr>
          <p:nvPr>
            <p:ph type="sldNum" sz="quarter" idx="12"/>
          </p:nvPr>
        </p:nvSpPr>
        <p:spPr/>
        <p:txBody>
          <a:bodyPr/>
          <a:lstStyle>
            <a:lvl1pPr>
              <a:defRPr/>
            </a:lvl1pPr>
          </a:lstStyle>
          <a:p>
            <a:pPr>
              <a:defRPr/>
            </a:pPr>
            <a:fld id="{68A529AB-466C-4499-A1E2-6C17C336F5EC}" type="slidenum">
              <a:rPr lang="en-US"/>
              <a:pPr>
                <a:defRPr/>
              </a:pPr>
              <a:t>‹#›</a:t>
            </a:fld>
            <a:endParaRPr lang="en-US"/>
          </a:p>
        </p:txBody>
      </p:sp>
    </p:spTree>
    <p:extLst>
      <p:ext uri="{BB962C8B-B14F-4D97-AF65-F5344CB8AC3E}">
        <p14:creationId xmlns:p14="http://schemas.microsoft.com/office/powerpoint/2010/main" val="25657288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772400" cy="1143000"/>
          </a:xfrm>
        </p:spPr>
        <p:txBody>
          <a:bodyPr/>
          <a:lstStyle/>
          <a:p>
            <a:r>
              <a:rPr lang="en-US" smtClean="0"/>
              <a:t>Click to edit Master title style</a:t>
            </a:r>
            <a:endParaRPr lang="en-IN"/>
          </a:p>
        </p:txBody>
      </p:sp>
      <p:sp>
        <p:nvSpPr>
          <p:cNvPr id="3" name="ClipArt Placeholder 2"/>
          <p:cNvSpPr>
            <a:spLocks noGrp="1"/>
          </p:cNvSpPr>
          <p:nvPr>
            <p:ph type="clipArt" sz="half" idx="1"/>
          </p:nvPr>
        </p:nvSpPr>
        <p:spPr>
          <a:xfrm>
            <a:off x="1066800" y="1676400"/>
            <a:ext cx="3810000" cy="4114800"/>
          </a:xfrm>
        </p:spPr>
        <p:txBody>
          <a:bodyPr>
            <a:normAutofit/>
          </a:bodyPr>
          <a:lstStyle/>
          <a:p>
            <a:pPr lvl="0"/>
            <a:endParaRPr lang="en-IN" noProof="0" dirty="0" smtClean="0"/>
          </a:p>
        </p:txBody>
      </p:sp>
      <p:sp>
        <p:nvSpPr>
          <p:cNvPr id="4" name="Text Placeholder 3"/>
          <p:cNvSpPr>
            <a:spLocks noGrp="1"/>
          </p:cNvSpPr>
          <p:nvPr>
            <p:ph type="body" sz="half" idx="2"/>
          </p:nvPr>
        </p:nvSpPr>
        <p:spPr>
          <a:xfrm>
            <a:off x="5029200" y="16764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13"/>
          <p:cNvSpPr>
            <a:spLocks noGrp="1"/>
          </p:cNvSpPr>
          <p:nvPr>
            <p:ph type="dt" sz="half" idx="10"/>
          </p:nvPr>
        </p:nvSpPr>
        <p:spPr/>
        <p:txBody>
          <a:bodyPr/>
          <a:lstStyle>
            <a:lvl1pPr>
              <a:defRPr/>
            </a:lvl1pPr>
          </a:lstStyle>
          <a:p>
            <a:pPr>
              <a:defRPr/>
            </a:pPr>
            <a:fld id="{996C5F06-EA56-43DC-BD7D-84E553FBE68B}" type="datetime1">
              <a:rPr lang="en-US">
                <a:solidFill>
                  <a:srgbClr val="696464"/>
                </a:solidFill>
              </a:rPr>
              <a:pPr>
                <a:defRPr/>
              </a:pPr>
              <a:t>28-Jul-19</a:t>
            </a:fld>
            <a:endParaRPr lang="en-US" dirty="0">
              <a:solidFill>
                <a:srgbClr val="696464"/>
              </a:solidFill>
            </a:endParaRPr>
          </a:p>
        </p:txBody>
      </p:sp>
      <p:sp>
        <p:nvSpPr>
          <p:cNvPr id="6"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7" name="Slide Number Placeholder 22"/>
          <p:cNvSpPr>
            <a:spLocks noGrp="1"/>
          </p:cNvSpPr>
          <p:nvPr>
            <p:ph type="sldNum" sz="quarter" idx="12"/>
          </p:nvPr>
        </p:nvSpPr>
        <p:spPr/>
        <p:txBody>
          <a:bodyPr/>
          <a:lstStyle>
            <a:lvl1pPr>
              <a:defRPr/>
            </a:lvl1pPr>
          </a:lstStyle>
          <a:p>
            <a:pPr>
              <a:defRPr/>
            </a:pPr>
            <a:fld id="{05AB520D-7138-4C26-A6ED-FD30F2A9B573}" type="slidenum">
              <a:rPr lang="en-US"/>
              <a:pPr>
                <a:defRPr/>
              </a:pPr>
              <a:t>‹#›</a:t>
            </a:fld>
            <a:endParaRPr lang="en-US" dirty="0"/>
          </a:p>
        </p:txBody>
      </p:sp>
    </p:spTree>
    <p:extLst>
      <p:ext uri="{BB962C8B-B14F-4D97-AF65-F5344CB8AC3E}">
        <p14:creationId xmlns:p14="http://schemas.microsoft.com/office/powerpoint/2010/main" val="2652600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half" idx="4"/>
          </p:nvPr>
        </p:nvSpPr>
        <p:spPr>
          <a:xfrm>
            <a:off x="4953000" y="2247900"/>
            <a:ext cx="3733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8"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9" name="Slide Number Placeholder 22"/>
          <p:cNvSpPr>
            <a:spLocks noGrp="1"/>
          </p:cNvSpPr>
          <p:nvPr>
            <p:ph type="sldNum" sz="quarter" idx="12"/>
          </p:nvPr>
        </p:nvSpPr>
        <p:spPr/>
        <p:txBody>
          <a:bodyPr/>
          <a:lstStyle>
            <a:lvl1pPr>
              <a:defRPr/>
            </a:lvl1pPr>
          </a:lstStyle>
          <a:p>
            <a:pPr>
              <a:defRPr/>
            </a:pPr>
            <a:fld id="{D0BA9CDE-4FE5-4124-957A-E0B54B1EFA19}" type="slidenum">
              <a:rPr lang="en-US"/>
              <a:pPr>
                <a:defRPr/>
              </a:pPr>
              <a:t>‹#›</a:t>
            </a:fld>
            <a:endParaRPr lang="en-US"/>
          </a:p>
        </p:txBody>
      </p:sp>
    </p:spTree>
    <p:extLst>
      <p:ext uri="{BB962C8B-B14F-4D97-AF65-F5344CB8AC3E}">
        <p14:creationId xmlns:p14="http://schemas.microsoft.com/office/powerpoint/2010/main" val="13963374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066800" y="3048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3" name="Date Placeholder 13"/>
          <p:cNvSpPr>
            <a:spLocks noGrp="1"/>
          </p:cNvSpPr>
          <p:nvPr>
            <p:ph type="dt" sz="half" idx="10"/>
          </p:nvPr>
        </p:nvSpPr>
        <p:spPr/>
        <p:txBody>
          <a:bodyPr/>
          <a:lstStyle>
            <a:lvl1pPr>
              <a:defRPr/>
            </a:lvl1pPr>
          </a:lstStyle>
          <a:p>
            <a:pPr>
              <a:defRPr/>
            </a:pPr>
            <a:fld id="{FCE66CD9-54F6-4F52-BF1B-1A45C1D568DC}" type="datetime1">
              <a:rPr lang="en-US">
                <a:solidFill>
                  <a:srgbClr val="696464"/>
                </a:solidFill>
              </a:rPr>
              <a:pPr>
                <a:defRPr/>
              </a:pPr>
              <a:t>28-Jul-19</a:t>
            </a:fld>
            <a:endParaRPr lang="en-US" dirty="0">
              <a:solidFill>
                <a:srgbClr val="696464"/>
              </a:solidFill>
            </a:endParaRPr>
          </a:p>
        </p:txBody>
      </p:sp>
      <p:sp>
        <p:nvSpPr>
          <p:cNvPr id="4"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5" name="Slide Number Placeholder 22"/>
          <p:cNvSpPr>
            <a:spLocks noGrp="1"/>
          </p:cNvSpPr>
          <p:nvPr>
            <p:ph type="sldNum" sz="quarter" idx="12"/>
          </p:nvPr>
        </p:nvSpPr>
        <p:spPr/>
        <p:txBody>
          <a:bodyPr/>
          <a:lstStyle>
            <a:lvl1pPr>
              <a:defRPr/>
            </a:lvl1pPr>
          </a:lstStyle>
          <a:p>
            <a:pPr>
              <a:defRPr/>
            </a:pPr>
            <a:fld id="{BFD66F74-ED33-4481-8315-B2DCF2DB9E5D}" type="slidenum">
              <a:rPr lang="en-US"/>
              <a:pPr>
                <a:defRPr/>
              </a:pPr>
              <a:t>‹#›</a:t>
            </a:fld>
            <a:endParaRPr lang="en-US" dirty="0"/>
          </a:p>
        </p:txBody>
      </p:sp>
    </p:spTree>
    <p:extLst>
      <p:ext uri="{BB962C8B-B14F-4D97-AF65-F5344CB8AC3E}">
        <p14:creationId xmlns:p14="http://schemas.microsoft.com/office/powerpoint/2010/main" val="15393662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094F29F-0427-48FF-8545-7A2926B1A20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98133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87629EE-4052-4117-AAC6-533C0DC77A7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9436203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F9ECA79-EC86-486B-9EC3-427FB0DEAE69}"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052499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E285E136-BB10-457B-A95F-516C2014114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444271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0F6B24CD-0459-4874-A1B3-03437D681C28}"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59632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9BBD9C86-97F5-46CA-8EB4-049E420CC76A}"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90181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59343A46-88D2-4C9C-BEF9-FCDA93538B9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659950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229D4C38-5825-4BDF-8D56-82647FA49C5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93393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DEC5C489-106A-4196-B2D6-0317565EB7F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379472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4"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5" name="Slide Number Placeholder 22"/>
          <p:cNvSpPr>
            <a:spLocks noGrp="1"/>
          </p:cNvSpPr>
          <p:nvPr>
            <p:ph type="sldNum" sz="quarter" idx="12"/>
          </p:nvPr>
        </p:nvSpPr>
        <p:spPr/>
        <p:txBody>
          <a:bodyPr/>
          <a:lstStyle>
            <a:lvl1pPr>
              <a:defRPr/>
            </a:lvl1pPr>
          </a:lstStyle>
          <a:p>
            <a:pPr>
              <a:defRPr/>
            </a:pPr>
            <a:fld id="{B94127E8-5267-4946-9197-ADC684A42A3B}" type="slidenum">
              <a:rPr lang="en-US"/>
              <a:pPr>
                <a:defRPr/>
              </a:pPr>
              <a:t>‹#›</a:t>
            </a:fld>
            <a:endParaRPr lang="en-US"/>
          </a:p>
        </p:txBody>
      </p:sp>
    </p:spTree>
    <p:extLst>
      <p:ext uri="{BB962C8B-B14F-4D97-AF65-F5344CB8AC3E}">
        <p14:creationId xmlns:p14="http://schemas.microsoft.com/office/powerpoint/2010/main" val="20617619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5270D2A-D08B-4D22-B6D2-D5A5340E3E1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776194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EF43677-36D5-4274-83D3-F5F06DCF4A7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966169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useBgFill="1">
        <p:nvSpPr>
          <p:cNvPr id="5" name="Rounded Rectangle 4"/>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 name="Rectangle 6"/>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0" name="Rectangle 9"/>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smtClean="0"/>
              <a:t>Click to edit Master title style</a:t>
            </a:r>
            <a:endParaRPr lang="en-US"/>
          </a:p>
        </p:txBody>
      </p:sp>
      <p:sp>
        <p:nvSpPr>
          <p:cNvPr id="11" name="Date Placeholder 27"/>
          <p:cNvSpPr>
            <a:spLocks noGrp="1"/>
          </p:cNvSpPr>
          <p:nvPr>
            <p:ph type="dt" sz="half" idx="10"/>
          </p:nvPr>
        </p:nvSpPr>
        <p:spPr/>
        <p:txBody>
          <a:bodyPr/>
          <a:lstStyle>
            <a:lvl1pPr>
              <a:defRPr/>
            </a:lvl1pPr>
          </a:lstStyle>
          <a:p>
            <a:pPr>
              <a:defRPr/>
            </a:pPr>
            <a:endParaRPr lang="en-US">
              <a:solidFill>
                <a:srgbClr val="575F6D"/>
              </a:solidFill>
            </a:endParaRPr>
          </a:p>
        </p:txBody>
      </p:sp>
      <p:sp>
        <p:nvSpPr>
          <p:cNvPr id="12" name="Footer Placeholder 16"/>
          <p:cNvSpPr>
            <a:spLocks noGrp="1"/>
          </p:cNvSpPr>
          <p:nvPr>
            <p:ph type="ftr" sz="quarter" idx="11"/>
          </p:nvPr>
        </p:nvSpPr>
        <p:spPr/>
        <p:txBody>
          <a:bodyPr/>
          <a:lstStyle>
            <a:lvl1pPr>
              <a:defRPr/>
            </a:lvl1pPr>
          </a:lstStyle>
          <a:p>
            <a:pPr>
              <a:defRPr/>
            </a:pPr>
            <a:endParaRPr lang="en-US">
              <a:solidFill>
                <a:srgbClr val="575F6D"/>
              </a:solidFill>
            </a:endParaRPr>
          </a:p>
        </p:txBody>
      </p:sp>
      <p:sp>
        <p:nvSpPr>
          <p:cNvPr id="13" name="Slide Number Placeholder 28"/>
          <p:cNvSpPr>
            <a:spLocks noGrp="1"/>
          </p:cNvSpPr>
          <p:nvPr>
            <p:ph type="sldNum" sz="quarter" idx="12"/>
          </p:nvPr>
        </p:nvSpPr>
        <p:spPr/>
        <p:txBody>
          <a:bodyPr/>
          <a:lstStyle>
            <a:lvl1pPr>
              <a:defRPr sz="1400">
                <a:solidFill>
                  <a:srgbClr val="FFFFFF"/>
                </a:solidFill>
              </a:defRPr>
            </a:lvl1pPr>
          </a:lstStyle>
          <a:p>
            <a:pPr>
              <a:defRPr/>
            </a:pPr>
            <a:fld id="{1F3C8AAB-64BB-4BA8-8111-40F4791D27FF}" type="slidenum">
              <a:rPr lang="en-US"/>
              <a:pPr>
                <a:defRPr/>
              </a:pPr>
              <a:t>‹#›</a:t>
            </a:fld>
            <a:endParaRPr lang="en-US"/>
          </a:p>
        </p:txBody>
      </p:sp>
    </p:spTree>
    <p:extLst>
      <p:ext uri="{BB962C8B-B14F-4D97-AF65-F5344CB8AC3E}">
        <p14:creationId xmlns:p14="http://schemas.microsoft.com/office/powerpoint/2010/main" val="368007947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7"/>
          <p:cNvSpPr>
            <a:spLocks noGrp="1"/>
          </p:cNvSpPr>
          <p:nvPr>
            <p:ph sz="quarter" idx="1"/>
          </p:nvPr>
        </p:nvSpPr>
        <p:spPr>
          <a:xfrm>
            <a:off x="914400" y="1447800"/>
            <a:ext cx="77724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solidFill>
                <a:srgbClr val="575F6D"/>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575F6D"/>
              </a:solidFill>
            </a:endParaRPr>
          </a:p>
        </p:txBody>
      </p:sp>
      <p:sp>
        <p:nvSpPr>
          <p:cNvPr id="6" name="Slide Number Placeholder 22"/>
          <p:cNvSpPr>
            <a:spLocks noGrp="1"/>
          </p:cNvSpPr>
          <p:nvPr>
            <p:ph type="sldNum" sz="quarter" idx="12"/>
          </p:nvPr>
        </p:nvSpPr>
        <p:spPr/>
        <p:txBody>
          <a:bodyPr/>
          <a:lstStyle>
            <a:lvl1pPr>
              <a:defRPr/>
            </a:lvl1pPr>
          </a:lstStyle>
          <a:p>
            <a:pPr>
              <a:defRPr/>
            </a:pPr>
            <a:fld id="{A2A5837A-BB12-487A-9CE1-859389EC0F44}" type="slidenum">
              <a:rPr lang="en-US"/>
              <a:pPr>
                <a:defRPr/>
              </a:pPr>
              <a:t>‹#›</a:t>
            </a:fld>
            <a:endParaRPr lang="en-US"/>
          </a:p>
        </p:txBody>
      </p:sp>
    </p:spTree>
    <p:extLst>
      <p:ext uri="{BB962C8B-B14F-4D97-AF65-F5344CB8AC3E}">
        <p14:creationId xmlns:p14="http://schemas.microsoft.com/office/powerpoint/2010/main" val="28042693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useBgFill="1">
        <p:nvSpPr>
          <p:cNvPr id="5" name="Rounded Rectangle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 name="Rectangle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8" name="Rectangle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9" name="Date Placeholder 3"/>
          <p:cNvSpPr>
            <a:spLocks noGrp="1"/>
          </p:cNvSpPr>
          <p:nvPr>
            <p:ph type="dt" sz="half" idx="10"/>
          </p:nvPr>
        </p:nvSpPr>
        <p:spPr/>
        <p:txBody>
          <a:bodyPr/>
          <a:lstStyle>
            <a:lvl1pPr>
              <a:defRPr/>
            </a:lvl1pPr>
          </a:lstStyle>
          <a:p>
            <a:pPr>
              <a:defRPr/>
            </a:pPr>
            <a:endParaRPr lang="en-US">
              <a:solidFill>
                <a:srgbClr val="575F6D"/>
              </a:solidFill>
            </a:endParaRPr>
          </a:p>
        </p:txBody>
      </p:sp>
      <p:sp>
        <p:nvSpPr>
          <p:cNvPr id="10" name="Footer Placeholder 4"/>
          <p:cNvSpPr>
            <a:spLocks noGrp="1"/>
          </p:cNvSpPr>
          <p:nvPr>
            <p:ph type="ftr" sz="quarter" idx="11"/>
          </p:nvPr>
        </p:nvSpPr>
        <p:spPr>
          <a:xfrm>
            <a:off x="800100" y="6172200"/>
            <a:ext cx="4000500" cy="457200"/>
          </a:xfrm>
        </p:spPr>
        <p:txBody>
          <a:bodyPr/>
          <a:lstStyle>
            <a:lvl1pPr>
              <a:defRPr/>
            </a:lvl1pPr>
          </a:lstStyle>
          <a:p>
            <a:pPr>
              <a:defRPr/>
            </a:pPr>
            <a:endParaRPr lang="en-US">
              <a:solidFill>
                <a:srgbClr val="575F6D"/>
              </a:solidFill>
            </a:endParaRPr>
          </a:p>
        </p:txBody>
      </p:sp>
      <p:sp>
        <p:nvSpPr>
          <p:cNvPr id="11" name="Slide Number Placeholder 5"/>
          <p:cNvSpPr>
            <a:spLocks noGrp="1"/>
          </p:cNvSpPr>
          <p:nvPr>
            <p:ph type="sldNum" sz="quarter" idx="12"/>
          </p:nvPr>
        </p:nvSpPr>
        <p:spPr>
          <a:xfrm>
            <a:off x="146050" y="6208713"/>
            <a:ext cx="457200" cy="457200"/>
          </a:xfrm>
        </p:spPr>
        <p:txBody>
          <a:bodyPr/>
          <a:lstStyle>
            <a:lvl1pPr>
              <a:defRPr/>
            </a:lvl1pPr>
          </a:lstStyle>
          <a:p>
            <a:pPr>
              <a:defRPr/>
            </a:pPr>
            <a:fld id="{B150C7CF-BCA7-4EBE-B9EB-08204B88505B}" type="slidenum">
              <a:rPr lang="en-US"/>
              <a:pPr>
                <a:defRPr/>
              </a:pPr>
              <a:t>‹#›</a:t>
            </a:fld>
            <a:endParaRPr lang="en-US"/>
          </a:p>
        </p:txBody>
      </p:sp>
    </p:spTree>
    <p:extLst>
      <p:ext uri="{BB962C8B-B14F-4D97-AF65-F5344CB8AC3E}">
        <p14:creationId xmlns:p14="http://schemas.microsoft.com/office/powerpoint/2010/main" val="60629244"/>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914400" y="1447800"/>
            <a:ext cx="374904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933950" y="1447800"/>
            <a:ext cx="374904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endParaRPr lang="en-US">
              <a:solidFill>
                <a:srgbClr val="575F6D"/>
              </a:solidFill>
            </a:endParaRPr>
          </a:p>
        </p:txBody>
      </p:sp>
      <p:sp>
        <p:nvSpPr>
          <p:cNvPr id="6" name="Footer Placeholder 2"/>
          <p:cNvSpPr>
            <a:spLocks noGrp="1"/>
          </p:cNvSpPr>
          <p:nvPr>
            <p:ph type="ftr" sz="quarter" idx="11"/>
          </p:nvPr>
        </p:nvSpPr>
        <p:spPr/>
        <p:txBody>
          <a:bodyPr/>
          <a:lstStyle>
            <a:lvl1pPr>
              <a:defRPr/>
            </a:lvl1pPr>
          </a:lstStyle>
          <a:p>
            <a:pPr>
              <a:defRPr/>
            </a:pPr>
            <a:endParaRPr lang="en-US">
              <a:solidFill>
                <a:srgbClr val="575F6D"/>
              </a:solidFill>
            </a:endParaRPr>
          </a:p>
        </p:txBody>
      </p:sp>
      <p:sp>
        <p:nvSpPr>
          <p:cNvPr id="7" name="Slide Number Placeholder 22"/>
          <p:cNvSpPr>
            <a:spLocks noGrp="1"/>
          </p:cNvSpPr>
          <p:nvPr>
            <p:ph type="sldNum" sz="quarter" idx="12"/>
          </p:nvPr>
        </p:nvSpPr>
        <p:spPr/>
        <p:txBody>
          <a:bodyPr/>
          <a:lstStyle>
            <a:lvl1pPr>
              <a:defRPr/>
            </a:lvl1pPr>
          </a:lstStyle>
          <a:p>
            <a:pPr>
              <a:defRPr/>
            </a:pPr>
            <a:fld id="{231A6919-0053-4840-8703-DC276DDFBED2}" type="slidenum">
              <a:rPr lang="en-US"/>
              <a:pPr>
                <a:defRPr/>
              </a:pPr>
              <a:t>‹#›</a:t>
            </a:fld>
            <a:endParaRPr lang="en-US"/>
          </a:p>
        </p:txBody>
      </p:sp>
    </p:spTree>
    <p:extLst>
      <p:ext uri="{BB962C8B-B14F-4D97-AF65-F5344CB8AC3E}">
        <p14:creationId xmlns:p14="http://schemas.microsoft.com/office/powerpoint/2010/main" val="9861031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half" idx="4"/>
          </p:nvPr>
        </p:nvSpPr>
        <p:spPr>
          <a:xfrm>
            <a:off x="4953000" y="2247900"/>
            <a:ext cx="3733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3"/>
          <p:cNvSpPr>
            <a:spLocks noGrp="1"/>
          </p:cNvSpPr>
          <p:nvPr>
            <p:ph type="dt" sz="half" idx="10"/>
          </p:nvPr>
        </p:nvSpPr>
        <p:spPr/>
        <p:txBody>
          <a:bodyPr/>
          <a:lstStyle>
            <a:lvl1pPr>
              <a:defRPr/>
            </a:lvl1pPr>
          </a:lstStyle>
          <a:p>
            <a:pPr>
              <a:defRPr/>
            </a:pPr>
            <a:endParaRPr lang="en-US">
              <a:solidFill>
                <a:srgbClr val="575F6D"/>
              </a:solidFill>
            </a:endParaRPr>
          </a:p>
        </p:txBody>
      </p:sp>
      <p:sp>
        <p:nvSpPr>
          <p:cNvPr id="8" name="Footer Placeholder 2"/>
          <p:cNvSpPr>
            <a:spLocks noGrp="1"/>
          </p:cNvSpPr>
          <p:nvPr>
            <p:ph type="ftr" sz="quarter" idx="11"/>
          </p:nvPr>
        </p:nvSpPr>
        <p:spPr/>
        <p:txBody>
          <a:bodyPr/>
          <a:lstStyle>
            <a:lvl1pPr>
              <a:defRPr/>
            </a:lvl1pPr>
          </a:lstStyle>
          <a:p>
            <a:pPr>
              <a:defRPr/>
            </a:pPr>
            <a:endParaRPr lang="en-US">
              <a:solidFill>
                <a:srgbClr val="575F6D"/>
              </a:solidFill>
            </a:endParaRPr>
          </a:p>
        </p:txBody>
      </p:sp>
      <p:sp>
        <p:nvSpPr>
          <p:cNvPr id="9" name="Slide Number Placeholder 22"/>
          <p:cNvSpPr>
            <a:spLocks noGrp="1"/>
          </p:cNvSpPr>
          <p:nvPr>
            <p:ph type="sldNum" sz="quarter" idx="12"/>
          </p:nvPr>
        </p:nvSpPr>
        <p:spPr/>
        <p:txBody>
          <a:bodyPr/>
          <a:lstStyle>
            <a:lvl1pPr>
              <a:defRPr/>
            </a:lvl1pPr>
          </a:lstStyle>
          <a:p>
            <a:pPr>
              <a:defRPr/>
            </a:pPr>
            <a:fld id="{5C05EA70-EAE0-4707-8017-83D9E692B56F}" type="slidenum">
              <a:rPr lang="en-US"/>
              <a:pPr>
                <a:defRPr/>
              </a:pPr>
              <a:t>‹#›</a:t>
            </a:fld>
            <a:endParaRPr lang="en-US"/>
          </a:p>
        </p:txBody>
      </p:sp>
    </p:spTree>
    <p:extLst>
      <p:ext uri="{BB962C8B-B14F-4D97-AF65-F5344CB8AC3E}">
        <p14:creationId xmlns:p14="http://schemas.microsoft.com/office/powerpoint/2010/main" val="10066296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13"/>
          <p:cNvSpPr>
            <a:spLocks noGrp="1"/>
          </p:cNvSpPr>
          <p:nvPr>
            <p:ph type="dt" sz="half" idx="10"/>
          </p:nvPr>
        </p:nvSpPr>
        <p:spPr/>
        <p:txBody>
          <a:bodyPr/>
          <a:lstStyle>
            <a:lvl1pPr>
              <a:defRPr/>
            </a:lvl1pPr>
          </a:lstStyle>
          <a:p>
            <a:pPr>
              <a:defRPr/>
            </a:pPr>
            <a:endParaRPr lang="en-US">
              <a:solidFill>
                <a:srgbClr val="575F6D"/>
              </a:solidFill>
            </a:endParaRPr>
          </a:p>
        </p:txBody>
      </p:sp>
      <p:sp>
        <p:nvSpPr>
          <p:cNvPr id="4" name="Footer Placeholder 2"/>
          <p:cNvSpPr>
            <a:spLocks noGrp="1"/>
          </p:cNvSpPr>
          <p:nvPr>
            <p:ph type="ftr" sz="quarter" idx="11"/>
          </p:nvPr>
        </p:nvSpPr>
        <p:spPr/>
        <p:txBody>
          <a:bodyPr/>
          <a:lstStyle>
            <a:lvl1pPr>
              <a:defRPr/>
            </a:lvl1pPr>
          </a:lstStyle>
          <a:p>
            <a:pPr>
              <a:defRPr/>
            </a:pPr>
            <a:endParaRPr lang="en-US">
              <a:solidFill>
                <a:srgbClr val="575F6D"/>
              </a:solidFill>
            </a:endParaRPr>
          </a:p>
        </p:txBody>
      </p:sp>
      <p:sp>
        <p:nvSpPr>
          <p:cNvPr id="5" name="Slide Number Placeholder 22"/>
          <p:cNvSpPr>
            <a:spLocks noGrp="1"/>
          </p:cNvSpPr>
          <p:nvPr>
            <p:ph type="sldNum" sz="quarter" idx="12"/>
          </p:nvPr>
        </p:nvSpPr>
        <p:spPr/>
        <p:txBody>
          <a:bodyPr/>
          <a:lstStyle>
            <a:lvl1pPr>
              <a:defRPr/>
            </a:lvl1pPr>
          </a:lstStyle>
          <a:p>
            <a:pPr>
              <a:defRPr/>
            </a:pPr>
            <a:fld id="{B7F5FC73-5908-4FEA-B773-64A4789B1478}" type="slidenum">
              <a:rPr lang="en-US"/>
              <a:pPr>
                <a:defRPr/>
              </a:pPr>
              <a:t>‹#›</a:t>
            </a:fld>
            <a:endParaRPr lang="en-US"/>
          </a:p>
        </p:txBody>
      </p:sp>
    </p:spTree>
    <p:extLst>
      <p:ext uri="{BB962C8B-B14F-4D97-AF65-F5344CB8AC3E}">
        <p14:creationId xmlns:p14="http://schemas.microsoft.com/office/powerpoint/2010/main" val="5560494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endParaRPr lang="en-US">
              <a:solidFill>
                <a:srgbClr val="575F6D"/>
              </a:solidFill>
            </a:endParaRPr>
          </a:p>
        </p:txBody>
      </p:sp>
      <p:sp>
        <p:nvSpPr>
          <p:cNvPr id="3" name="Footer Placeholder 2"/>
          <p:cNvSpPr>
            <a:spLocks noGrp="1"/>
          </p:cNvSpPr>
          <p:nvPr>
            <p:ph type="ftr" sz="quarter" idx="11"/>
          </p:nvPr>
        </p:nvSpPr>
        <p:spPr/>
        <p:txBody>
          <a:bodyPr/>
          <a:lstStyle>
            <a:lvl1pPr>
              <a:defRPr/>
            </a:lvl1pPr>
          </a:lstStyle>
          <a:p>
            <a:pPr>
              <a:defRPr/>
            </a:pPr>
            <a:endParaRPr lang="en-US">
              <a:solidFill>
                <a:srgbClr val="575F6D"/>
              </a:solidFill>
            </a:endParaRPr>
          </a:p>
        </p:txBody>
      </p:sp>
      <p:sp>
        <p:nvSpPr>
          <p:cNvPr id="4" name="Slide Number Placeholder 22"/>
          <p:cNvSpPr>
            <a:spLocks noGrp="1"/>
          </p:cNvSpPr>
          <p:nvPr>
            <p:ph type="sldNum" sz="quarter" idx="12"/>
          </p:nvPr>
        </p:nvSpPr>
        <p:spPr/>
        <p:txBody>
          <a:bodyPr/>
          <a:lstStyle>
            <a:lvl1pPr>
              <a:defRPr/>
            </a:lvl1pPr>
          </a:lstStyle>
          <a:p>
            <a:pPr>
              <a:defRPr/>
            </a:pPr>
            <a:fld id="{273F7F88-1E74-42E9-AD80-47F1E5868C4C}" type="slidenum">
              <a:rPr lang="en-US"/>
              <a:pPr>
                <a:defRPr/>
              </a:pPr>
              <a:t>‹#›</a:t>
            </a:fld>
            <a:endParaRPr lang="en-US"/>
          </a:p>
        </p:txBody>
      </p:sp>
    </p:spTree>
    <p:extLst>
      <p:ext uri="{BB962C8B-B14F-4D97-AF65-F5344CB8AC3E}">
        <p14:creationId xmlns:p14="http://schemas.microsoft.com/office/powerpoint/2010/main" val="37824343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useBgFill="1">
        <p:nvSpPr>
          <p:cNvPr id="6" name="Rounded Rectangle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smtClean="0"/>
              <a:t>Click to edit Master title style</a:t>
            </a:r>
            <a:endParaRPr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4"/>
          <p:cNvSpPr>
            <a:spLocks noGrp="1"/>
          </p:cNvSpPr>
          <p:nvPr>
            <p:ph type="dt" sz="half" idx="10"/>
          </p:nvPr>
        </p:nvSpPr>
        <p:spPr/>
        <p:txBody>
          <a:bodyPr/>
          <a:lstStyle>
            <a:lvl1pPr>
              <a:defRPr/>
            </a:lvl1pPr>
          </a:lstStyle>
          <a:p>
            <a:pPr>
              <a:defRPr/>
            </a:pPr>
            <a:endParaRPr lang="en-US">
              <a:solidFill>
                <a:srgbClr val="575F6D"/>
              </a:solidFill>
            </a:endParaRPr>
          </a:p>
        </p:txBody>
      </p:sp>
      <p:sp>
        <p:nvSpPr>
          <p:cNvPr id="8" name="Footer Placeholder 5"/>
          <p:cNvSpPr>
            <a:spLocks noGrp="1"/>
          </p:cNvSpPr>
          <p:nvPr>
            <p:ph type="ftr" sz="quarter" idx="11"/>
          </p:nvPr>
        </p:nvSpPr>
        <p:spPr/>
        <p:txBody>
          <a:bodyPr/>
          <a:lstStyle>
            <a:lvl1pPr>
              <a:defRPr/>
            </a:lvl1pPr>
          </a:lstStyle>
          <a:p>
            <a:pPr>
              <a:defRPr/>
            </a:pPr>
            <a:endParaRPr lang="en-US">
              <a:solidFill>
                <a:srgbClr val="575F6D"/>
              </a:solidFill>
            </a:endParaRPr>
          </a:p>
        </p:txBody>
      </p:sp>
      <p:sp>
        <p:nvSpPr>
          <p:cNvPr id="9" name="Slide Number Placeholder 6"/>
          <p:cNvSpPr>
            <a:spLocks noGrp="1"/>
          </p:cNvSpPr>
          <p:nvPr>
            <p:ph type="sldNum" sz="quarter" idx="12"/>
          </p:nvPr>
        </p:nvSpPr>
        <p:spPr/>
        <p:txBody>
          <a:bodyPr/>
          <a:lstStyle>
            <a:lvl1pPr>
              <a:defRPr/>
            </a:lvl1pPr>
          </a:lstStyle>
          <a:p>
            <a:pPr>
              <a:defRPr/>
            </a:pPr>
            <a:fld id="{4DD24A04-663C-4AE1-AF6A-DDD48ACA09AD}" type="slidenum">
              <a:rPr lang="en-US"/>
              <a:pPr>
                <a:defRPr/>
              </a:pPr>
              <a:t>‹#›</a:t>
            </a:fld>
            <a:endParaRPr lang="en-US"/>
          </a:p>
        </p:txBody>
      </p:sp>
    </p:spTree>
    <p:extLst>
      <p:ext uri="{BB962C8B-B14F-4D97-AF65-F5344CB8AC3E}">
        <p14:creationId xmlns:p14="http://schemas.microsoft.com/office/powerpoint/2010/main" val="3275297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endParaRPr lang="en-US">
              <a:solidFill>
                <a:srgbClr val="696464"/>
              </a:solidFill>
            </a:endParaRPr>
          </a:p>
        </p:txBody>
      </p:sp>
      <p:sp>
        <p:nvSpPr>
          <p:cNvPr id="3" name="Footer Placeholder 2"/>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4" name="Slide Number Placeholder 22"/>
          <p:cNvSpPr>
            <a:spLocks noGrp="1"/>
          </p:cNvSpPr>
          <p:nvPr>
            <p:ph type="sldNum" sz="quarter" idx="12"/>
          </p:nvPr>
        </p:nvSpPr>
        <p:spPr/>
        <p:txBody>
          <a:bodyPr/>
          <a:lstStyle>
            <a:lvl1pPr>
              <a:defRPr/>
            </a:lvl1pPr>
          </a:lstStyle>
          <a:p>
            <a:pPr>
              <a:defRPr/>
            </a:pPr>
            <a:fld id="{16FBD1A3-71E5-4C0A-BD67-F5B5B0631F2E}" type="slidenum">
              <a:rPr lang="en-US"/>
              <a:pPr>
                <a:defRPr/>
              </a:pPr>
              <a:t>‹#›</a:t>
            </a:fld>
            <a:endParaRPr lang="en-US"/>
          </a:p>
        </p:txBody>
      </p:sp>
    </p:spTree>
    <p:extLst>
      <p:ext uri="{BB962C8B-B14F-4D97-AF65-F5344CB8AC3E}">
        <p14:creationId xmlns:p14="http://schemas.microsoft.com/office/powerpoint/2010/main" val="5071269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 name="Rectangle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smtClean="0"/>
              <a:t>Click icon to add picture</a:t>
            </a:r>
            <a:endParaRPr lang="en-US" noProof="0" dirty="0"/>
          </a:p>
        </p:txBody>
      </p:sp>
      <p:sp>
        <p:nvSpPr>
          <p:cNvPr id="8" name="Date Placeholder 4"/>
          <p:cNvSpPr>
            <a:spLocks noGrp="1"/>
          </p:cNvSpPr>
          <p:nvPr>
            <p:ph type="dt" sz="half" idx="10"/>
          </p:nvPr>
        </p:nvSpPr>
        <p:spPr/>
        <p:txBody>
          <a:bodyPr/>
          <a:lstStyle>
            <a:lvl1pPr>
              <a:defRPr/>
            </a:lvl1pPr>
          </a:lstStyle>
          <a:p>
            <a:pPr>
              <a:defRPr/>
            </a:pPr>
            <a:endParaRPr lang="en-US">
              <a:solidFill>
                <a:srgbClr val="575F6D"/>
              </a:solidFill>
            </a:endParaRPr>
          </a:p>
        </p:txBody>
      </p:sp>
      <p:sp>
        <p:nvSpPr>
          <p:cNvPr id="9" name="Footer Placeholder 5"/>
          <p:cNvSpPr>
            <a:spLocks noGrp="1"/>
          </p:cNvSpPr>
          <p:nvPr>
            <p:ph type="ftr" sz="quarter" idx="11"/>
          </p:nvPr>
        </p:nvSpPr>
        <p:spPr>
          <a:xfrm>
            <a:off x="914400" y="6172200"/>
            <a:ext cx="3886200" cy="457200"/>
          </a:xfrm>
        </p:spPr>
        <p:txBody>
          <a:bodyPr/>
          <a:lstStyle>
            <a:lvl1pPr>
              <a:defRPr/>
            </a:lvl1pPr>
          </a:lstStyle>
          <a:p>
            <a:pPr>
              <a:defRPr/>
            </a:pPr>
            <a:endParaRPr lang="en-US">
              <a:solidFill>
                <a:srgbClr val="575F6D"/>
              </a:solidFill>
            </a:endParaRPr>
          </a:p>
        </p:txBody>
      </p:sp>
      <p:sp>
        <p:nvSpPr>
          <p:cNvPr id="10" name="Slide Number Placeholder 6"/>
          <p:cNvSpPr>
            <a:spLocks noGrp="1"/>
          </p:cNvSpPr>
          <p:nvPr>
            <p:ph type="sldNum" sz="quarter" idx="12"/>
          </p:nvPr>
        </p:nvSpPr>
        <p:spPr>
          <a:xfrm>
            <a:off x="146050" y="6208713"/>
            <a:ext cx="457200" cy="457200"/>
          </a:xfrm>
        </p:spPr>
        <p:txBody>
          <a:bodyPr/>
          <a:lstStyle>
            <a:lvl1pPr>
              <a:defRPr/>
            </a:lvl1pPr>
          </a:lstStyle>
          <a:p>
            <a:pPr>
              <a:defRPr/>
            </a:pPr>
            <a:fld id="{9A0814B1-6C7C-44CE-A0F8-279FD6C75691}" type="slidenum">
              <a:rPr lang="en-US"/>
              <a:pPr>
                <a:defRPr/>
              </a:pPr>
              <a:t>‹#›</a:t>
            </a:fld>
            <a:endParaRPr lang="en-US"/>
          </a:p>
        </p:txBody>
      </p:sp>
    </p:spTree>
    <p:extLst>
      <p:ext uri="{BB962C8B-B14F-4D97-AF65-F5344CB8AC3E}">
        <p14:creationId xmlns:p14="http://schemas.microsoft.com/office/powerpoint/2010/main" val="12177791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solidFill>
                <a:srgbClr val="575F6D"/>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575F6D"/>
              </a:solidFill>
            </a:endParaRPr>
          </a:p>
        </p:txBody>
      </p:sp>
      <p:sp>
        <p:nvSpPr>
          <p:cNvPr id="6" name="Slide Number Placeholder 22"/>
          <p:cNvSpPr>
            <a:spLocks noGrp="1"/>
          </p:cNvSpPr>
          <p:nvPr>
            <p:ph type="sldNum" sz="quarter" idx="12"/>
          </p:nvPr>
        </p:nvSpPr>
        <p:spPr/>
        <p:txBody>
          <a:bodyPr/>
          <a:lstStyle>
            <a:lvl1pPr>
              <a:defRPr/>
            </a:lvl1pPr>
          </a:lstStyle>
          <a:p>
            <a:pPr>
              <a:defRPr/>
            </a:pPr>
            <a:fld id="{00085FD3-847E-4A2D-A527-ADAC6C63B66E}" type="slidenum">
              <a:rPr lang="en-US"/>
              <a:pPr>
                <a:defRPr/>
              </a:pPr>
              <a:t>‹#›</a:t>
            </a:fld>
            <a:endParaRPr lang="en-US"/>
          </a:p>
        </p:txBody>
      </p:sp>
    </p:spTree>
    <p:extLst>
      <p:ext uri="{BB962C8B-B14F-4D97-AF65-F5344CB8AC3E}">
        <p14:creationId xmlns:p14="http://schemas.microsoft.com/office/powerpoint/2010/main" val="16139309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solidFill>
                <a:srgbClr val="575F6D"/>
              </a:solidFill>
            </a:endParaRPr>
          </a:p>
        </p:txBody>
      </p:sp>
      <p:sp>
        <p:nvSpPr>
          <p:cNvPr id="5" name="Footer Placeholder 2"/>
          <p:cNvSpPr>
            <a:spLocks noGrp="1"/>
          </p:cNvSpPr>
          <p:nvPr>
            <p:ph type="ftr" sz="quarter" idx="11"/>
          </p:nvPr>
        </p:nvSpPr>
        <p:spPr/>
        <p:txBody>
          <a:bodyPr/>
          <a:lstStyle>
            <a:lvl1pPr>
              <a:defRPr/>
            </a:lvl1pPr>
          </a:lstStyle>
          <a:p>
            <a:pPr>
              <a:defRPr/>
            </a:pPr>
            <a:endParaRPr lang="en-US">
              <a:solidFill>
                <a:srgbClr val="575F6D"/>
              </a:solidFill>
            </a:endParaRPr>
          </a:p>
        </p:txBody>
      </p:sp>
      <p:sp>
        <p:nvSpPr>
          <p:cNvPr id="6" name="Slide Number Placeholder 22"/>
          <p:cNvSpPr>
            <a:spLocks noGrp="1"/>
          </p:cNvSpPr>
          <p:nvPr>
            <p:ph type="sldNum" sz="quarter" idx="12"/>
          </p:nvPr>
        </p:nvSpPr>
        <p:spPr/>
        <p:txBody>
          <a:bodyPr/>
          <a:lstStyle>
            <a:lvl1pPr>
              <a:defRPr/>
            </a:lvl1pPr>
          </a:lstStyle>
          <a:p>
            <a:pPr>
              <a:defRPr/>
            </a:pPr>
            <a:fld id="{18731C54-8447-45DD-B4F8-207DEE67517D}" type="slidenum">
              <a:rPr lang="en-US"/>
              <a:pPr>
                <a:defRPr/>
              </a:pPr>
              <a:t>‹#›</a:t>
            </a:fld>
            <a:endParaRPr lang="en-US"/>
          </a:p>
        </p:txBody>
      </p:sp>
    </p:spTree>
    <p:extLst>
      <p:ext uri="{BB962C8B-B14F-4D97-AF65-F5344CB8AC3E}">
        <p14:creationId xmlns:p14="http://schemas.microsoft.com/office/powerpoint/2010/main" val="1455627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useBgFill="1">
        <p:nvSpPr>
          <p:cNvPr id="6" name="Rounded Rectangle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smtClean="0"/>
              <a:t>Click to edit Master title style</a:t>
            </a:r>
            <a:endParaRPr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4"/>
          <p:cNvSpPr>
            <a:spLocks noGrp="1"/>
          </p:cNvSpPr>
          <p:nvPr>
            <p:ph type="dt" sz="half" idx="10"/>
          </p:nvPr>
        </p:nvSpPr>
        <p:spPr/>
        <p:txBody>
          <a:bodyPr/>
          <a:lstStyle>
            <a:lvl1pPr>
              <a:defRPr/>
            </a:lvl1pPr>
          </a:lstStyle>
          <a:p>
            <a:pPr>
              <a:defRPr/>
            </a:pPr>
            <a:endParaRPr lang="en-US">
              <a:solidFill>
                <a:srgbClr val="696464"/>
              </a:solidFill>
            </a:endParaRPr>
          </a:p>
        </p:txBody>
      </p:sp>
      <p:sp>
        <p:nvSpPr>
          <p:cNvPr id="8" name="Footer Placeholder 5"/>
          <p:cNvSpPr>
            <a:spLocks noGrp="1"/>
          </p:cNvSpPr>
          <p:nvPr>
            <p:ph type="ftr" sz="quarter" idx="11"/>
          </p:nvPr>
        </p:nvSpPr>
        <p:spPr/>
        <p:txBody>
          <a:bodyPr/>
          <a:lstStyle>
            <a:lvl1pPr>
              <a:defRPr/>
            </a:lvl1pPr>
          </a:lstStyle>
          <a:p>
            <a:pPr>
              <a:defRPr/>
            </a:pPr>
            <a:endParaRPr lang="en-US">
              <a:solidFill>
                <a:srgbClr val="696464"/>
              </a:solidFill>
            </a:endParaRPr>
          </a:p>
        </p:txBody>
      </p:sp>
      <p:sp>
        <p:nvSpPr>
          <p:cNvPr id="9" name="Slide Number Placeholder 6"/>
          <p:cNvSpPr>
            <a:spLocks noGrp="1"/>
          </p:cNvSpPr>
          <p:nvPr>
            <p:ph type="sldNum" sz="quarter" idx="12"/>
          </p:nvPr>
        </p:nvSpPr>
        <p:spPr/>
        <p:txBody>
          <a:bodyPr/>
          <a:lstStyle>
            <a:lvl1pPr>
              <a:defRPr/>
            </a:lvl1pPr>
          </a:lstStyle>
          <a:p>
            <a:pPr>
              <a:defRPr/>
            </a:pPr>
            <a:fld id="{AA55847D-D100-4F08-8535-FC9DA6048A25}" type="slidenum">
              <a:rPr lang="en-US"/>
              <a:pPr>
                <a:defRPr/>
              </a:pPr>
              <a:t>‹#›</a:t>
            </a:fld>
            <a:endParaRPr lang="en-US"/>
          </a:p>
        </p:txBody>
      </p:sp>
    </p:spTree>
    <p:extLst>
      <p:ext uri="{BB962C8B-B14F-4D97-AF65-F5344CB8AC3E}">
        <p14:creationId xmlns:p14="http://schemas.microsoft.com/office/powerpoint/2010/main" val="1168837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Rectangle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7" name="Rectangle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smtClean="0"/>
              <a:t>Click icon to add picture</a:t>
            </a:r>
            <a:endParaRPr lang="en-US" noProof="0" dirty="0"/>
          </a:p>
        </p:txBody>
      </p:sp>
      <p:sp>
        <p:nvSpPr>
          <p:cNvPr id="8" name="Date Placeholder 4"/>
          <p:cNvSpPr>
            <a:spLocks noGrp="1"/>
          </p:cNvSpPr>
          <p:nvPr>
            <p:ph type="dt" sz="half" idx="10"/>
          </p:nvPr>
        </p:nvSpPr>
        <p:spPr/>
        <p:txBody>
          <a:bodyPr/>
          <a:lstStyle>
            <a:lvl1pPr>
              <a:defRPr/>
            </a:lvl1pPr>
          </a:lstStyle>
          <a:p>
            <a:pPr>
              <a:defRPr/>
            </a:pPr>
            <a:endParaRPr lang="en-US">
              <a:solidFill>
                <a:srgbClr val="696464"/>
              </a:solidFill>
            </a:endParaRPr>
          </a:p>
        </p:txBody>
      </p:sp>
      <p:sp>
        <p:nvSpPr>
          <p:cNvPr id="9" name="Footer Placeholder 5"/>
          <p:cNvSpPr>
            <a:spLocks noGrp="1"/>
          </p:cNvSpPr>
          <p:nvPr>
            <p:ph type="ftr" sz="quarter" idx="11"/>
          </p:nvPr>
        </p:nvSpPr>
        <p:spPr>
          <a:xfrm>
            <a:off x="914400" y="6172200"/>
            <a:ext cx="3886200" cy="457200"/>
          </a:xfrm>
        </p:spPr>
        <p:txBody>
          <a:bodyPr/>
          <a:lstStyle>
            <a:lvl1pPr>
              <a:defRPr/>
            </a:lvl1pPr>
          </a:lstStyle>
          <a:p>
            <a:pPr>
              <a:defRPr/>
            </a:pPr>
            <a:endParaRPr lang="en-US">
              <a:solidFill>
                <a:srgbClr val="696464"/>
              </a:solidFill>
            </a:endParaRPr>
          </a:p>
        </p:txBody>
      </p:sp>
      <p:sp>
        <p:nvSpPr>
          <p:cNvPr id="10" name="Slide Number Placeholder 6"/>
          <p:cNvSpPr>
            <a:spLocks noGrp="1"/>
          </p:cNvSpPr>
          <p:nvPr>
            <p:ph type="sldNum" sz="quarter" idx="12"/>
          </p:nvPr>
        </p:nvSpPr>
        <p:spPr>
          <a:xfrm>
            <a:off x="146050" y="6208713"/>
            <a:ext cx="457200" cy="457200"/>
          </a:xfrm>
        </p:spPr>
        <p:txBody>
          <a:bodyPr/>
          <a:lstStyle>
            <a:lvl1pPr>
              <a:defRPr/>
            </a:lvl1pPr>
          </a:lstStyle>
          <a:p>
            <a:pPr>
              <a:defRPr/>
            </a:pPr>
            <a:fld id="{4622EC95-82F9-4FE3-8DB3-B4A7A44562E1}" type="slidenum">
              <a:rPr lang="en-US"/>
              <a:pPr>
                <a:defRPr/>
              </a:pPr>
              <a:t>‹#›</a:t>
            </a:fld>
            <a:endParaRPr lang="en-US"/>
          </a:p>
        </p:txBody>
      </p:sp>
    </p:spTree>
    <p:extLst>
      <p:ext uri="{BB962C8B-B14F-4D97-AF65-F5344CB8AC3E}">
        <p14:creationId xmlns:p14="http://schemas.microsoft.com/office/powerpoint/2010/main" val="1175465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4.jpe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6.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CEC9"/>
        </a:solidFill>
        <a:effectLst/>
      </p:bgPr>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useBgFill="1">
        <p:nvSpPr>
          <p:cNvPr id="8" name="Rounded Rectangle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052" name="Title Placeholder 21"/>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en-US" smtClean="0"/>
              <a:t>Click to edit Master title style</a:t>
            </a:r>
          </a:p>
        </p:txBody>
      </p:sp>
      <p:sp>
        <p:nvSpPr>
          <p:cNvPr id="2053" name="Text Placeholder 12"/>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latin typeface="Arial" charset="0"/>
                <a:cs typeface="Arial" charset="0"/>
              </a:defRPr>
            </a:lvl1pPr>
          </a:lstStyle>
          <a:p>
            <a:pPr fontAlgn="base">
              <a:spcBef>
                <a:spcPct val="0"/>
              </a:spcBef>
              <a:spcAft>
                <a:spcPct val="0"/>
              </a:spcAft>
              <a:defRPr/>
            </a:pPr>
            <a:endParaRPr lang="en-US">
              <a:solidFill>
                <a:srgbClr val="696464"/>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latin typeface="Arial" charset="0"/>
                <a:cs typeface="Arial" charset="0"/>
              </a:defRPr>
            </a:lvl1pPr>
          </a:lstStyle>
          <a:p>
            <a:pPr fontAlgn="base">
              <a:spcBef>
                <a:spcPct val="0"/>
              </a:spcBef>
              <a:spcAft>
                <a:spcPct val="0"/>
              </a:spcAft>
              <a:defRPr/>
            </a:pPr>
            <a:endParaRPr lang="en-US">
              <a:solidFill>
                <a:srgbClr val="696464"/>
              </a:solidFill>
            </a:endParaRPr>
          </a:p>
        </p:txBody>
      </p:sp>
      <p:sp>
        <p:nvSpPr>
          <p:cNvPr id="23" name="Slide Number Placeholder 22"/>
          <p:cNvSpPr>
            <a:spLocks noGrp="1"/>
          </p:cNvSpPr>
          <p:nvPr>
            <p:ph type="sldNum" sz="quarter" idx="4"/>
          </p:nvPr>
        </p:nvSpPr>
        <p:spPr>
          <a:xfrm>
            <a:off x="146050"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fontAlgn="base">
              <a:spcBef>
                <a:spcPct val="0"/>
              </a:spcBef>
              <a:spcAft>
                <a:spcPct val="0"/>
              </a:spcAft>
              <a:defRPr/>
            </a:pPr>
            <a:fld id="{D8DD4D82-BA44-4237-82B2-9F73F42C3F87}"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1156496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6"/>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4099" name="Rectangle 15"/>
          <p:cNvSpPr>
            <a:spLocks noChangeArrowheads="1"/>
          </p:cNvSpPr>
          <p:nvPr/>
        </p:nvSpPr>
        <p:spPr bwMode="white">
          <a:xfrm>
            <a:off x="0" y="0"/>
            <a:ext cx="9144000" cy="1393825"/>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4100" name="Rectangle 17"/>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4101" name="Rectangle 18"/>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fontAlgn="base">
              <a:spcBef>
                <a:spcPct val="0"/>
              </a:spcBef>
              <a:spcAft>
                <a:spcPct val="0"/>
              </a:spcAft>
            </a:pPr>
            <a:endParaRPr lang="en-US">
              <a:solidFill>
                <a:prstClr val="black"/>
              </a:solidFill>
              <a:latin typeface="Arial" charset="0"/>
              <a:cs typeface="Arial" charset="0"/>
            </a:endParaRPr>
          </a:p>
        </p:txBody>
      </p:sp>
      <p:sp>
        <p:nvSpPr>
          <p:cNvPr id="9" name="Rectangle 8"/>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fontAlgn="base">
              <a:spcBef>
                <a:spcPct val="0"/>
              </a:spcBef>
              <a:spcAft>
                <a:spcPct val="0"/>
              </a:spcAft>
              <a:defRPr/>
            </a:pPr>
            <a:endParaRPr lang="en-US">
              <a:solidFill>
                <a:prstClr val="black"/>
              </a:solidFill>
              <a:latin typeface="Arial" charset="0"/>
              <a:cs typeface="Arial" charset="0"/>
            </a:endParaRPr>
          </a:p>
        </p:txBody>
      </p:sp>
      <p:sp>
        <p:nvSpPr>
          <p:cNvPr id="14" name="Date Placeholder 13"/>
          <p:cNvSpPr>
            <a:spLocks noGrp="1"/>
          </p:cNvSpPr>
          <p:nvPr>
            <p:ph type="dt" sz="half" idx="2"/>
          </p:nvPr>
        </p:nvSpPr>
        <p:spPr>
          <a:xfrm>
            <a:off x="5791200" y="6405563"/>
            <a:ext cx="3044825" cy="365125"/>
          </a:xfrm>
          <a:prstGeom prst="rect">
            <a:avLst/>
          </a:prstGeom>
        </p:spPr>
        <p:txBody>
          <a:bodyPr vert="horz"/>
          <a:lstStyle>
            <a:lvl1pPr algn="r" eaLnBrk="1" latinLnBrk="0" hangingPunct="1">
              <a:defRPr kumimoji="0" sz="1400">
                <a:solidFill>
                  <a:srgbClr val="FFFFFF"/>
                </a:solidFill>
                <a:latin typeface="Arial" charset="0"/>
                <a:cs typeface="Arial" charset="0"/>
              </a:defRPr>
            </a:lvl1pPr>
          </a:lstStyle>
          <a:p>
            <a:pPr fontAlgn="base">
              <a:spcBef>
                <a:spcPct val="0"/>
              </a:spcBef>
              <a:spcAft>
                <a:spcPct val="0"/>
              </a:spcAft>
              <a:defRPr/>
            </a:pPr>
            <a:endParaRPr lang="en-US"/>
          </a:p>
        </p:txBody>
      </p:sp>
      <p:sp>
        <p:nvSpPr>
          <p:cNvPr id="3" name="Footer Placeholder 2"/>
          <p:cNvSpPr>
            <a:spLocks noGrp="1"/>
          </p:cNvSpPr>
          <p:nvPr>
            <p:ph type="ftr" sz="quarter" idx="3"/>
          </p:nvPr>
        </p:nvSpPr>
        <p:spPr>
          <a:xfrm>
            <a:off x="304800" y="6410325"/>
            <a:ext cx="3581400" cy="366713"/>
          </a:xfrm>
          <a:prstGeom prst="rect">
            <a:avLst/>
          </a:prstGeom>
        </p:spPr>
        <p:txBody>
          <a:bodyPr vert="horz"/>
          <a:lstStyle>
            <a:lvl1pPr algn="l" eaLnBrk="1" latinLnBrk="0" hangingPunct="1">
              <a:defRPr kumimoji="0" sz="1200">
                <a:solidFill>
                  <a:srgbClr val="FFFFFF"/>
                </a:solidFill>
                <a:latin typeface="Arial" charset="0"/>
                <a:cs typeface="Arial" charset="0"/>
              </a:defRPr>
            </a:lvl1pPr>
          </a:lstStyle>
          <a:p>
            <a:pPr fontAlgn="base">
              <a:spcBef>
                <a:spcPct val="0"/>
              </a:spcBef>
              <a:spcAft>
                <a:spcPct val="0"/>
              </a:spcAft>
              <a:defRPr/>
            </a:pPr>
            <a:endParaRPr lang="en-US"/>
          </a:p>
        </p:txBody>
      </p:sp>
      <p:sp>
        <p:nvSpPr>
          <p:cNvPr id="8" name="Rectangle 7"/>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fontAlgn="base">
              <a:spcBef>
                <a:spcPct val="0"/>
              </a:spcBef>
              <a:spcAft>
                <a:spcPct val="0"/>
              </a:spcAft>
              <a:defRPr/>
            </a:pPr>
            <a:endParaRPr lang="en-US" dirty="0">
              <a:solidFill>
                <a:prstClr val="black"/>
              </a:solidFill>
              <a:latin typeface="Arial" charset="0"/>
              <a:cs typeface="Arial" charset="0"/>
            </a:endParaRPr>
          </a:p>
        </p:txBody>
      </p:sp>
      <p:sp>
        <p:nvSpPr>
          <p:cNvPr id="10" name="Straight Connector 9"/>
          <p:cNvSpPr>
            <a:spLocks noChangeShapeType="1"/>
          </p:cNvSpPr>
          <p:nvPr/>
        </p:nvSpPr>
        <p:spPr bwMode="auto">
          <a:xfrm>
            <a:off x="152400" y="1276350"/>
            <a:ext cx="8832850"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fontAlgn="base">
              <a:spcBef>
                <a:spcPct val="0"/>
              </a:spcBef>
              <a:spcAft>
                <a:spcPct val="0"/>
              </a:spcAft>
              <a:defRPr/>
            </a:pPr>
            <a:endParaRPr lang="en-US">
              <a:solidFill>
                <a:prstClr val="black"/>
              </a:solidFill>
              <a:latin typeface="Arial" charset="0"/>
              <a:cs typeface="Arial" charset="0"/>
            </a:endParaRPr>
          </a:p>
        </p:txBody>
      </p:sp>
      <p:sp>
        <p:nvSpPr>
          <p:cNvPr id="12" name="Oval 11"/>
          <p:cNvSpPr/>
          <p:nvPr/>
        </p:nvSpPr>
        <p:spPr>
          <a:xfrm>
            <a:off x="4267200" y="955675"/>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15" name="Oval 14"/>
          <p:cNvSpPr/>
          <p:nvPr/>
        </p:nvSpPr>
        <p:spPr>
          <a:xfrm>
            <a:off x="4362450" y="1050925"/>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23" name="Slide Number Placeholder 22"/>
          <p:cNvSpPr>
            <a:spLocks noGrp="1"/>
          </p:cNvSpPr>
          <p:nvPr>
            <p:ph type="sldNum" sz="quarter" idx="4"/>
          </p:nvPr>
        </p:nvSpPr>
        <p:spPr>
          <a:xfrm>
            <a:off x="4343400" y="1039813"/>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latin typeface="Arial" charset="0"/>
                <a:cs typeface="Arial" charset="0"/>
              </a:defRPr>
            </a:lvl1pPr>
          </a:lstStyle>
          <a:p>
            <a:pPr fontAlgn="base">
              <a:spcBef>
                <a:spcPct val="0"/>
              </a:spcBef>
              <a:spcAft>
                <a:spcPct val="0"/>
              </a:spcAft>
              <a:defRPr/>
            </a:pPr>
            <a:fld id="{3E5CB320-EFE0-42D1-9A8E-917E08D01977}" type="slidenum">
              <a:rPr lang="en-US">
                <a:solidFill>
                  <a:srgbClr val="8CADAE">
                    <a:shade val="75000"/>
                  </a:srgbClr>
                </a:solidFill>
              </a:rPr>
              <a:pPr fontAlgn="base">
                <a:spcBef>
                  <a:spcPct val="0"/>
                </a:spcBef>
                <a:spcAft>
                  <a:spcPct val="0"/>
                </a:spcAft>
                <a:defRPr/>
              </a:pPr>
              <a:t>‹#›</a:t>
            </a:fld>
            <a:endParaRPr lang="en-US">
              <a:solidFill>
                <a:srgbClr val="8CADAE">
                  <a:shade val="75000"/>
                </a:srgbClr>
              </a:solidFill>
            </a:endParaRPr>
          </a:p>
        </p:txBody>
      </p:sp>
      <p:sp>
        <p:nvSpPr>
          <p:cNvPr id="4110" name="Title Placeholder 21"/>
          <p:cNvSpPr>
            <a:spLocks noGrp="1"/>
          </p:cNvSpPr>
          <p:nvPr>
            <p:ph type="title"/>
          </p:nvPr>
        </p:nvSpPr>
        <p:spPr bwMode="auto">
          <a:xfrm>
            <a:off x="301625" y="228600"/>
            <a:ext cx="85344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4111" name="Text Placeholder 12"/>
          <p:cNvSpPr>
            <a:spLocks noGrp="1"/>
          </p:cNvSpPr>
          <p:nvPr>
            <p:ph type="body" idx="1"/>
          </p:nvPr>
        </p:nvSpPr>
        <p:spPr bwMode="auto">
          <a:xfrm>
            <a:off x="301625" y="1524000"/>
            <a:ext cx="8534400" cy="459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extLst>
      <p:ext uri="{BB962C8B-B14F-4D97-AF65-F5344CB8AC3E}">
        <p14:creationId xmlns:p14="http://schemas.microsoft.com/office/powerpoint/2010/main" val="282605518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ctr" rtl="0" eaLnBrk="0" fontAlgn="base" hangingPunct="0">
        <a:spcBef>
          <a:spcPct val="0"/>
        </a:spcBef>
        <a:spcAft>
          <a:spcPct val="0"/>
        </a:spcAft>
        <a:defRPr sz="3300" kern="1200">
          <a:solidFill>
            <a:srgbClr val="7B9899"/>
          </a:solidFill>
          <a:latin typeface="+mj-lt"/>
          <a:ea typeface="+mj-ea"/>
          <a:cs typeface="+mj-cs"/>
        </a:defRPr>
      </a:lvl1pPr>
      <a:lvl2pPr algn="ctr" rtl="0" eaLnBrk="0" fontAlgn="base" hangingPunct="0">
        <a:spcBef>
          <a:spcPct val="0"/>
        </a:spcBef>
        <a:spcAft>
          <a:spcPct val="0"/>
        </a:spcAft>
        <a:defRPr sz="3300">
          <a:solidFill>
            <a:srgbClr val="7B9899"/>
          </a:solidFill>
          <a:latin typeface="Georgia" pitchFamily="18" charset="0"/>
        </a:defRPr>
      </a:lvl2pPr>
      <a:lvl3pPr algn="ctr" rtl="0" eaLnBrk="0" fontAlgn="base" hangingPunct="0">
        <a:spcBef>
          <a:spcPct val="0"/>
        </a:spcBef>
        <a:spcAft>
          <a:spcPct val="0"/>
        </a:spcAft>
        <a:defRPr sz="3300">
          <a:solidFill>
            <a:srgbClr val="7B9899"/>
          </a:solidFill>
          <a:latin typeface="Georgia" pitchFamily="18" charset="0"/>
        </a:defRPr>
      </a:lvl3pPr>
      <a:lvl4pPr algn="ctr" rtl="0" eaLnBrk="0" fontAlgn="base" hangingPunct="0">
        <a:spcBef>
          <a:spcPct val="0"/>
        </a:spcBef>
        <a:spcAft>
          <a:spcPct val="0"/>
        </a:spcAft>
        <a:defRPr sz="3300">
          <a:solidFill>
            <a:srgbClr val="7B9899"/>
          </a:solidFill>
          <a:latin typeface="Georgia" pitchFamily="18" charset="0"/>
        </a:defRPr>
      </a:lvl4pPr>
      <a:lvl5pPr algn="ctr" rtl="0" eaLnBrk="0" fontAlgn="base" hangingPunct="0">
        <a:spcBef>
          <a:spcPct val="0"/>
        </a:spcBef>
        <a:spcAft>
          <a:spcPct val="0"/>
        </a:spcAft>
        <a:defRPr sz="3300">
          <a:solidFill>
            <a:srgbClr val="7B9899"/>
          </a:solidFill>
          <a:latin typeface="Georgia" pitchFamily="18" charset="0"/>
        </a:defRPr>
      </a:lvl5pPr>
      <a:lvl6pPr marL="457200" algn="ctr" rtl="0" fontAlgn="base">
        <a:spcBef>
          <a:spcPct val="0"/>
        </a:spcBef>
        <a:spcAft>
          <a:spcPct val="0"/>
        </a:spcAft>
        <a:defRPr sz="3300">
          <a:solidFill>
            <a:srgbClr val="7B9899"/>
          </a:solidFill>
          <a:latin typeface="Georgia" pitchFamily="18" charset="0"/>
        </a:defRPr>
      </a:lvl6pPr>
      <a:lvl7pPr marL="914400" algn="ctr" rtl="0" fontAlgn="base">
        <a:spcBef>
          <a:spcPct val="0"/>
        </a:spcBef>
        <a:spcAft>
          <a:spcPct val="0"/>
        </a:spcAft>
        <a:defRPr sz="3300">
          <a:solidFill>
            <a:srgbClr val="7B9899"/>
          </a:solidFill>
          <a:latin typeface="Georgia" pitchFamily="18" charset="0"/>
        </a:defRPr>
      </a:lvl7pPr>
      <a:lvl8pPr marL="1371600" algn="ctr" rtl="0" fontAlgn="base">
        <a:spcBef>
          <a:spcPct val="0"/>
        </a:spcBef>
        <a:spcAft>
          <a:spcPct val="0"/>
        </a:spcAft>
        <a:defRPr sz="3300">
          <a:solidFill>
            <a:srgbClr val="7B9899"/>
          </a:solidFill>
          <a:latin typeface="Georgia" pitchFamily="18" charset="0"/>
        </a:defRPr>
      </a:lvl8pPr>
      <a:lvl9pPr marL="1828800" algn="ctr" rtl="0" fontAlgn="base">
        <a:spcBef>
          <a:spcPct val="0"/>
        </a:spcBef>
        <a:spcAft>
          <a:spcPct val="0"/>
        </a:spcAft>
        <a:defRPr sz="3300">
          <a:solidFill>
            <a:srgbClr val="7B9899"/>
          </a:solidFill>
          <a:latin typeface="Georgia" pitchFamily="18" charset="0"/>
        </a:defRPr>
      </a:lvl9pPr>
    </p:titleStyle>
    <p:bodyStyle>
      <a:lvl1pPr marL="273050" indent="-273050" algn="l" rtl="0" eaLnBrk="0" fontAlgn="base" hangingPunct="0">
        <a:spcBef>
          <a:spcPct val="20000"/>
        </a:spcBef>
        <a:spcAft>
          <a:spcPct val="0"/>
        </a:spcAft>
        <a:buClr>
          <a:schemeClr val="accent1"/>
        </a:buClr>
        <a:buSzPct val="85000"/>
        <a:buFont typeface="Wingdings 2" pitchFamily="18" charset="2"/>
        <a:buChar char=""/>
        <a:defRPr sz="2700" kern="1200">
          <a:solidFill>
            <a:schemeClr val="tx1"/>
          </a:solidFill>
          <a:latin typeface="+mn-lt"/>
          <a:ea typeface="+mn-ea"/>
          <a:cs typeface="+mn-cs"/>
        </a:defRPr>
      </a:lvl1pPr>
      <a:lvl2pPr marL="547688" indent="-273050" algn="l" rtl="0" eaLnBrk="0" fontAlgn="base" hangingPunct="0">
        <a:spcBef>
          <a:spcPct val="20000"/>
        </a:spcBef>
        <a:spcAft>
          <a:spcPct val="0"/>
        </a:spcAft>
        <a:buClr>
          <a:schemeClr val="accent2"/>
        </a:buClr>
        <a:buSzPct val="70000"/>
        <a:buFont typeface="Wingdings"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itchFamily="18" charset="2"/>
        <a:buChar char=""/>
        <a:defRPr sz="2000" kern="1200">
          <a:solidFill>
            <a:schemeClr val="tx1"/>
          </a:solidFill>
          <a:latin typeface="+mn-lt"/>
          <a:ea typeface="+mn-ea"/>
          <a:cs typeface="+mn-cs"/>
        </a:defRPr>
      </a:lvl3pPr>
      <a:lvl4pPr marL="1096963" indent="-228600" algn="l" rtl="0" eaLnBrk="0" fontAlgn="base" hangingPunct="0">
        <a:spcBef>
          <a:spcPct val="20000"/>
        </a:spcBef>
        <a:spcAft>
          <a:spcPct val="0"/>
        </a:spcAft>
        <a:buClr>
          <a:srgbClr val="8C7B70"/>
        </a:buClr>
        <a:buSzPct val="70000"/>
        <a:buFont typeface="Wingdings"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sz="20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EBE0FF"/>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2667000" cy="6858000"/>
            <a:chOff x="0" y="0"/>
            <a:chExt cx="1680" cy="4320"/>
          </a:xfrm>
        </p:grpSpPr>
        <p:sp>
          <p:nvSpPr>
            <p:cNvPr id="41987" name="Rectangle 3"/>
            <p:cNvSpPr>
              <a:spLocks noChangeArrowheads="1"/>
            </p:cNvSpPr>
            <p:nvPr/>
          </p:nvSpPr>
          <p:spPr bwMode="hidden">
            <a:xfrm>
              <a:off x="1248" y="0"/>
              <a:ext cx="432" cy="4320"/>
            </a:xfrm>
            <a:prstGeom prst="rect">
              <a:avLst/>
            </a:prstGeom>
            <a:gradFill rotWithShape="0">
              <a:gsLst>
                <a:gs pos="0">
                  <a:schemeClr val="bg1">
                    <a:gamma/>
                    <a:shade val="45490"/>
                    <a:invGamma/>
                  </a:schemeClr>
                </a:gs>
                <a:gs pos="100000">
                  <a:schemeClr val="bg1"/>
                </a:gs>
              </a:gsLst>
              <a:lin ang="0" scaled="1"/>
            </a:gradFill>
            <a:ln>
              <a:noFill/>
            </a:ln>
            <a:effectLst/>
            <a:extLst/>
          </p:spPr>
          <p:txBody>
            <a:bodyPr wrap="none" anchor="ctr"/>
            <a:lstStyle/>
            <a:p>
              <a:pPr algn="ctr" fontAlgn="base">
                <a:spcBef>
                  <a:spcPct val="0"/>
                </a:spcBef>
                <a:spcAft>
                  <a:spcPct val="0"/>
                </a:spcAft>
                <a:defRPr/>
              </a:pPr>
              <a:endParaRPr lang="en-US">
                <a:solidFill>
                  <a:srgbClr val="000000"/>
                </a:solidFill>
              </a:endParaRPr>
            </a:p>
          </p:txBody>
        </p:sp>
        <p:pic>
          <p:nvPicPr>
            <p:cNvPr id="1033" name="Picture 4" descr="slidemaster_med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ltGray">
            <a:xfrm>
              <a:off x="0" y="0"/>
              <a:ext cx="1348"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989" name="Rectangle 5"/>
          <p:cNvSpPr>
            <a:spLocks noGrp="1" noChangeArrowheads="1"/>
          </p:cNvSpPr>
          <p:nvPr>
            <p:ph type="title"/>
          </p:nvPr>
        </p:nvSpPr>
        <p:spPr bwMode="auto">
          <a:xfrm>
            <a:off x="2438400" y="228600"/>
            <a:ext cx="6400800" cy="1219200"/>
          </a:xfrm>
          <a:prstGeom prst="rect">
            <a:avLst/>
          </a:prstGeom>
          <a:noFill/>
          <a:ln>
            <a:noFill/>
          </a:ln>
          <a:effectLs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1990" name="Rectangle 6"/>
          <p:cNvSpPr>
            <a:spLocks noGrp="1" noChangeArrowheads="1"/>
          </p:cNvSpPr>
          <p:nvPr>
            <p:ph type="body" idx="1"/>
          </p:nvPr>
        </p:nvSpPr>
        <p:spPr bwMode="auto">
          <a:xfrm>
            <a:off x="2438400" y="1600200"/>
            <a:ext cx="6400800" cy="4495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991" name="Rectangle 7"/>
          <p:cNvSpPr>
            <a:spLocks noGrp="1" noChangeArrowheads="1"/>
          </p:cNvSpPr>
          <p:nvPr>
            <p:ph type="dt" sz="half" idx="2"/>
          </p:nvPr>
        </p:nvSpPr>
        <p:spPr bwMode="auto">
          <a:xfrm>
            <a:off x="152400" y="6248400"/>
            <a:ext cx="1901825"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C0C0C0"/>
                  </a:outerShdw>
                </a:effectLst>
                <a:latin typeface="Arial" charset="0"/>
                <a:cs typeface="Arial" charset="0"/>
              </a:defRPr>
            </a:lvl1pPr>
          </a:lstStyle>
          <a:p>
            <a:pPr fontAlgn="base">
              <a:spcBef>
                <a:spcPct val="0"/>
              </a:spcBef>
              <a:spcAft>
                <a:spcPct val="0"/>
              </a:spcAft>
              <a:defRPr/>
            </a:pPr>
            <a:endParaRPr lang="en-US">
              <a:solidFill>
                <a:srgbClr val="000000"/>
              </a:solidFill>
            </a:endParaRPr>
          </a:p>
        </p:txBody>
      </p:sp>
      <p:sp>
        <p:nvSpPr>
          <p:cNvPr id="41992" name="Rectangle 8"/>
          <p:cNvSpPr>
            <a:spLocks noGrp="1" noChangeArrowheads="1"/>
          </p:cNvSpPr>
          <p:nvPr>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000">
                <a:effectLst>
                  <a:outerShdw blurRad="38100" dist="38100" dir="2700000" algn="tl">
                    <a:srgbClr val="C0C0C0"/>
                  </a:outerShdw>
                </a:effectLst>
                <a:latin typeface="Arial" charset="0"/>
                <a:cs typeface="Arial" charset="0"/>
              </a:defRPr>
            </a:lvl1pPr>
          </a:lstStyle>
          <a:p>
            <a:pPr fontAlgn="base">
              <a:spcBef>
                <a:spcPct val="0"/>
              </a:spcBef>
              <a:spcAft>
                <a:spcPct val="0"/>
              </a:spcAft>
              <a:defRPr/>
            </a:pPr>
            <a:endParaRPr lang="en-US">
              <a:solidFill>
                <a:srgbClr val="000000"/>
              </a:solidFill>
            </a:endParaRPr>
          </a:p>
        </p:txBody>
      </p:sp>
      <p:sp>
        <p:nvSpPr>
          <p:cNvPr id="41993" name="Rectangle 9"/>
          <p:cNvSpPr>
            <a:spLocks noGrp="1" noChangeArrowheads="1"/>
          </p:cNvSpPr>
          <p:nvPr>
            <p:ph type="sldNum" sz="quarter" idx="4"/>
          </p:nvPr>
        </p:nvSpPr>
        <p:spPr bwMode="auto">
          <a:xfrm>
            <a:off x="6934200" y="6248400"/>
            <a:ext cx="19050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C0C0C0"/>
                  </a:outerShdw>
                </a:effectLst>
                <a:latin typeface="Arial" charset="0"/>
                <a:cs typeface="Arial" charset="0"/>
              </a:defRPr>
            </a:lvl1pPr>
          </a:lstStyle>
          <a:p>
            <a:pPr fontAlgn="base">
              <a:spcBef>
                <a:spcPct val="0"/>
              </a:spcBef>
              <a:spcAft>
                <a:spcPct val="0"/>
              </a:spcAft>
              <a:defRPr/>
            </a:pPr>
            <a:fld id="{8AAD5457-BAB0-4C1F-BDAB-2A6E78ED4CE8}"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88946983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transition spd="slow"/>
  <p:hf hdr="0" ftr="0" dt="0"/>
  <p:txStyles>
    <p:titleStyle>
      <a:lvl1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cs typeface="Arial" charset="0"/>
        </a:defRPr>
      </a:lvl2pPr>
      <a:lvl3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cs typeface="Arial" charset="0"/>
        </a:defRPr>
      </a:lvl3pPr>
      <a:lvl4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cs typeface="Arial" charset="0"/>
        </a:defRPr>
      </a:lvl4pPr>
      <a:lvl5pPr algn="l" rtl="0" eaLnBrk="0" fontAlgn="base" hangingPunct="0">
        <a:spcBef>
          <a:spcPct val="0"/>
        </a:spcBef>
        <a:spcAft>
          <a:spcPct val="0"/>
        </a:spcAft>
        <a:defRPr sz="3600">
          <a:solidFill>
            <a:schemeClr val="tx2"/>
          </a:solidFill>
          <a:effectLst>
            <a:outerShdw blurRad="38100" dist="38100" dir="2700000" algn="tl">
              <a:srgbClr val="C0C0C0"/>
            </a:outerShdw>
          </a:effectLst>
          <a:latin typeface="Arial" charset="0"/>
          <a:cs typeface="Arial" charset="0"/>
        </a:defRPr>
      </a:lvl5pPr>
      <a:lvl6pPr marL="457200" algn="l" rtl="0" fontAlgn="base">
        <a:spcBef>
          <a:spcPct val="0"/>
        </a:spcBef>
        <a:spcAft>
          <a:spcPct val="0"/>
        </a:spcAft>
        <a:defRPr sz="3600">
          <a:solidFill>
            <a:schemeClr val="tx2"/>
          </a:solidFill>
          <a:effectLst>
            <a:outerShdw blurRad="38100" dist="38100" dir="2700000" algn="tl">
              <a:srgbClr val="C0C0C0"/>
            </a:outerShdw>
          </a:effectLst>
          <a:latin typeface="Arial" charset="0"/>
          <a:cs typeface="Arial" charset="0"/>
        </a:defRPr>
      </a:lvl6pPr>
      <a:lvl7pPr marL="914400" algn="l" rtl="0" fontAlgn="base">
        <a:spcBef>
          <a:spcPct val="0"/>
        </a:spcBef>
        <a:spcAft>
          <a:spcPct val="0"/>
        </a:spcAft>
        <a:defRPr sz="3600">
          <a:solidFill>
            <a:schemeClr val="tx2"/>
          </a:solidFill>
          <a:effectLst>
            <a:outerShdw blurRad="38100" dist="38100" dir="2700000" algn="tl">
              <a:srgbClr val="C0C0C0"/>
            </a:outerShdw>
          </a:effectLst>
          <a:latin typeface="Arial" charset="0"/>
          <a:cs typeface="Arial" charset="0"/>
        </a:defRPr>
      </a:lvl7pPr>
      <a:lvl8pPr marL="1371600" algn="l" rtl="0" fontAlgn="base">
        <a:spcBef>
          <a:spcPct val="0"/>
        </a:spcBef>
        <a:spcAft>
          <a:spcPct val="0"/>
        </a:spcAft>
        <a:defRPr sz="3600">
          <a:solidFill>
            <a:schemeClr val="tx2"/>
          </a:solidFill>
          <a:effectLst>
            <a:outerShdw blurRad="38100" dist="38100" dir="2700000" algn="tl">
              <a:srgbClr val="C0C0C0"/>
            </a:outerShdw>
          </a:effectLst>
          <a:latin typeface="Arial" charset="0"/>
          <a:cs typeface="Arial" charset="0"/>
        </a:defRPr>
      </a:lvl8pPr>
      <a:lvl9pPr marL="1828800" algn="l" rtl="0" fontAlgn="base">
        <a:spcBef>
          <a:spcPct val="0"/>
        </a:spcBef>
        <a:spcAft>
          <a:spcPct val="0"/>
        </a:spcAft>
        <a:defRPr sz="3600">
          <a:solidFill>
            <a:schemeClr val="tx2"/>
          </a:solidFill>
          <a:effectLst>
            <a:outerShdw blurRad="38100" dist="38100" dir="2700000" algn="tl">
              <a:srgbClr val="C0C0C0"/>
            </a:outerShdw>
          </a:effectLst>
          <a:latin typeface="Arial" charset="0"/>
          <a:cs typeface="Arial" charset="0"/>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itchFamily="2" charset="2"/>
        <a:buChar char="l"/>
        <a:defRPr sz="2800">
          <a:solidFill>
            <a:schemeClr val="tx1"/>
          </a:solidFill>
          <a:effectLst>
            <a:outerShdw blurRad="38100" dist="38100" dir="2700000" algn="tl">
              <a:srgbClr val="C0C0C0"/>
            </a:outerShdw>
          </a:effectLst>
          <a:latin typeface="+mn-lt"/>
          <a:cs typeface="+mn-cs"/>
        </a:defRPr>
      </a:lvl2pPr>
      <a:lvl3pPr marL="1143000" indent="-228600" algn="l" rtl="0" eaLnBrk="0" fontAlgn="base" hangingPunct="0">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C0C0C0"/>
            </a:outerShdw>
          </a:effectLst>
          <a:latin typeface="+mn-lt"/>
          <a:cs typeface="+mn-cs"/>
        </a:defRPr>
      </a:lvl3pPr>
      <a:lvl4pPr marL="1600200" indent="-228600" algn="l" rtl="0" eaLnBrk="0" fontAlgn="base" hangingPunct="0">
        <a:spcBef>
          <a:spcPct val="20000"/>
        </a:spcBef>
        <a:spcAft>
          <a:spcPct val="0"/>
        </a:spcAft>
        <a:buClr>
          <a:schemeClr val="folHlink"/>
        </a:buClr>
        <a:buSzPct val="70000"/>
        <a:buFont typeface="Wingdings" pitchFamily="2" charset="2"/>
        <a:buChar char="l"/>
        <a:defRPr sz="2000">
          <a:solidFill>
            <a:schemeClr val="tx1"/>
          </a:solidFill>
          <a:effectLst>
            <a:outerShdw blurRad="38100" dist="38100" dir="2700000" algn="tl">
              <a:srgbClr val="C0C0C0"/>
            </a:outerShdw>
          </a:effectLst>
          <a:latin typeface="+mn-lt"/>
          <a:cs typeface="+mn-cs"/>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cs typeface="+mn-cs"/>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cs typeface="+mn-cs"/>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cs typeface="+mn-cs"/>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cs typeface="+mn-cs"/>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C0C0C0"/>
            </a:outerShdw>
          </a:effectLst>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useBgFill="1">
        <p:nvSpPr>
          <p:cNvPr id="8" name="Rounded Rectangle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5124" name="Title Placeholder 21"/>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en-US" smtClean="0"/>
              <a:t>Click to edit Master title style</a:t>
            </a:r>
          </a:p>
        </p:txBody>
      </p:sp>
      <p:sp>
        <p:nvSpPr>
          <p:cNvPr id="5125" name="Text Placeholder 12"/>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latin typeface="Arial" charset="0"/>
                <a:cs typeface="Arial" charset="0"/>
              </a:defRPr>
            </a:lvl1pPr>
          </a:lstStyle>
          <a:p>
            <a:pPr fontAlgn="base">
              <a:spcBef>
                <a:spcPct val="0"/>
              </a:spcBef>
              <a:spcAft>
                <a:spcPct val="0"/>
              </a:spcAft>
              <a:defRPr/>
            </a:pPr>
            <a:endParaRPr lang="en-US">
              <a:solidFill>
                <a:srgbClr val="696464"/>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latin typeface="Arial" charset="0"/>
                <a:cs typeface="Arial" charset="0"/>
              </a:defRPr>
            </a:lvl1pPr>
          </a:lstStyle>
          <a:p>
            <a:pPr fontAlgn="base">
              <a:spcBef>
                <a:spcPct val="0"/>
              </a:spcBef>
              <a:spcAft>
                <a:spcPct val="0"/>
              </a:spcAft>
              <a:defRPr/>
            </a:pPr>
            <a:endParaRPr lang="en-US">
              <a:solidFill>
                <a:srgbClr val="696464"/>
              </a:solidFill>
            </a:endParaRPr>
          </a:p>
        </p:txBody>
      </p:sp>
      <p:sp>
        <p:nvSpPr>
          <p:cNvPr id="23" name="Slide Number Placeholder 22"/>
          <p:cNvSpPr>
            <a:spLocks noGrp="1"/>
          </p:cNvSpPr>
          <p:nvPr>
            <p:ph type="sldNum" sz="quarter" idx="4"/>
          </p:nvPr>
        </p:nvSpPr>
        <p:spPr>
          <a:xfrm>
            <a:off x="146050"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fontAlgn="base">
              <a:spcBef>
                <a:spcPct val="0"/>
              </a:spcBef>
              <a:spcAft>
                <a:spcPct val="0"/>
              </a:spcAft>
              <a:defRPr/>
            </a:pPr>
            <a:fld id="{8C4648B0-158F-41BB-9984-A81CAB9CF00E}"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57476289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p:hf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717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cs typeface="Arial" charset="0"/>
              </a:defRPr>
            </a:lvl1pPr>
          </a:lstStyle>
          <a:p>
            <a:pPr fontAlgn="base">
              <a:spcBef>
                <a:spcPct val="0"/>
              </a:spcBef>
              <a:spcAft>
                <a:spcPct val="0"/>
              </a:spcAft>
              <a:defRPr/>
            </a:pPr>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cs typeface="Arial" charset="0"/>
              </a:defRPr>
            </a:lvl1pPr>
          </a:lstStyle>
          <a:p>
            <a:pPr fontAlgn="base">
              <a:spcBef>
                <a:spcPct val="0"/>
              </a:spcBef>
              <a:spcAft>
                <a:spcPct val="0"/>
              </a:spcAft>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cs typeface="Arial" charset="0"/>
              </a:defRPr>
            </a:lvl1pPr>
          </a:lstStyle>
          <a:p>
            <a:pPr fontAlgn="base">
              <a:spcBef>
                <a:spcPct val="0"/>
              </a:spcBef>
              <a:spcAft>
                <a:spcPct val="0"/>
              </a:spcAft>
              <a:defRPr/>
            </a:pPr>
            <a:fld id="{8A41B93F-2B80-4C8A-97FE-24B19EC7BB9B}" type="slidenum">
              <a:rPr lang="en-US">
                <a:solidFill>
                  <a:prstClr val="black">
                    <a:tint val="75000"/>
                  </a:prstClr>
                </a:solidFill>
              </a:rPr>
              <a:pPr fontAlgn="base">
                <a:spcBef>
                  <a:spcPct val="0"/>
                </a:spcBef>
                <a:spcAft>
                  <a:spcPct val="0"/>
                </a:spcAft>
                <a:defRPr/>
              </a:pPr>
              <a:t>‹#›</a:t>
            </a:fld>
            <a:endParaRPr lang="en-US">
              <a:solidFill>
                <a:prstClr val="black">
                  <a:tint val="75000"/>
                </a:prstClr>
              </a:solidFill>
            </a:endParaRPr>
          </a:p>
        </p:txBody>
      </p:sp>
    </p:spTree>
    <p:extLst>
      <p:ext uri="{BB962C8B-B14F-4D97-AF65-F5344CB8AC3E}">
        <p14:creationId xmlns:p14="http://schemas.microsoft.com/office/powerpoint/2010/main" val="427202727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E3EAF7"/>
        </a:solidFill>
        <a:effectLst/>
      </p:bgPr>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useBgFill="1">
        <p:nvSpPr>
          <p:cNvPr id="8" name="Rounded Rectangle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3076" name="Title Placeholder 21"/>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en-US" smtClean="0"/>
              <a:t>Click to edit Master title style</a:t>
            </a:r>
          </a:p>
        </p:txBody>
      </p:sp>
      <p:sp>
        <p:nvSpPr>
          <p:cNvPr id="3077" name="Text Placeholder 12"/>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latin typeface="Arial" charset="0"/>
                <a:cs typeface="Arial" charset="0"/>
              </a:defRPr>
            </a:lvl1pPr>
          </a:lstStyle>
          <a:p>
            <a:pPr fontAlgn="base">
              <a:spcBef>
                <a:spcPct val="0"/>
              </a:spcBef>
              <a:spcAft>
                <a:spcPct val="0"/>
              </a:spcAft>
              <a:defRPr/>
            </a:pPr>
            <a:endParaRPr lang="en-US">
              <a:solidFill>
                <a:srgbClr val="575F6D"/>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latin typeface="Arial" charset="0"/>
                <a:cs typeface="Arial" charset="0"/>
              </a:defRPr>
            </a:lvl1pPr>
          </a:lstStyle>
          <a:p>
            <a:pPr fontAlgn="base">
              <a:spcBef>
                <a:spcPct val="0"/>
              </a:spcBef>
              <a:spcAft>
                <a:spcPct val="0"/>
              </a:spcAft>
              <a:defRPr/>
            </a:pPr>
            <a:endParaRPr lang="en-US">
              <a:solidFill>
                <a:srgbClr val="575F6D"/>
              </a:solidFill>
            </a:endParaRPr>
          </a:p>
        </p:txBody>
      </p:sp>
      <p:sp>
        <p:nvSpPr>
          <p:cNvPr id="23" name="Slide Number Placeholder 22"/>
          <p:cNvSpPr>
            <a:spLocks noGrp="1"/>
          </p:cNvSpPr>
          <p:nvPr>
            <p:ph type="sldNum" sz="quarter" idx="4"/>
          </p:nvPr>
        </p:nvSpPr>
        <p:spPr>
          <a:xfrm>
            <a:off x="146050"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fontAlgn="base">
              <a:spcBef>
                <a:spcPct val="0"/>
              </a:spcBef>
              <a:spcAft>
                <a:spcPct val="0"/>
              </a:spcAft>
              <a:defRPr/>
            </a:pPr>
            <a:fld id="{748E7C08-E6D7-4F38-8C5D-E5738C456609}"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70004171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FEC3AE"/>
        </a:buClr>
        <a:buSzPct val="85000"/>
        <a:buFont typeface="Wingdings 2"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B32C16"/>
        </a:buClr>
        <a:buSzPct val="80000"/>
        <a:buFont typeface="Wingdings 2"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B32C16"/>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0.xml"/></Relationships>
</file>

<file path=ppt/slides/_rels/slide1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38.xml"/><Relationship Id="rId5" Type="http://schemas.openxmlformats.org/officeDocument/2006/relationships/hyperlink" Target="http://www.bing.com/" TargetMode="External"/><Relationship Id="rId4" Type="http://schemas.openxmlformats.org/officeDocument/2006/relationships/hyperlink" Target="http://www.dorenarode.com/anatomy/openlab.ht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5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1.xml"/></Relationships>
</file>

<file path=ppt/slides/_rels/slide1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3.emf"/></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hyperlink" Target="http://www.emedicinehealth.com/script/main/art.asp?articlekey=58694" TargetMode="External"/><Relationship Id="rId2" Type="http://schemas.openxmlformats.org/officeDocument/2006/relationships/hyperlink" Target="http://www.emedicinehealth.com/script/main/art.asp?articlekey=4602" TargetMode="Externa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hyperlink" Target="http://www.emedicinehealth.com/script/main/art.asp?articlekey=102940" TargetMode="External"/><Relationship Id="rId7" Type="http://schemas.openxmlformats.org/officeDocument/2006/relationships/hyperlink" Target="http://www.emedicinehealth.com/script/main/art.asp?articlekey=102326" TargetMode="External"/><Relationship Id="rId2" Type="http://schemas.openxmlformats.org/officeDocument/2006/relationships/hyperlink" Target="http://www.emedicinehealth.com/script/main/art.asp?articlekey=102200" TargetMode="External"/><Relationship Id="rId1" Type="http://schemas.openxmlformats.org/officeDocument/2006/relationships/slideLayout" Target="../slideLayouts/slideLayout2.xml"/><Relationship Id="rId6" Type="http://schemas.openxmlformats.org/officeDocument/2006/relationships/hyperlink" Target="http://www.emedicinehealth.com/script/main/art.asp?articlekey=103248" TargetMode="External"/><Relationship Id="rId5" Type="http://schemas.openxmlformats.org/officeDocument/2006/relationships/hyperlink" Target="http://www.emedicinehealth.com/script/main/art.asp?articlekey=4510" TargetMode="External"/><Relationship Id="rId4" Type="http://schemas.openxmlformats.org/officeDocument/2006/relationships/hyperlink" Target="http://www.emedicinehealth.com/script/main/art.asp?articlekey=3425" TargetMode="External"/></Relationships>
</file>

<file path=ppt/slides/_rels/slide306.xml.rels><?xml version="1.0" encoding="UTF-8" standalone="yes"?>
<Relationships xmlns="http://schemas.openxmlformats.org/package/2006/relationships"><Relationship Id="rId8" Type="http://schemas.openxmlformats.org/officeDocument/2006/relationships/hyperlink" Target="http://www.emedicinehealth.com/script/main/art.asp?articlekey=4425" TargetMode="External"/><Relationship Id="rId3" Type="http://schemas.openxmlformats.org/officeDocument/2006/relationships/hyperlink" Target="http://www.emedicinehealth.com/script/main/art.asp?articlekey=25652" TargetMode="External"/><Relationship Id="rId7" Type="http://schemas.openxmlformats.org/officeDocument/2006/relationships/hyperlink" Target="http://www.emedicinehealth.com/script/main/art.asp?articlekey=103089" TargetMode="External"/><Relationship Id="rId12" Type="http://schemas.openxmlformats.org/officeDocument/2006/relationships/hyperlink" Target="http://www.emedicinehealth.com/script/main/art.asp?articlekey=3906" TargetMode="External"/><Relationship Id="rId2" Type="http://schemas.openxmlformats.org/officeDocument/2006/relationships/hyperlink" Target="http://www.emedicinehealth.com/script/main/art.asp?articlekey=102912" TargetMode="External"/><Relationship Id="rId1" Type="http://schemas.openxmlformats.org/officeDocument/2006/relationships/slideLayout" Target="../slideLayouts/slideLayout2.xml"/><Relationship Id="rId6" Type="http://schemas.openxmlformats.org/officeDocument/2006/relationships/hyperlink" Target="http://www.emedicinehealth.com/script/main/art.asp?articlekey=101913" TargetMode="External"/><Relationship Id="rId11" Type="http://schemas.openxmlformats.org/officeDocument/2006/relationships/hyperlink" Target="http://www.emedicinehealth.com/script/main/art.asp?articlekey=102188" TargetMode="External"/><Relationship Id="rId5" Type="http://schemas.openxmlformats.org/officeDocument/2006/relationships/hyperlink" Target="http://www.emedicinehealth.com/script/main/art.asp?articlekey=102052" TargetMode="External"/><Relationship Id="rId10" Type="http://schemas.openxmlformats.org/officeDocument/2006/relationships/hyperlink" Target="http://www.emedicinehealth.com/script/main/art.asp?articlekey=4021" TargetMode="External"/><Relationship Id="rId4" Type="http://schemas.openxmlformats.org/officeDocument/2006/relationships/hyperlink" Target="http://www.emedicinehealth.com/script/main/art.asp?articlekey=102507" TargetMode="External"/><Relationship Id="rId9" Type="http://schemas.openxmlformats.org/officeDocument/2006/relationships/hyperlink" Target="http://www.emedicinehealth.com/script/main/art.asp?articlekey=25458" TargetMode="External"/></Relationships>
</file>

<file path=ppt/slides/_rels/slide307.xml.rels><?xml version="1.0" encoding="UTF-8" standalone="yes"?>
<Relationships xmlns="http://schemas.openxmlformats.org/package/2006/relationships"><Relationship Id="rId3" Type="http://schemas.openxmlformats.org/officeDocument/2006/relationships/hyperlink" Target="http://www.emedicinehealth.com/script/main/art.asp?articlekey=20677" TargetMode="External"/><Relationship Id="rId2" Type="http://schemas.openxmlformats.org/officeDocument/2006/relationships/hyperlink" Target="http://www.emedicinehealth.com/script/main/art.asp?articlekey=14263" TargetMode="External"/><Relationship Id="rId1" Type="http://schemas.openxmlformats.org/officeDocument/2006/relationships/slideLayout" Target="../slideLayouts/slideLayout6.xml"/><Relationship Id="rId5" Type="http://schemas.openxmlformats.org/officeDocument/2006/relationships/hyperlink" Target="http://www.emedicinehealth.com/script/main/art.asp?articlekey=58782" TargetMode="External"/><Relationship Id="rId4" Type="http://schemas.openxmlformats.org/officeDocument/2006/relationships/hyperlink" Target="http://www.emedicinehealth.com/script/main/art.asp?articlekey=38735" TargetMode="Externa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hyperlink" Target="http://en.wikipedia.org/wiki/Odynophagia" TargetMode="External"/><Relationship Id="rId2" Type="http://schemas.openxmlformats.org/officeDocument/2006/relationships/hyperlink" Target="http://en.wikipedia.org/wiki/Sore_throat" TargetMode="External"/><Relationship Id="rId1" Type="http://schemas.openxmlformats.org/officeDocument/2006/relationships/slideLayout" Target="../slideLayouts/slideLayout26.xml"/><Relationship Id="rId5" Type="http://schemas.openxmlformats.org/officeDocument/2006/relationships/hyperlink" Target="http://en.wikipedia.org/wiki/Chest_pain" TargetMode="External"/><Relationship Id="rId4" Type="http://schemas.openxmlformats.org/officeDocument/2006/relationships/hyperlink" Target="http://en.wikipedia.org/wiki/Nausea"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04800" y="457200"/>
            <a:ext cx="8458200" cy="3581400"/>
          </a:xfrm>
        </p:spPr>
        <p:txBody>
          <a:bodyPr>
            <a:normAutofit/>
          </a:bodyPr>
          <a:lstStyle/>
          <a:p>
            <a:pPr eaLnBrk="1" hangingPunct="1">
              <a:defRPr/>
            </a:pPr>
            <a:r>
              <a:rPr sz="5400" b="1">
                <a:effectLst>
                  <a:outerShdw blurRad="38100" dist="38100" dir="2700000" algn="tl">
                    <a:srgbClr val="000000">
                      <a:alpha val="43137"/>
                    </a:srgbClr>
                  </a:outerShdw>
                </a:effectLst>
              </a:rPr>
              <a:t>GASTROINTESTINAL TRACT 	MEDICINE </a:t>
            </a:r>
          </a:p>
        </p:txBody>
      </p:sp>
      <p:sp>
        <p:nvSpPr>
          <p:cNvPr id="3" name="Slide Number Placeholder 2"/>
          <p:cNvSpPr>
            <a:spLocks noGrp="1"/>
          </p:cNvSpPr>
          <p:nvPr>
            <p:ph type="sldNum" sz="quarter" idx="12"/>
          </p:nvPr>
        </p:nvSpPr>
        <p:spPr/>
        <p:txBody>
          <a:bodyPr/>
          <a:lstStyle/>
          <a:p>
            <a:pPr>
              <a:defRPr/>
            </a:pPr>
            <a:fld id="{BA0A6BB3-1759-448A-8F49-29F0ABBD13E5}" type="slidenum">
              <a:rPr lang="en-US"/>
              <a:pPr>
                <a:defRPr/>
              </a:pPr>
              <a:t>1</a:t>
            </a:fld>
            <a:endParaRPr lang="en-US"/>
          </a:p>
        </p:txBody>
      </p:sp>
    </p:spTree>
    <p:extLst>
      <p:ext uri="{BB962C8B-B14F-4D97-AF65-F5344CB8AC3E}">
        <p14:creationId xmlns:p14="http://schemas.microsoft.com/office/powerpoint/2010/main" val="94991292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2133600" y="228600"/>
            <a:ext cx="7010400" cy="6400800"/>
          </a:xfrm>
        </p:spPr>
        <p:txBody>
          <a:bodyPr/>
          <a:lstStyle/>
          <a:p>
            <a:pPr marL="1035050" lvl="1" indent="-577850" eaLnBrk="1" hangingPunct="1">
              <a:lnSpc>
                <a:spcPct val="80000"/>
              </a:lnSpc>
              <a:buFont typeface="Wingdings" pitchFamily="2" charset="2"/>
              <a:buNone/>
              <a:defRPr/>
            </a:pPr>
            <a:r>
              <a:rPr lang="en-US" b="1" u="sng"/>
              <a:t>GASTROINTESTINAL TRACT</a:t>
            </a:r>
          </a:p>
          <a:p>
            <a:pPr marL="1035050" lvl="1" indent="-577850" eaLnBrk="1" hangingPunct="1">
              <a:lnSpc>
                <a:spcPct val="80000"/>
              </a:lnSpc>
              <a:buFont typeface="Wingdings" pitchFamily="2" charset="2"/>
              <a:buNone/>
              <a:defRPr/>
            </a:pPr>
            <a:endParaRPr lang="en-US" sz="1800" b="1"/>
          </a:p>
          <a:p>
            <a:pPr marL="1035050" lvl="1" indent="-577850" eaLnBrk="1" hangingPunct="1">
              <a:lnSpc>
                <a:spcPct val="80000"/>
              </a:lnSpc>
              <a:buFont typeface="Wingdings" pitchFamily="2" charset="2"/>
              <a:buNone/>
              <a:defRPr/>
            </a:pPr>
            <a:r>
              <a:rPr lang="en-US" sz="1800" b="1"/>
              <a:t>Functions</a:t>
            </a:r>
            <a:endParaRPr lang="en-US" sz="1800"/>
          </a:p>
          <a:p>
            <a:pPr marL="1035050" lvl="1" indent="-577850" eaLnBrk="1" hangingPunct="1">
              <a:lnSpc>
                <a:spcPct val="80000"/>
              </a:lnSpc>
              <a:buFont typeface="Wingdings" pitchFamily="2" charset="2"/>
              <a:buNone/>
              <a:defRPr/>
            </a:pPr>
            <a:r>
              <a:rPr lang="en-US" sz="1800"/>
              <a:t>1. Motility</a:t>
            </a:r>
          </a:p>
          <a:p>
            <a:pPr marL="1784350" lvl="3" indent="-412750" eaLnBrk="1" hangingPunct="1">
              <a:lnSpc>
                <a:spcPct val="80000"/>
              </a:lnSpc>
              <a:buFont typeface="Wingdings" pitchFamily="2" charset="2"/>
              <a:buNone/>
              <a:defRPr/>
            </a:pPr>
            <a:r>
              <a:rPr lang="en-US" sz="1400"/>
              <a:t>I. </a:t>
            </a:r>
            <a:r>
              <a:rPr lang="en-US" sz="1800"/>
              <a:t>Ingestion</a:t>
            </a:r>
          </a:p>
          <a:p>
            <a:pPr marL="1784350" lvl="3" indent="-412750" eaLnBrk="1" hangingPunct="1">
              <a:lnSpc>
                <a:spcPct val="80000"/>
              </a:lnSpc>
              <a:buFont typeface="Wingdings" pitchFamily="2" charset="2"/>
              <a:buNone/>
              <a:defRPr/>
            </a:pPr>
            <a:r>
              <a:rPr lang="en-US" sz="1800"/>
              <a:t>ii. Mastication</a:t>
            </a:r>
          </a:p>
          <a:p>
            <a:pPr marL="1784350" lvl="3" indent="-412750" eaLnBrk="1" hangingPunct="1">
              <a:lnSpc>
                <a:spcPct val="80000"/>
              </a:lnSpc>
              <a:buFont typeface="Wingdings" pitchFamily="2" charset="2"/>
              <a:buNone/>
              <a:defRPr/>
            </a:pPr>
            <a:r>
              <a:rPr lang="en-US" sz="1800"/>
              <a:t>iii.Deglutition</a:t>
            </a:r>
          </a:p>
          <a:p>
            <a:pPr marL="1784350" lvl="3" indent="-412750" eaLnBrk="1" hangingPunct="1">
              <a:lnSpc>
                <a:spcPct val="80000"/>
              </a:lnSpc>
              <a:buFont typeface="Wingdings" pitchFamily="2" charset="2"/>
              <a:buNone/>
              <a:defRPr/>
            </a:pPr>
            <a:r>
              <a:rPr lang="en-US" sz="1800"/>
              <a:t>iv. Peristalsis</a:t>
            </a:r>
          </a:p>
          <a:p>
            <a:pPr marL="660400" indent="-660400" eaLnBrk="1" hangingPunct="1">
              <a:lnSpc>
                <a:spcPct val="80000"/>
              </a:lnSpc>
              <a:buFont typeface="Wingdings" pitchFamily="2" charset="2"/>
              <a:buNone/>
              <a:defRPr/>
            </a:pPr>
            <a:r>
              <a:rPr lang="en-US" sz="2000"/>
              <a:t>     2. Secretion</a:t>
            </a:r>
          </a:p>
          <a:p>
            <a:pPr marL="1409700" lvl="2" indent="-495300" eaLnBrk="1" hangingPunct="1">
              <a:lnSpc>
                <a:spcPct val="80000"/>
              </a:lnSpc>
              <a:defRPr/>
            </a:pPr>
            <a:r>
              <a:rPr lang="en-US" sz="1600"/>
              <a:t>Exocrine secretions</a:t>
            </a:r>
          </a:p>
          <a:p>
            <a:pPr marL="1409700" lvl="2" indent="-495300" eaLnBrk="1" hangingPunct="1">
              <a:lnSpc>
                <a:spcPct val="80000"/>
              </a:lnSpc>
              <a:defRPr/>
            </a:pPr>
            <a:r>
              <a:rPr lang="en-US" sz="1600"/>
              <a:t>Endocrine secretion</a:t>
            </a:r>
          </a:p>
          <a:p>
            <a:pPr marL="660400" indent="-660400" eaLnBrk="1" hangingPunct="1">
              <a:lnSpc>
                <a:spcPct val="80000"/>
              </a:lnSpc>
              <a:buFont typeface="Wingdings" pitchFamily="2" charset="2"/>
              <a:buNone/>
              <a:defRPr/>
            </a:pPr>
            <a:r>
              <a:rPr lang="en-US" sz="2000"/>
              <a:t>     3. Digestion</a:t>
            </a:r>
          </a:p>
          <a:p>
            <a:pPr marL="660400" indent="-660400" eaLnBrk="1" hangingPunct="1">
              <a:lnSpc>
                <a:spcPct val="80000"/>
              </a:lnSpc>
              <a:buFont typeface="Wingdings" pitchFamily="2" charset="2"/>
              <a:buNone/>
              <a:defRPr/>
            </a:pPr>
            <a:r>
              <a:rPr lang="en-US" sz="2000"/>
              <a:t>     4. Absorption</a:t>
            </a:r>
          </a:p>
          <a:p>
            <a:pPr marL="660400" indent="-660400" eaLnBrk="1" hangingPunct="1">
              <a:lnSpc>
                <a:spcPct val="80000"/>
              </a:lnSpc>
              <a:buFont typeface="Wingdings" pitchFamily="2" charset="2"/>
              <a:buNone/>
              <a:defRPr/>
            </a:pPr>
            <a:r>
              <a:rPr lang="en-US" sz="2000"/>
              <a:t>     5. Elimination</a:t>
            </a:r>
          </a:p>
          <a:p>
            <a:pPr marL="660400" indent="-660400" eaLnBrk="1" hangingPunct="1">
              <a:lnSpc>
                <a:spcPct val="80000"/>
              </a:lnSpc>
              <a:buFont typeface="Wingdings" pitchFamily="2" charset="2"/>
              <a:buNone/>
              <a:defRPr/>
            </a:pPr>
            <a:endParaRPr lang="en-US" sz="2000"/>
          </a:p>
          <a:p>
            <a:pPr marL="660400" indent="-660400" eaLnBrk="1" hangingPunct="1">
              <a:lnSpc>
                <a:spcPct val="80000"/>
              </a:lnSpc>
              <a:buFont typeface="Wingdings" pitchFamily="2" charset="2"/>
              <a:buNone/>
              <a:defRPr/>
            </a:pPr>
            <a:r>
              <a:rPr lang="en-US" sz="2000"/>
              <a:t>Defense mechanism</a:t>
            </a:r>
          </a:p>
          <a:p>
            <a:pPr marL="660400" indent="-660400" eaLnBrk="1" hangingPunct="1">
              <a:lnSpc>
                <a:spcPct val="80000"/>
              </a:lnSpc>
              <a:buFont typeface="Wingdings" pitchFamily="2" charset="2"/>
              <a:buNone/>
              <a:defRPr/>
            </a:pPr>
            <a:r>
              <a:rPr lang="en-US" sz="2000"/>
              <a:t>1. High cell turnover</a:t>
            </a:r>
          </a:p>
          <a:p>
            <a:pPr marL="660400" indent="-660400" eaLnBrk="1" hangingPunct="1">
              <a:lnSpc>
                <a:spcPct val="80000"/>
              </a:lnSpc>
              <a:buFont typeface="Wingdings" pitchFamily="2" charset="2"/>
              <a:buNone/>
              <a:defRPr/>
            </a:pPr>
            <a:r>
              <a:rPr lang="en-US" sz="2000"/>
              <a:t>2. Mucus production</a:t>
            </a:r>
          </a:p>
          <a:p>
            <a:pPr marL="660400" indent="-660400" eaLnBrk="1" hangingPunct="1">
              <a:lnSpc>
                <a:spcPct val="80000"/>
              </a:lnSpc>
              <a:buFont typeface="Wingdings" pitchFamily="2" charset="2"/>
              <a:buNone/>
              <a:defRPr/>
            </a:pPr>
            <a:r>
              <a:rPr lang="en-US" sz="2000"/>
              <a:t>3. Immunologic-walls of intestines are lined with antibodies that protect the mucosa against any bacterial invasion.</a:t>
            </a:r>
          </a:p>
        </p:txBody>
      </p:sp>
      <p:sp>
        <p:nvSpPr>
          <p:cNvPr id="3" name="Slide Number Placeholder 2"/>
          <p:cNvSpPr>
            <a:spLocks noGrp="1"/>
          </p:cNvSpPr>
          <p:nvPr>
            <p:ph type="sldNum" sz="quarter" idx="12"/>
          </p:nvPr>
        </p:nvSpPr>
        <p:spPr/>
        <p:txBody>
          <a:bodyPr/>
          <a:lstStyle/>
          <a:p>
            <a:pPr>
              <a:defRPr/>
            </a:pPr>
            <a:fld id="{08A1ED79-6185-44E9-A132-229A5C0E2D29}" type="slidenum">
              <a:rPr lang="en-US">
                <a:solidFill>
                  <a:srgbClr val="000000"/>
                </a:solidFill>
              </a:rPr>
              <a:pPr>
                <a:defRPr/>
              </a:pPr>
              <a:t>10</a:t>
            </a:fld>
            <a:endParaRPr lang="en-US">
              <a:solidFill>
                <a:srgbClr val="000000"/>
              </a:solidFill>
            </a:endParaRPr>
          </a:p>
        </p:txBody>
      </p:sp>
    </p:spTree>
    <p:extLst>
      <p:ext uri="{BB962C8B-B14F-4D97-AF65-F5344CB8AC3E}">
        <p14:creationId xmlns:p14="http://schemas.microsoft.com/office/powerpoint/2010/main" val="698598537"/>
      </p:ext>
    </p:extLst>
  </p:cSld>
  <p:clrMapOvr>
    <a:masterClrMapping/>
  </p:clrMapOvr>
  <p:transition spd="slow"/>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438400" y="2743200"/>
            <a:ext cx="6400800" cy="1219200"/>
          </a:xfrm>
        </p:spPr>
        <p:txBody>
          <a:bodyPr/>
          <a:lstStyle/>
          <a:p>
            <a:pPr eaLnBrk="1" hangingPunct="1">
              <a:defRPr/>
            </a:pPr>
            <a:r>
              <a:rPr lang="en-US" sz="5400" b="1"/>
              <a:t>CA OESOPHAGUS</a:t>
            </a:r>
          </a:p>
        </p:txBody>
      </p:sp>
      <p:sp>
        <p:nvSpPr>
          <p:cNvPr id="3" name="Slide Number Placeholder 2"/>
          <p:cNvSpPr>
            <a:spLocks noGrp="1"/>
          </p:cNvSpPr>
          <p:nvPr>
            <p:ph type="sldNum" sz="quarter" idx="12"/>
          </p:nvPr>
        </p:nvSpPr>
        <p:spPr/>
        <p:txBody>
          <a:bodyPr/>
          <a:lstStyle/>
          <a:p>
            <a:pPr>
              <a:defRPr/>
            </a:pPr>
            <a:fld id="{77B7899A-429C-4E9D-9706-12C58A64A659}" type="slidenum">
              <a:rPr lang="en-US">
                <a:solidFill>
                  <a:srgbClr val="000000"/>
                </a:solidFill>
              </a:rPr>
              <a:pPr>
                <a:defRPr/>
              </a:pPr>
              <a:t>100</a:t>
            </a:fld>
            <a:endParaRPr lang="en-US">
              <a:solidFill>
                <a:srgbClr val="000000"/>
              </a:solidFill>
            </a:endParaRPr>
          </a:p>
        </p:txBody>
      </p:sp>
    </p:spTree>
    <p:extLst>
      <p:ext uri="{BB962C8B-B14F-4D97-AF65-F5344CB8AC3E}">
        <p14:creationId xmlns:p14="http://schemas.microsoft.com/office/powerpoint/2010/main" val="2740898837"/>
      </p:ext>
    </p:extLst>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438400" y="228600"/>
            <a:ext cx="6400800" cy="914400"/>
          </a:xfrm>
        </p:spPr>
        <p:txBody>
          <a:bodyPr/>
          <a:lstStyle/>
          <a:p>
            <a:pPr eaLnBrk="1" hangingPunct="1">
              <a:defRPr/>
            </a:pPr>
            <a:r>
              <a:rPr lang="en-US" sz="3200" b="1"/>
              <a:t>CA OESOPHAGUS</a:t>
            </a:r>
            <a:r>
              <a:rPr lang="en-US" sz="3200"/>
              <a:t/>
            </a:r>
            <a:br>
              <a:rPr lang="en-US" sz="3200"/>
            </a:br>
            <a:endParaRPr lang="en-US" sz="3200"/>
          </a:p>
        </p:txBody>
      </p:sp>
      <p:sp>
        <p:nvSpPr>
          <p:cNvPr id="37891" name="Rectangle 3"/>
          <p:cNvSpPr>
            <a:spLocks noGrp="1" noChangeArrowheads="1"/>
          </p:cNvSpPr>
          <p:nvPr>
            <p:ph type="body" idx="1"/>
          </p:nvPr>
        </p:nvSpPr>
        <p:spPr>
          <a:xfrm>
            <a:off x="2438400" y="990600"/>
            <a:ext cx="6400800" cy="5562600"/>
          </a:xfrm>
        </p:spPr>
        <p:txBody>
          <a:bodyPr/>
          <a:lstStyle/>
          <a:p>
            <a:pPr eaLnBrk="1" hangingPunct="1">
              <a:lnSpc>
                <a:spcPct val="80000"/>
              </a:lnSpc>
              <a:defRPr/>
            </a:pPr>
            <a:r>
              <a:rPr lang="en-US" sz="2800" dirty="0"/>
              <a:t>This is a common malignancy.</a:t>
            </a:r>
          </a:p>
          <a:p>
            <a:pPr eaLnBrk="1" hangingPunct="1">
              <a:lnSpc>
                <a:spcPct val="80000"/>
              </a:lnSpc>
              <a:defRPr/>
            </a:pPr>
            <a:r>
              <a:rPr lang="en-US" sz="2800" dirty="0"/>
              <a:t>High prevalence – Nyanza</a:t>
            </a:r>
          </a:p>
          <a:p>
            <a:pPr eaLnBrk="1" hangingPunct="1">
              <a:lnSpc>
                <a:spcPct val="80000"/>
              </a:lnSpc>
              <a:defRPr/>
            </a:pPr>
            <a:r>
              <a:rPr lang="en-US" sz="2800" dirty="0"/>
              <a:t>Other parts - Not exceptional.</a:t>
            </a:r>
          </a:p>
          <a:p>
            <a:pPr eaLnBrk="1" hangingPunct="1">
              <a:lnSpc>
                <a:spcPct val="80000"/>
              </a:lnSpc>
              <a:buFont typeface="Wingdings" pitchFamily="2" charset="2"/>
              <a:buNone/>
              <a:defRPr/>
            </a:pPr>
            <a:endParaRPr lang="en-US" sz="2800" dirty="0"/>
          </a:p>
          <a:p>
            <a:pPr eaLnBrk="1" hangingPunct="1">
              <a:lnSpc>
                <a:spcPct val="80000"/>
              </a:lnSpc>
              <a:buFont typeface="Wingdings" pitchFamily="2" charset="2"/>
              <a:buNone/>
              <a:defRPr/>
            </a:pPr>
            <a:r>
              <a:rPr lang="en-US" sz="2800" b="1" dirty="0" err="1"/>
              <a:t>Aetiology</a:t>
            </a:r>
            <a:endParaRPr lang="en-US" sz="2800" b="1" dirty="0"/>
          </a:p>
          <a:p>
            <a:pPr eaLnBrk="1" hangingPunct="1">
              <a:lnSpc>
                <a:spcPct val="80000"/>
              </a:lnSpc>
              <a:buFont typeface="Wingdings" pitchFamily="2" charset="2"/>
              <a:buNone/>
              <a:defRPr/>
            </a:pPr>
            <a:r>
              <a:rPr lang="en-US" sz="2800" dirty="0"/>
              <a:t>        Unknown</a:t>
            </a:r>
            <a:endParaRPr lang="en-US" sz="2800" b="1" dirty="0"/>
          </a:p>
          <a:p>
            <a:pPr eaLnBrk="1" hangingPunct="1">
              <a:lnSpc>
                <a:spcPct val="80000"/>
              </a:lnSpc>
              <a:buFont typeface="Wingdings" pitchFamily="2" charset="2"/>
              <a:buNone/>
              <a:defRPr/>
            </a:pPr>
            <a:endParaRPr lang="en-US" sz="2800" b="1" dirty="0"/>
          </a:p>
          <a:p>
            <a:pPr eaLnBrk="1" hangingPunct="1">
              <a:lnSpc>
                <a:spcPct val="80000"/>
              </a:lnSpc>
              <a:buFont typeface="Wingdings" pitchFamily="2" charset="2"/>
              <a:buNone/>
              <a:defRPr/>
            </a:pPr>
            <a:r>
              <a:rPr lang="en-US" sz="2800" b="1" dirty="0"/>
              <a:t>PF</a:t>
            </a:r>
            <a:endParaRPr lang="en-US" sz="2800" dirty="0"/>
          </a:p>
          <a:p>
            <a:pPr eaLnBrk="1" hangingPunct="1">
              <a:lnSpc>
                <a:spcPct val="80000"/>
              </a:lnSpc>
              <a:defRPr/>
            </a:pPr>
            <a:r>
              <a:rPr lang="en-US" sz="2800" dirty="0"/>
              <a:t> Ages &gt;50 years</a:t>
            </a:r>
          </a:p>
          <a:p>
            <a:pPr eaLnBrk="1" hangingPunct="1">
              <a:lnSpc>
                <a:spcPct val="80000"/>
              </a:lnSpc>
              <a:defRPr/>
            </a:pPr>
            <a:r>
              <a:rPr lang="en-US" sz="2800" dirty="0"/>
              <a:t>M&gt;F</a:t>
            </a:r>
          </a:p>
        </p:txBody>
      </p:sp>
      <p:sp>
        <p:nvSpPr>
          <p:cNvPr id="4" name="Slide Number Placeholder 3"/>
          <p:cNvSpPr>
            <a:spLocks noGrp="1"/>
          </p:cNvSpPr>
          <p:nvPr>
            <p:ph type="sldNum" sz="quarter" idx="12"/>
          </p:nvPr>
        </p:nvSpPr>
        <p:spPr/>
        <p:txBody>
          <a:bodyPr/>
          <a:lstStyle/>
          <a:p>
            <a:pPr>
              <a:defRPr/>
            </a:pPr>
            <a:fld id="{57ED0734-E990-4858-82A1-0352936B5D66}" type="slidenum">
              <a:rPr lang="en-US">
                <a:solidFill>
                  <a:srgbClr val="000000"/>
                </a:solidFill>
              </a:rPr>
              <a:pPr>
                <a:defRPr/>
              </a:pPr>
              <a:t>101</a:t>
            </a:fld>
            <a:endParaRPr lang="en-US">
              <a:solidFill>
                <a:srgbClr val="000000"/>
              </a:solidFill>
            </a:endParaRPr>
          </a:p>
        </p:txBody>
      </p:sp>
    </p:spTree>
    <p:extLst>
      <p:ext uri="{BB962C8B-B14F-4D97-AF65-F5344CB8AC3E}">
        <p14:creationId xmlns:p14="http://schemas.microsoft.com/office/powerpoint/2010/main" val="1594827730"/>
      </p:ext>
    </p:extLst>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0"/>
            <a:ext cx="7010400" cy="4495800"/>
          </a:xfrm>
        </p:spPr>
        <p:txBody>
          <a:bodyPr/>
          <a:lstStyle/>
          <a:p>
            <a:pPr>
              <a:defRPr/>
            </a:pPr>
            <a:r>
              <a:rPr lang="en-US" dirty="0"/>
              <a:t>Smoking - Heavy cigarette smoking</a:t>
            </a:r>
          </a:p>
          <a:p>
            <a:pPr>
              <a:defRPr/>
            </a:pPr>
            <a:r>
              <a:rPr lang="en-US" dirty="0"/>
              <a:t>Alcohol excess </a:t>
            </a:r>
          </a:p>
          <a:p>
            <a:pPr>
              <a:defRPr/>
            </a:pPr>
            <a:r>
              <a:rPr lang="en-US" dirty="0"/>
              <a:t>Chewing betel nuts or tobacco </a:t>
            </a:r>
          </a:p>
          <a:p>
            <a:pPr>
              <a:defRPr/>
            </a:pPr>
            <a:r>
              <a:rPr lang="en-US" dirty="0" err="1"/>
              <a:t>Coeliac</a:t>
            </a:r>
            <a:r>
              <a:rPr lang="en-US" dirty="0"/>
              <a:t> disease </a:t>
            </a:r>
          </a:p>
          <a:p>
            <a:pPr>
              <a:defRPr/>
            </a:pPr>
            <a:r>
              <a:rPr lang="en-US" dirty="0" err="1"/>
              <a:t>Achalasia</a:t>
            </a:r>
            <a:r>
              <a:rPr lang="en-US" dirty="0"/>
              <a:t> of the </a:t>
            </a:r>
            <a:r>
              <a:rPr lang="en-US" dirty="0" err="1"/>
              <a:t>oesophagus</a:t>
            </a:r>
            <a:r>
              <a:rPr lang="en-US" dirty="0"/>
              <a:t> - Pts with </a:t>
            </a:r>
            <a:r>
              <a:rPr lang="en-US" dirty="0" err="1"/>
              <a:t>achalasia</a:t>
            </a:r>
            <a:r>
              <a:rPr lang="en-US" dirty="0"/>
              <a:t> of </a:t>
            </a:r>
            <a:r>
              <a:rPr lang="en-US" dirty="0" err="1"/>
              <a:t>cardia</a:t>
            </a:r>
            <a:r>
              <a:rPr lang="en-US" dirty="0"/>
              <a:t> or hiatus hernia are more prone to Ca </a:t>
            </a:r>
            <a:r>
              <a:rPr lang="en-US" dirty="0" err="1"/>
              <a:t>oesophagus</a:t>
            </a:r>
            <a:endParaRPr lang="en-US" dirty="0"/>
          </a:p>
          <a:p>
            <a:pPr>
              <a:defRPr/>
            </a:pPr>
            <a:r>
              <a:rPr lang="en-US" dirty="0"/>
              <a:t>Post-</a:t>
            </a:r>
            <a:r>
              <a:rPr lang="en-US" dirty="0" err="1"/>
              <a:t>cricoid</a:t>
            </a:r>
            <a:r>
              <a:rPr lang="en-US" dirty="0"/>
              <a:t> web </a:t>
            </a:r>
          </a:p>
          <a:p>
            <a:pPr>
              <a:defRPr/>
            </a:pPr>
            <a:r>
              <a:rPr lang="en-US" dirty="0"/>
              <a:t>Post-caustic stricture </a:t>
            </a:r>
          </a:p>
          <a:p>
            <a:pPr>
              <a:defRPr/>
            </a:pPr>
            <a:r>
              <a:rPr lang="en-US" dirty="0" err="1"/>
              <a:t>Tylosis</a:t>
            </a:r>
            <a:r>
              <a:rPr lang="en-US" dirty="0"/>
              <a:t> (familial hyperkeratosis of palms and soles) </a:t>
            </a:r>
          </a:p>
          <a:p>
            <a:pPr>
              <a:defRPr/>
            </a:pPr>
            <a:endParaRPr lang="en-US" dirty="0"/>
          </a:p>
        </p:txBody>
      </p:sp>
      <p:sp>
        <p:nvSpPr>
          <p:cNvPr id="4" name="Slide Number Placeholder 3"/>
          <p:cNvSpPr>
            <a:spLocks noGrp="1"/>
          </p:cNvSpPr>
          <p:nvPr>
            <p:ph type="sldNum" sz="quarter" idx="12"/>
          </p:nvPr>
        </p:nvSpPr>
        <p:spPr/>
        <p:txBody>
          <a:bodyPr/>
          <a:lstStyle/>
          <a:p>
            <a:pPr>
              <a:defRPr/>
            </a:pPr>
            <a:fld id="{6F596F32-39B5-44A7-AAC1-A0A8283A2EB9}" type="slidenum">
              <a:rPr lang="en-US">
                <a:solidFill>
                  <a:srgbClr val="000000"/>
                </a:solidFill>
              </a:rPr>
              <a:pPr>
                <a:defRPr/>
              </a:pPr>
              <a:t>102</a:t>
            </a:fld>
            <a:endParaRPr lang="en-US">
              <a:solidFill>
                <a:srgbClr val="000000"/>
              </a:solidFill>
            </a:endParaRPr>
          </a:p>
        </p:txBody>
      </p:sp>
    </p:spTree>
    <p:extLst>
      <p:ext uri="{BB962C8B-B14F-4D97-AF65-F5344CB8AC3E}">
        <p14:creationId xmlns:p14="http://schemas.microsoft.com/office/powerpoint/2010/main" val="2435562655"/>
      </p:ext>
    </p:extLst>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2438400" y="304800"/>
            <a:ext cx="6400800" cy="6248400"/>
          </a:xfrm>
        </p:spPr>
        <p:txBody>
          <a:bodyPr/>
          <a:lstStyle/>
          <a:p>
            <a:pPr eaLnBrk="1" hangingPunct="1">
              <a:lnSpc>
                <a:spcPct val="80000"/>
              </a:lnSpc>
              <a:buFont typeface="Wingdings" pitchFamily="2" charset="2"/>
              <a:buNone/>
              <a:defRPr/>
            </a:pPr>
            <a:r>
              <a:rPr lang="en-US" sz="2400" b="1" u="sng" dirty="0"/>
              <a:t>Pathology</a:t>
            </a:r>
          </a:p>
          <a:p>
            <a:pPr eaLnBrk="1" hangingPunct="1">
              <a:lnSpc>
                <a:spcPct val="80000"/>
              </a:lnSpc>
              <a:buFont typeface="Wingdings" pitchFamily="2" charset="2"/>
              <a:buNone/>
              <a:defRPr/>
            </a:pPr>
            <a:r>
              <a:rPr lang="en-US" sz="2000" b="1" dirty="0"/>
              <a:t>Two types</a:t>
            </a:r>
            <a:endParaRPr lang="en-US" sz="2000" dirty="0"/>
          </a:p>
          <a:p>
            <a:pPr eaLnBrk="1" hangingPunct="1">
              <a:lnSpc>
                <a:spcPct val="80000"/>
              </a:lnSpc>
              <a:defRPr/>
            </a:pPr>
            <a:r>
              <a:rPr lang="en-US" sz="2000" dirty="0" err="1"/>
              <a:t>Squamous</a:t>
            </a:r>
            <a:r>
              <a:rPr lang="en-US" sz="2000" dirty="0"/>
              <a:t> cell carcinoma.</a:t>
            </a:r>
          </a:p>
          <a:p>
            <a:pPr eaLnBrk="1" hangingPunct="1">
              <a:lnSpc>
                <a:spcPct val="80000"/>
              </a:lnSpc>
              <a:defRPr/>
            </a:pPr>
            <a:r>
              <a:rPr lang="en-US" sz="2000" dirty="0" err="1"/>
              <a:t>Adenocarcinoma</a:t>
            </a:r>
            <a:r>
              <a:rPr lang="en-US" sz="2000" dirty="0"/>
              <a:t>.</a:t>
            </a:r>
          </a:p>
          <a:p>
            <a:pPr eaLnBrk="1" hangingPunct="1">
              <a:lnSpc>
                <a:spcPct val="80000"/>
              </a:lnSpc>
              <a:buFont typeface="Wingdings" pitchFamily="2" charset="2"/>
              <a:buNone/>
              <a:defRPr/>
            </a:pPr>
            <a:endParaRPr lang="en-US" sz="2000" dirty="0"/>
          </a:p>
          <a:p>
            <a:pPr eaLnBrk="1" hangingPunct="1">
              <a:lnSpc>
                <a:spcPct val="80000"/>
              </a:lnSpc>
              <a:buFont typeface="Wingdings" pitchFamily="2" charset="2"/>
              <a:buNone/>
              <a:defRPr/>
            </a:pPr>
            <a:r>
              <a:rPr lang="en-US" sz="2000" dirty="0" err="1"/>
              <a:t>Squanmous</a:t>
            </a:r>
            <a:r>
              <a:rPr lang="en-US" sz="2000" dirty="0"/>
              <a:t> cell carcinoma is more common accounting for 90%.</a:t>
            </a:r>
          </a:p>
          <a:p>
            <a:pPr eaLnBrk="1" hangingPunct="1">
              <a:lnSpc>
                <a:spcPct val="80000"/>
              </a:lnSpc>
              <a:defRPr/>
            </a:pPr>
            <a:r>
              <a:rPr lang="en-US" sz="2000" dirty="0"/>
              <a:t>It affects three parts</a:t>
            </a:r>
          </a:p>
          <a:p>
            <a:pPr lvl="2" eaLnBrk="1" hangingPunct="1">
              <a:lnSpc>
                <a:spcPct val="80000"/>
              </a:lnSpc>
              <a:buFont typeface="+mj-lt"/>
              <a:buAutoNum type="arabicPeriod"/>
              <a:defRPr/>
            </a:pPr>
            <a:r>
              <a:rPr lang="en-US" sz="1800" dirty="0"/>
              <a:t>Upper 1/3-17%</a:t>
            </a:r>
          </a:p>
          <a:p>
            <a:pPr lvl="2" eaLnBrk="1" hangingPunct="1">
              <a:lnSpc>
                <a:spcPct val="80000"/>
              </a:lnSpc>
              <a:buFont typeface="+mj-lt"/>
              <a:buAutoNum type="arabicPeriod"/>
              <a:defRPr/>
            </a:pPr>
            <a:r>
              <a:rPr lang="en-US" sz="1800" dirty="0"/>
              <a:t>Mid 1/3-50%</a:t>
            </a:r>
          </a:p>
          <a:p>
            <a:pPr lvl="2" eaLnBrk="1" hangingPunct="1">
              <a:lnSpc>
                <a:spcPct val="80000"/>
              </a:lnSpc>
              <a:buFont typeface="+mj-lt"/>
              <a:buAutoNum type="arabicPeriod"/>
              <a:defRPr/>
            </a:pPr>
            <a:r>
              <a:rPr lang="en-US" sz="1800" dirty="0"/>
              <a:t>Lower 1/3- 33%</a:t>
            </a:r>
          </a:p>
          <a:p>
            <a:pPr eaLnBrk="1" hangingPunct="1">
              <a:lnSpc>
                <a:spcPct val="80000"/>
              </a:lnSpc>
              <a:defRPr/>
            </a:pPr>
            <a:r>
              <a:rPr lang="en-US" sz="2000" dirty="0"/>
              <a:t>The commonest is mid 1/3.</a:t>
            </a:r>
          </a:p>
          <a:p>
            <a:pPr eaLnBrk="1" hangingPunct="1">
              <a:lnSpc>
                <a:spcPct val="80000"/>
              </a:lnSpc>
              <a:defRPr/>
            </a:pPr>
            <a:r>
              <a:rPr lang="en-US" sz="2000" dirty="0"/>
              <a:t>When the malignancy develops, ulcer forms which extends circumferentially and longitudinally.</a:t>
            </a:r>
          </a:p>
          <a:p>
            <a:pPr eaLnBrk="1" hangingPunct="1">
              <a:lnSpc>
                <a:spcPct val="80000"/>
              </a:lnSpc>
              <a:defRPr/>
            </a:pPr>
            <a:r>
              <a:rPr lang="en-US" sz="2000" dirty="0"/>
              <a:t>In advanced stages Ca </a:t>
            </a:r>
            <a:r>
              <a:rPr lang="en-US" sz="2000" dirty="0" err="1"/>
              <a:t>oesophagus</a:t>
            </a:r>
            <a:r>
              <a:rPr lang="en-US" sz="2000" dirty="0"/>
              <a:t>, </a:t>
            </a:r>
            <a:r>
              <a:rPr lang="en-US" sz="2000" dirty="0" err="1"/>
              <a:t>stenosis</a:t>
            </a:r>
            <a:r>
              <a:rPr lang="en-US" sz="2000" dirty="0"/>
              <a:t> will occur.</a:t>
            </a:r>
          </a:p>
          <a:p>
            <a:pPr eaLnBrk="1" hangingPunct="1">
              <a:lnSpc>
                <a:spcPct val="80000"/>
              </a:lnSpc>
              <a:buFont typeface="Wingdings" pitchFamily="2" charset="2"/>
              <a:buNone/>
              <a:defRPr/>
            </a:pPr>
            <a:endParaRPr lang="en-US" sz="2000" dirty="0"/>
          </a:p>
          <a:p>
            <a:pPr eaLnBrk="1" hangingPunct="1">
              <a:lnSpc>
                <a:spcPct val="80000"/>
              </a:lnSpc>
              <a:buFont typeface="Wingdings" pitchFamily="2" charset="2"/>
              <a:buNone/>
              <a:defRPr/>
            </a:pPr>
            <a:r>
              <a:rPr lang="en-US" sz="2000" dirty="0"/>
              <a:t>It may spread:-</a:t>
            </a:r>
          </a:p>
          <a:p>
            <a:pPr eaLnBrk="1" hangingPunct="1">
              <a:lnSpc>
                <a:spcPct val="80000"/>
              </a:lnSpc>
              <a:defRPr/>
            </a:pPr>
            <a:r>
              <a:rPr lang="en-US" sz="2000" dirty="0"/>
              <a:t>Locally</a:t>
            </a:r>
          </a:p>
          <a:p>
            <a:pPr eaLnBrk="1" hangingPunct="1">
              <a:lnSpc>
                <a:spcPct val="80000"/>
              </a:lnSpc>
              <a:defRPr/>
            </a:pPr>
            <a:r>
              <a:rPr lang="en-US" sz="2000" dirty="0"/>
              <a:t>Lymphatic</a:t>
            </a:r>
          </a:p>
        </p:txBody>
      </p:sp>
      <p:sp>
        <p:nvSpPr>
          <p:cNvPr id="3" name="Slide Number Placeholder 2"/>
          <p:cNvSpPr>
            <a:spLocks noGrp="1"/>
          </p:cNvSpPr>
          <p:nvPr>
            <p:ph type="sldNum" sz="quarter" idx="12"/>
          </p:nvPr>
        </p:nvSpPr>
        <p:spPr/>
        <p:txBody>
          <a:bodyPr/>
          <a:lstStyle/>
          <a:p>
            <a:pPr>
              <a:defRPr/>
            </a:pPr>
            <a:fld id="{CF3850B3-3DE2-4955-B5FD-E3744914082C}" type="slidenum">
              <a:rPr lang="en-US">
                <a:solidFill>
                  <a:srgbClr val="000000"/>
                </a:solidFill>
              </a:rPr>
              <a:pPr>
                <a:defRPr/>
              </a:pPr>
              <a:t>103</a:t>
            </a:fld>
            <a:endParaRPr lang="en-US">
              <a:solidFill>
                <a:srgbClr val="000000"/>
              </a:solidFill>
            </a:endParaRPr>
          </a:p>
        </p:txBody>
      </p:sp>
    </p:spTree>
    <p:extLst>
      <p:ext uri="{BB962C8B-B14F-4D97-AF65-F5344CB8AC3E}">
        <p14:creationId xmlns:p14="http://schemas.microsoft.com/office/powerpoint/2010/main" val="196213106"/>
      </p:ext>
    </p:extLst>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type="body" idx="1"/>
          </p:nvPr>
        </p:nvSpPr>
        <p:spPr>
          <a:xfrm>
            <a:off x="2438400" y="304800"/>
            <a:ext cx="6400800" cy="6400800"/>
          </a:xfrm>
        </p:spPr>
        <p:txBody>
          <a:bodyPr/>
          <a:lstStyle/>
          <a:p>
            <a:pPr marL="660400" indent="-660400" eaLnBrk="1" hangingPunct="1">
              <a:lnSpc>
                <a:spcPct val="90000"/>
              </a:lnSpc>
              <a:buFont typeface="Wingdings" pitchFamily="2" charset="2"/>
              <a:buNone/>
              <a:defRPr/>
            </a:pPr>
            <a:r>
              <a:rPr lang="en-US" sz="2400" b="1" dirty="0"/>
              <a:t>CF</a:t>
            </a:r>
            <a:endParaRPr lang="en-US" sz="2400" dirty="0"/>
          </a:p>
          <a:p>
            <a:pPr marL="660400" indent="-660400" eaLnBrk="1" hangingPunct="1">
              <a:lnSpc>
                <a:spcPct val="90000"/>
              </a:lnSpc>
              <a:buFont typeface="Wingdings" pitchFamily="2" charset="2"/>
              <a:buNone/>
              <a:defRPr/>
            </a:pPr>
            <a:r>
              <a:rPr lang="en-US" sz="2400" dirty="0"/>
              <a:t>1. Progressive </a:t>
            </a:r>
            <a:r>
              <a:rPr lang="en-US" sz="2400" dirty="0" err="1"/>
              <a:t>dysphagia</a:t>
            </a:r>
            <a:endParaRPr lang="en-US" sz="2400" dirty="0"/>
          </a:p>
          <a:p>
            <a:pPr marL="660400" indent="-660400" eaLnBrk="1" hangingPunct="1">
              <a:lnSpc>
                <a:spcPct val="90000"/>
              </a:lnSpc>
              <a:buFont typeface="Wingdings" pitchFamily="2" charset="2"/>
              <a:buNone/>
              <a:defRPr/>
            </a:pPr>
            <a:r>
              <a:rPr lang="en-US" sz="2400" dirty="0"/>
              <a:t>2. There is first difficulty to swallow solid, followed by semi solids, then liquids.</a:t>
            </a:r>
          </a:p>
          <a:p>
            <a:pPr marL="660400" indent="-660400" eaLnBrk="1" hangingPunct="1">
              <a:lnSpc>
                <a:spcPct val="90000"/>
              </a:lnSpc>
              <a:buFont typeface="Wingdings" pitchFamily="2" charset="2"/>
              <a:buNone/>
              <a:defRPr/>
            </a:pPr>
            <a:r>
              <a:rPr lang="en-US" sz="2400" dirty="0"/>
              <a:t>3. </a:t>
            </a:r>
            <a:r>
              <a:rPr lang="en-US" sz="2400" dirty="0" err="1"/>
              <a:t>Substernal</a:t>
            </a:r>
            <a:r>
              <a:rPr lang="en-US" sz="2400" dirty="0"/>
              <a:t> pain- Dull and constant</a:t>
            </a:r>
          </a:p>
          <a:p>
            <a:pPr marL="660400" indent="-660400" eaLnBrk="1" hangingPunct="1">
              <a:lnSpc>
                <a:spcPct val="90000"/>
              </a:lnSpc>
              <a:buFont typeface="Wingdings" pitchFamily="2" charset="2"/>
              <a:buNone/>
              <a:defRPr/>
            </a:pPr>
            <a:r>
              <a:rPr lang="en-US" sz="2400" dirty="0"/>
              <a:t>4. Discomfort at site of obstruction</a:t>
            </a:r>
          </a:p>
          <a:p>
            <a:pPr marL="660400" indent="-660400" eaLnBrk="1" hangingPunct="1">
              <a:lnSpc>
                <a:spcPct val="90000"/>
              </a:lnSpc>
              <a:buFont typeface="Wingdings" pitchFamily="2" charset="2"/>
              <a:buNone/>
              <a:defRPr/>
            </a:pPr>
            <a:r>
              <a:rPr lang="en-US" sz="2400" dirty="0"/>
              <a:t>5. Regurgitation of food which may be blood stained.</a:t>
            </a:r>
          </a:p>
          <a:p>
            <a:pPr marL="660400" indent="-660400" eaLnBrk="1" hangingPunct="1">
              <a:lnSpc>
                <a:spcPct val="90000"/>
              </a:lnSpc>
              <a:buFont typeface="Wingdings" pitchFamily="2" charset="2"/>
              <a:buNone/>
              <a:defRPr/>
            </a:pPr>
            <a:r>
              <a:rPr lang="en-US" sz="2400" dirty="0"/>
              <a:t>6. Features of pneumonia</a:t>
            </a:r>
          </a:p>
          <a:p>
            <a:pPr marL="660400" indent="-660400" eaLnBrk="1" hangingPunct="1">
              <a:lnSpc>
                <a:spcPct val="90000"/>
              </a:lnSpc>
              <a:buFont typeface="Wingdings" pitchFamily="2" charset="2"/>
              <a:buNone/>
              <a:defRPr/>
            </a:pPr>
            <a:r>
              <a:rPr lang="en-US" sz="2400" dirty="0"/>
              <a:t>7. Weight loss (</a:t>
            </a:r>
            <a:r>
              <a:rPr lang="en-US" sz="2400" dirty="0" err="1"/>
              <a:t>cachexia</a:t>
            </a:r>
            <a:r>
              <a:rPr lang="en-US" sz="2400" dirty="0"/>
              <a:t>)</a:t>
            </a:r>
          </a:p>
          <a:p>
            <a:pPr marL="660400" indent="-660400" eaLnBrk="1" hangingPunct="1">
              <a:lnSpc>
                <a:spcPct val="90000"/>
              </a:lnSpc>
              <a:buFont typeface="Wingdings" pitchFamily="2" charset="2"/>
              <a:buNone/>
              <a:defRPr/>
            </a:pPr>
            <a:r>
              <a:rPr lang="en-US" sz="2400" dirty="0"/>
              <a:t>8. Features of metastatic spread. To:-</a:t>
            </a:r>
          </a:p>
          <a:p>
            <a:pPr marL="1035050" lvl="1" indent="-577850" eaLnBrk="1" hangingPunct="1">
              <a:lnSpc>
                <a:spcPct val="90000"/>
              </a:lnSpc>
              <a:defRPr/>
            </a:pPr>
            <a:r>
              <a:rPr lang="en-US" sz="2000" dirty="0"/>
              <a:t>Trachea-Bronchi - cough</a:t>
            </a:r>
          </a:p>
          <a:p>
            <a:pPr marL="1035050" lvl="1" indent="-577850" eaLnBrk="1" hangingPunct="1">
              <a:lnSpc>
                <a:spcPct val="90000"/>
              </a:lnSpc>
              <a:defRPr/>
            </a:pPr>
            <a:r>
              <a:rPr lang="en-US" sz="2000" dirty="0"/>
              <a:t>Bone - Bone pain</a:t>
            </a:r>
          </a:p>
          <a:p>
            <a:pPr marL="1035050" lvl="1" indent="-577850" eaLnBrk="1" hangingPunct="1">
              <a:lnSpc>
                <a:spcPct val="90000"/>
              </a:lnSpc>
              <a:defRPr/>
            </a:pPr>
            <a:r>
              <a:rPr lang="en-US" sz="2000" dirty="0"/>
              <a:t>Liver - Jaundice </a:t>
            </a:r>
            <a:r>
              <a:rPr lang="en-US" sz="2000" dirty="0" err="1"/>
              <a:t>hepatomagaly</a:t>
            </a:r>
            <a:endParaRPr lang="en-US" sz="2000" dirty="0"/>
          </a:p>
          <a:p>
            <a:pPr marL="1035050" lvl="1" indent="-577850" eaLnBrk="1" hangingPunct="1">
              <a:lnSpc>
                <a:spcPct val="90000"/>
              </a:lnSpc>
              <a:defRPr/>
            </a:pPr>
            <a:r>
              <a:rPr lang="en-US" sz="2000" dirty="0"/>
              <a:t>Pericardium – </a:t>
            </a:r>
            <a:r>
              <a:rPr lang="en-US" sz="2000" dirty="0" err="1"/>
              <a:t>Pericarditic</a:t>
            </a:r>
            <a:r>
              <a:rPr lang="en-US" sz="2000" dirty="0"/>
              <a:t> Effusion</a:t>
            </a:r>
          </a:p>
          <a:p>
            <a:pPr marL="1035050" lvl="1" indent="-577850" eaLnBrk="1" hangingPunct="1">
              <a:lnSpc>
                <a:spcPct val="90000"/>
              </a:lnSpc>
              <a:defRPr/>
            </a:pPr>
            <a:r>
              <a:rPr lang="en-US" sz="2000" dirty="0"/>
              <a:t>Recurrent laryngeal Nerve</a:t>
            </a:r>
          </a:p>
          <a:p>
            <a:pPr marL="1035050" lvl="1" indent="-577850" eaLnBrk="1" hangingPunct="1">
              <a:lnSpc>
                <a:spcPct val="90000"/>
              </a:lnSpc>
              <a:buFont typeface="Wingdings" pitchFamily="2" charset="2"/>
              <a:buNone/>
              <a:defRPr/>
            </a:pPr>
            <a:r>
              <a:rPr lang="en-US" sz="2000" dirty="0"/>
              <a:t>                         - Hoarseness of voice</a:t>
            </a:r>
          </a:p>
        </p:txBody>
      </p:sp>
      <p:sp>
        <p:nvSpPr>
          <p:cNvPr id="3" name="Slide Number Placeholder 2"/>
          <p:cNvSpPr>
            <a:spLocks noGrp="1"/>
          </p:cNvSpPr>
          <p:nvPr>
            <p:ph type="sldNum" sz="quarter" idx="12"/>
          </p:nvPr>
        </p:nvSpPr>
        <p:spPr/>
        <p:txBody>
          <a:bodyPr/>
          <a:lstStyle/>
          <a:p>
            <a:pPr>
              <a:defRPr/>
            </a:pPr>
            <a:fld id="{EB61E82A-B3A1-4F2B-AFAE-2E01621655DC}" type="slidenum">
              <a:rPr lang="en-US">
                <a:solidFill>
                  <a:srgbClr val="000000"/>
                </a:solidFill>
              </a:rPr>
              <a:pPr>
                <a:defRPr/>
              </a:pPr>
              <a:t>104</a:t>
            </a:fld>
            <a:endParaRPr lang="en-US">
              <a:solidFill>
                <a:srgbClr val="000000"/>
              </a:solidFill>
            </a:endParaRPr>
          </a:p>
        </p:txBody>
      </p:sp>
    </p:spTree>
    <p:extLst>
      <p:ext uri="{BB962C8B-B14F-4D97-AF65-F5344CB8AC3E}">
        <p14:creationId xmlns:p14="http://schemas.microsoft.com/office/powerpoint/2010/main" val="2448803806"/>
      </p:ext>
    </p:extLst>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body" idx="1"/>
          </p:nvPr>
        </p:nvSpPr>
        <p:spPr>
          <a:xfrm>
            <a:off x="2438400" y="228600"/>
            <a:ext cx="6400800" cy="6324600"/>
          </a:xfrm>
        </p:spPr>
        <p:txBody>
          <a:bodyPr/>
          <a:lstStyle/>
          <a:p>
            <a:pPr marL="533400" indent="-533400" eaLnBrk="1" hangingPunct="1">
              <a:lnSpc>
                <a:spcPct val="90000"/>
              </a:lnSpc>
              <a:buFont typeface="Wingdings" pitchFamily="2" charset="2"/>
              <a:buNone/>
              <a:defRPr/>
            </a:pPr>
            <a:r>
              <a:rPr lang="en-US" sz="2400" b="1" dirty="0"/>
              <a:t>O/E</a:t>
            </a:r>
            <a:endParaRPr lang="en-US" sz="2400" dirty="0"/>
          </a:p>
          <a:p>
            <a:pPr marL="914400" lvl="1" indent="-457200" eaLnBrk="1" hangingPunct="1">
              <a:lnSpc>
                <a:spcPct val="90000"/>
              </a:lnSpc>
              <a:defRPr/>
            </a:pPr>
            <a:r>
              <a:rPr lang="en-US" sz="2000" dirty="0"/>
              <a:t>Early stages, No physical signs.</a:t>
            </a:r>
          </a:p>
          <a:p>
            <a:pPr marL="914400" lvl="1" indent="-457200" eaLnBrk="1" hangingPunct="1">
              <a:lnSpc>
                <a:spcPct val="90000"/>
              </a:lnSpc>
              <a:defRPr/>
            </a:pPr>
            <a:r>
              <a:rPr lang="en-US" sz="2000" dirty="0"/>
              <a:t>Wasted</a:t>
            </a:r>
          </a:p>
          <a:p>
            <a:pPr marL="914400" lvl="1" indent="-457200" eaLnBrk="1" hangingPunct="1">
              <a:lnSpc>
                <a:spcPct val="90000"/>
              </a:lnSpc>
              <a:defRPr/>
            </a:pPr>
            <a:r>
              <a:rPr lang="en-US" sz="2000" dirty="0"/>
              <a:t>Pale</a:t>
            </a:r>
          </a:p>
          <a:p>
            <a:pPr marL="914400" lvl="1" indent="-457200" eaLnBrk="1" hangingPunct="1">
              <a:lnSpc>
                <a:spcPct val="90000"/>
              </a:lnSpc>
              <a:defRPr/>
            </a:pPr>
            <a:r>
              <a:rPr lang="en-US" sz="2000" dirty="0" err="1"/>
              <a:t>Supraclavicular</a:t>
            </a:r>
            <a:r>
              <a:rPr lang="en-US" sz="2000" dirty="0"/>
              <a:t> </a:t>
            </a:r>
            <a:r>
              <a:rPr lang="en-US" sz="2000" dirty="0" err="1"/>
              <a:t>lymphadenopathy</a:t>
            </a:r>
            <a:endParaRPr lang="en-US" sz="2000" dirty="0"/>
          </a:p>
          <a:p>
            <a:pPr marL="533400" indent="-533400" eaLnBrk="1" hangingPunct="1">
              <a:lnSpc>
                <a:spcPct val="90000"/>
              </a:lnSpc>
              <a:buFont typeface="Wingdings" pitchFamily="2" charset="2"/>
              <a:buNone/>
              <a:defRPr/>
            </a:pPr>
            <a:endParaRPr lang="en-US" sz="2400" b="1" dirty="0"/>
          </a:p>
          <a:p>
            <a:pPr marL="533400" indent="-533400" eaLnBrk="1" hangingPunct="1">
              <a:lnSpc>
                <a:spcPct val="90000"/>
              </a:lnSpc>
              <a:buFont typeface="Wingdings" pitchFamily="2" charset="2"/>
              <a:buNone/>
              <a:defRPr/>
            </a:pPr>
            <a:r>
              <a:rPr lang="en-US" sz="2400" b="1" dirty="0"/>
              <a:t>DX / Investigations</a:t>
            </a:r>
            <a:endParaRPr lang="en-US" sz="2400" dirty="0"/>
          </a:p>
          <a:p>
            <a:pPr marL="533400" indent="-533400" eaLnBrk="1" hangingPunct="1">
              <a:lnSpc>
                <a:spcPct val="90000"/>
              </a:lnSpc>
              <a:defRPr/>
            </a:pPr>
            <a:r>
              <a:rPr lang="en-US" sz="2400" dirty="0"/>
              <a:t>Good </a:t>
            </a:r>
            <a:r>
              <a:rPr lang="en-US" sz="2400" dirty="0" err="1"/>
              <a:t>Hx</a:t>
            </a:r>
            <a:endParaRPr lang="en-US" sz="2400" dirty="0"/>
          </a:p>
          <a:p>
            <a:pPr marL="533400" indent="-533400" eaLnBrk="1" hangingPunct="1">
              <a:lnSpc>
                <a:spcPct val="90000"/>
              </a:lnSpc>
              <a:defRPr/>
            </a:pPr>
            <a:r>
              <a:rPr lang="en-US" sz="2400" dirty="0" err="1"/>
              <a:t>Ba</a:t>
            </a:r>
            <a:r>
              <a:rPr lang="en-US" sz="2400" dirty="0"/>
              <a:t> swallow</a:t>
            </a:r>
          </a:p>
          <a:p>
            <a:pPr marL="914400" lvl="1" indent="-457200" eaLnBrk="1" hangingPunct="1">
              <a:lnSpc>
                <a:spcPct val="90000"/>
              </a:lnSpc>
              <a:buFont typeface="Wingdings" pitchFamily="2" charset="2"/>
              <a:buNone/>
              <a:defRPr/>
            </a:pPr>
            <a:r>
              <a:rPr lang="en-US" sz="2000" dirty="0"/>
              <a:t>	- Shows circumferential irregular </a:t>
            </a:r>
          </a:p>
          <a:p>
            <a:pPr marL="914400" lvl="1" indent="-457200" eaLnBrk="1" hangingPunct="1">
              <a:lnSpc>
                <a:spcPct val="90000"/>
              </a:lnSpc>
              <a:buFont typeface="Wingdings" pitchFamily="2" charset="2"/>
              <a:buNone/>
              <a:defRPr/>
            </a:pPr>
            <a:r>
              <a:rPr lang="en-US" sz="2000" dirty="0"/>
              <a:t>       - Narrowing of the </a:t>
            </a:r>
            <a:r>
              <a:rPr lang="en-US" sz="2000" dirty="0" err="1"/>
              <a:t>oesophagus</a:t>
            </a:r>
            <a:r>
              <a:rPr lang="en-US" sz="2000" dirty="0"/>
              <a:t>.</a:t>
            </a:r>
          </a:p>
          <a:p>
            <a:pPr marL="914400" lvl="1" indent="-457200" eaLnBrk="1" hangingPunct="1">
              <a:lnSpc>
                <a:spcPct val="90000"/>
              </a:lnSpc>
              <a:buFont typeface="Wingdings" pitchFamily="2" charset="2"/>
              <a:buNone/>
              <a:defRPr/>
            </a:pPr>
            <a:r>
              <a:rPr lang="en-US" sz="2000" dirty="0"/>
              <a:t>	- Early stages-shouldering effect may be seen.</a:t>
            </a:r>
          </a:p>
          <a:p>
            <a:pPr marL="914400" lvl="1" indent="-457200" eaLnBrk="1" hangingPunct="1">
              <a:lnSpc>
                <a:spcPct val="90000"/>
              </a:lnSpc>
              <a:buFont typeface="Wingdings" pitchFamily="2" charset="2"/>
              <a:buNone/>
              <a:defRPr/>
            </a:pPr>
            <a:r>
              <a:rPr lang="en-US" sz="2000" dirty="0"/>
              <a:t>	- Later stages-rat tail appearance.</a:t>
            </a:r>
          </a:p>
          <a:p>
            <a:pPr marL="533400" indent="-533400" eaLnBrk="1" hangingPunct="1">
              <a:lnSpc>
                <a:spcPct val="90000"/>
              </a:lnSpc>
              <a:defRPr/>
            </a:pPr>
            <a:r>
              <a:rPr lang="en-US" sz="2400" dirty="0"/>
              <a:t>CXR</a:t>
            </a:r>
          </a:p>
          <a:p>
            <a:pPr marL="533400" indent="-533400" eaLnBrk="1" hangingPunct="1">
              <a:lnSpc>
                <a:spcPct val="90000"/>
              </a:lnSpc>
              <a:defRPr/>
            </a:pPr>
            <a:r>
              <a:rPr lang="en-US" sz="2400" dirty="0" err="1"/>
              <a:t>Oesophagus</a:t>
            </a:r>
            <a:r>
              <a:rPr lang="en-US" sz="2400" dirty="0"/>
              <a:t> - shows appearance and sites of the </a:t>
            </a:r>
            <a:r>
              <a:rPr lang="en-US" sz="2400" dirty="0" err="1"/>
              <a:t>tumour</a:t>
            </a:r>
            <a:r>
              <a:rPr lang="en-US" sz="2400" dirty="0"/>
              <a:t>.</a:t>
            </a:r>
          </a:p>
          <a:p>
            <a:pPr marL="533400" indent="-533400" eaLnBrk="1" hangingPunct="1">
              <a:lnSpc>
                <a:spcPct val="90000"/>
              </a:lnSpc>
              <a:defRPr/>
            </a:pPr>
            <a:r>
              <a:rPr lang="en-US" sz="2400" dirty="0"/>
              <a:t>Biopsy – Histology - show type of m/g</a:t>
            </a:r>
          </a:p>
          <a:p>
            <a:pPr marL="914400" lvl="1" indent="-457200" eaLnBrk="1" hangingPunct="1">
              <a:lnSpc>
                <a:spcPct val="90000"/>
              </a:lnSpc>
              <a:buFont typeface="Wingdings" pitchFamily="2" charset="2"/>
              <a:buNone/>
              <a:defRPr/>
            </a:pPr>
            <a:endParaRPr lang="en-US" sz="2000" dirty="0"/>
          </a:p>
        </p:txBody>
      </p:sp>
      <p:sp>
        <p:nvSpPr>
          <p:cNvPr id="3" name="Slide Number Placeholder 2"/>
          <p:cNvSpPr>
            <a:spLocks noGrp="1"/>
          </p:cNvSpPr>
          <p:nvPr>
            <p:ph type="sldNum" sz="quarter" idx="12"/>
          </p:nvPr>
        </p:nvSpPr>
        <p:spPr/>
        <p:txBody>
          <a:bodyPr/>
          <a:lstStyle/>
          <a:p>
            <a:pPr>
              <a:defRPr/>
            </a:pPr>
            <a:fld id="{D880743B-860E-4E25-BD43-DE1BB8D373EC}" type="slidenum">
              <a:rPr lang="en-US">
                <a:solidFill>
                  <a:srgbClr val="000000"/>
                </a:solidFill>
              </a:rPr>
              <a:pPr>
                <a:defRPr/>
              </a:pPr>
              <a:t>105</a:t>
            </a:fld>
            <a:endParaRPr lang="en-US">
              <a:solidFill>
                <a:srgbClr val="000000"/>
              </a:solidFill>
            </a:endParaRPr>
          </a:p>
        </p:txBody>
      </p:sp>
    </p:spTree>
    <p:extLst>
      <p:ext uri="{BB962C8B-B14F-4D97-AF65-F5344CB8AC3E}">
        <p14:creationId xmlns:p14="http://schemas.microsoft.com/office/powerpoint/2010/main" val="697751827"/>
      </p:ext>
    </p:extLst>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idx="1"/>
          </p:nvPr>
        </p:nvSpPr>
        <p:spPr>
          <a:xfrm>
            <a:off x="2438400" y="228600"/>
            <a:ext cx="6400800" cy="6324600"/>
          </a:xfrm>
        </p:spPr>
        <p:txBody>
          <a:bodyPr/>
          <a:lstStyle/>
          <a:p>
            <a:pPr marL="660400" indent="-660400" eaLnBrk="1" hangingPunct="1">
              <a:lnSpc>
                <a:spcPct val="80000"/>
              </a:lnSpc>
              <a:buFont typeface="Wingdings" pitchFamily="2" charset="2"/>
              <a:buNone/>
              <a:defRPr/>
            </a:pPr>
            <a:r>
              <a:rPr lang="en-US" sz="1800" b="1" dirty="0"/>
              <a:t>DDX</a:t>
            </a:r>
            <a:endParaRPr lang="en-US" sz="1800" dirty="0"/>
          </a:p>
          <a:p>
            <a:pPr marL="660400" indent="-660400" eaLnBrk="1" hangingPunct="1">
              <a:lnSpc>
                <a:spcPct val="80000"/>
              </a:lnSpc>
              <a:buFont typeface="Wingdings" pitchFamily="2" charset="2"/>
              <a:buNone/>
              <a:defRPr/>
            </a:pPr>
            <a:r>
              <a:rPr lang="en-US" sz="1800" dirty="0"/>
              <a:t>	</a:t>
            </a:r>
            <a:r>
              <a:rPr lang="en-US" sz="1800" dirty="0" err="1"/>
              <a:t>Achalasia</a:t>
            </a:r>
            <a:r>
              <a:rPr lang="en-US" sz="1800" dirty="0"/>
              <a:t> of </a:t>
            </a:r>
            <a:r>
              <a:rPr lang="en-US" sz="1800" dirty="0" err="1"/>
              <a:t>cardia</a:t>
            </a:r>
            <a:endParaRPr lang="en-US" sz="1800" dirty="0"/>
          </a:p>
          <a:p>
            <a:pPr marL="660400" indent="-660400" eaLnBrk="1" hangingPunct="1">
              <a:lnSpc>
                <a:spcPct val="80000"/>
              </a:lnSpc>
              <a:buFont typeface="Wingdings" pitchFamily="2" charset="2"/>
              <a:buNone/>
              <a:defRPr/>
            </a:pPr>
            <a:r>
              <a:rPr lang="en-US" sz="1800" dirty="0"/>
              <a:t>	</a:t>
            </a:r>
            <a:r>
              <a:rPr lang="en-US" sz="1800" dirty="0" err="1"/>
              <a:t>Oesophageal</a:t>
            </a:r>
            <a:r>
              <a:rPr lang="en-US" sz="1800" dirty="0"/>
              <a:t> stricture</a:t>
            </a:r>
            <a:endParaRPr lang="en-US" sz="1800" b="1" dirty="0"/>
          </a:p>
          <a:p>
            <a:pPr marL="660400" indent="-660400" eaLnBrk="1" hangingPunct="1">
              <a:lnSpc>
                <a:spcPct val="80000"/>
              </a:lnSpc>
              <a:buFont typeface="Wingdings" pitchFamily="2" charset="2"/>
              <a:buNone/>
              <a:defRPr/>
            </a:pPr>
            <a:r>
              <a:rPr lang="en-US" sz="1800" b="1" dirty="0"/>
              <a:t>MX</a:t>
            </a:r>
            <a:endParaRPr lang="en-US" sz="1800" dirty="0"/>
          </a:p>
          <a:p>
            <a:pPr marL="660400" indent="-660400" eaLnBrk="1" hangingPunct="1">
              <a:lnSpc>
                <a:spcPct val="80000"/>
              </a:lnSpc>
              <a:buFont typeface="Wingdings" pitchFamily="2" charset="2"/>
              <a:buNone/>
              <a:defRPr/>
            </a:pPr>
            <a:r>
              <a:rPr lang="en-US" sz="1800" dirty="0"/>
              <a:t>Palliative</a:t>
            </a:r>
          </a:p>
          <a:p>
            <a:pPr marL="1060450" lvl="1" indent="-660400" eaLnBrk="1" hangingPunct="1">
              <a:lnSpc>
                <a:spcPct val="80000"/>
              </a:lnSpc>
              <a:defRPr/>
            </a:pPr>
            <a:r>
              <a:rPr lang="en-US" sz="1600" dirty="0"/>
              <a:t>Good nutrition care </a:t>
            </a:r>
          </a:p>
          <a:p>
            <a:pPr marL="1060450" lvl="1" indent="-660400" eaLnBrk="1" hangingPunct="1">
              <a:lnSpc>
                <a:spcPct val="80000"/>
              </a:lnSpc>
              <a:defRPr/>
            </a:pPr>
            <a:r>
              <a:rPr lang="en-US" sz="1600" dirty="0"/>
              <a:t>Correct any </a:t>
            </a:r>
            <a:r>
              <a:rPr lang="en-US" sz="1600" dirty="0" err="1"/>
              <a:t>anaemia</a:t>
            </a:r>
            <a:endParaRPr lang="en-US" sz="1600" dirty="0"/>
          </a:p>
          <a:p>
            <a:pPr marL="1060450" lvl="1" indent="-660400" eaLnBrk="1" hangingPunct="1">
              <a:lnSpc>
                <a:spcPct val="80000"/>
              </a:lnSpc>
              <a:defRPr/>
            </a:pPr>
            <a:r>
              <a:rPr lang="en-US" sz="1600" dirty="0"/>
              <a:t>Analgesics</a:t>
            </a:r>
          </a:p>
          <a:p>
            <a:pPr marL="1060450" lvl="1" indent="-660400" eaLnBrk="1" hangingPunct="1">
              <a:lnSpc>
                <a:spcPct val="80000"/>
              </a:lnSpc>
              <a:defRPr/>
            </a:pPr>
            <a:r>
              <a:rPr lang="en-US" sz="1600" dirty="0"/>
              <a:t>Feeding tube to </a:t>
            </a:r>
            <a:r>
              <a:rPr lang="en-US" sz="1600" dirty="0" err="1"/>
              <a:t>by pass</a:t>
            </a:r>
            <a:r>
              <a:rPr lang="en-US" sz="1600" dirty="0"/>
              <a:t> the </a:t>
            </a:r>
            <a:r>
              <a:rPr lang="en-US" sz="1600" dirty="0" err="1"/>
              <a:t>tumour</a:t>
            </a:r>
            <a:r>
              <a:rPr lang="en-US" sz="1600" dirty="0"/>
              <a:t>, for nourishment. This tube is called Celestine tube.</a:t>
            </a:r>
          </a:p>
          <a:p>
            <a:pPr marL="660400" indent="-660400" eaLnBrk="1" hangingPunct="1">
              <a:lnSpc>
                <a:spcPct val="80000"/>
              </a:lnSpc>
              <a:buFont typeface="Wingdings" pitchFamily="2" charset="2"/>
              <a:buNone/>
              <a:defRPr/>
            </a:pPr>
            <a:r>
              <a:rPr lang="en-US" sz="1800" dirty="0"/>
              <a:t>Surgery</a:t>
            </a:r>
          </a:p>
          <a:p>
            <a:pPr marL="660400" indent="-660400" eaLnBrk="1" hangingPunct="1">
              <a:lnSpc>
                <a:spcPct val="80000"/>
              </a:lnSpc>
              <a:buFont typeface="Wingdings" pitchFamily="2" charset="2"/>
              <a:buNone/>
              <a:defRPr/>
            </a:pPr>
            <a:r>
              <a:rPr lang="en-US" sz="1800" dirty="0"/>
              <a:t>1. </a:t>
            </a:r>
            <a:r>
              <a:rPr lang="en-US" sz="1800" dirty="0" err="1"/>
              <a:t>Oesophagogastrectomy</a:t>
            </a:r>
            <a:endParaRPr lang="en-US" sz="1800" dirty="0"/>
          </a:p>
          <a:p>
            <a:pPr marL="660400" indent="-660400" eaLnBrk="1" hangingPunct="1">
              <a:lnSpc>
                <a:spcPct val="80000"/>
              </a:lnSpc>
              <a:buFont typeface="Wingdings" pitchFamily="2" charset="2"/>
              <a:buNone/>
              <a:defRPr/>
            </a:pPr>
            <a:r>
              <a:rPr lang="en-US" sz="1800" dirty="0"/>
              <a:t>	This is done if the </a:t>
            </a:r>
            <a:r>
              <a:rPr lang="en-US" sz="1800" dirty="0" err="1"/>
              <a:t>tumour</a:t>
            </a:r>
            <a:r>
              <a:rPr lang="en-US" sz="1800" dirty="0"/>
              <a:t> involves the lower 1/3 without any metastasis.</a:t>
            </a:r>
          </a:p>
          <a:p>
            <a:pPr marL="660400" indent="-660400" eaLnBrk="1" hangingPunct="1">
              <a:lnSpc>
                <a:spcPct val="80000"/>
              </a:lnSpc>
              <a:buFont typeface="Wingdings" pitchFamily="2" charset="2"/>
              <a:buNone/>
              <a:defRPr/>
            </a:pPr>
            <a:r>
              <a:rPr lang="en-US" sz="1800" dirty="0"/>
              <a:t>2. </a:t>
            </a:r>
            <a:r>
              <a:rPr lang="en-US" sz="1800" dirty="0" err="1"/>
              <a:t>Gastrostomy</a:t>
            </a:r>
            <a:endParaRPr lang="en-US" sz="1800" dirty="0"/>
          </a:p>
          <a:p>
            <a:pPr marL="660400" indent="-660400" eaLnBrk="1" hangingPunct="1">
              <a:lnSpc>
                <a:spcPct val="80000"/>
              </a:lnSpc>
              <a:buFont typeface="Wingdings" pitchFamily="2" charset="2"/>
              <a:buNone/>
              <a:defRPr/>
            </a:pPr>
            <a:r>
              <a:rPr lang="en-US" sz="1800" dirty="0"/>
              <a:t>	Open the anterior wall of the abdomen, then the stomach and pass in a tube for feeding.</a:t>
            </a:r>
          </a:p>
          <a:p>
            <a:pPr marL="660400" indent="-660400" eaLnBrk="1" hangingPunct="1">
              <a:lnSpc>
                <a:spcPct val="80000"/>
              </a:lnSpc>
              <a:buFont typeface="Wingdings" pitchFamily="2" charset="2"/>
              <a:buNone/>
              <a:defRPr/>
            </a:pPr>
            <a:r>
              <a:rPr lang="en-US" sz="1800" dirty="0"/>
              <a:t>3. Radiotherapy</a:t>
            </a:r>
          </a:p>
          <a:p>
            <a:pPr marL="660400" indent="-660400" eaLnBrk="1" hangingPunct="1">
              <a:lnSpc>
                <a:spcPct val="80000"/>
              </a:lnSpc>
              <a:buFont typeface="Wingdings" pitchFamily="2" charset="2"/>
              <a:buNone/>
              <a:defRPr/>
            </a:pPr>
            <a:r>
              <a:rPr lang="en-US" sz="1800" dirty="0"/>
              <a:t>	Radiations are passed to the site of </a:t>
            </a:r>
            <a:r>
              <a:rPr lang="en-US" sz="1800" dirty="0" err="1"/>
              <a:t>tumour</a:t>
            </a:r>
            <a:r>
              <a:rPr lang="en-US" sz="1800" dirty="0"/>
              <a:t>.</a:t>
            </a:r>
          </a:p>
          <a:p>
            <a:pPr marL="660400" indent="-660400" eaLnBrk="1" hangingPunct="1">
              <a:lnSpc>
                <a:spcPct val="80000"/>
              </a:lnSpc>
              <a:buFont typeface="Wingdings" pitchFamily="2" charset="2"/>
              <a:buNone/>
              <a:defRPr/>
            </a:pPr>
            <a:r>
              <a:rPr lang="en-US" sz="1800" dirty="0"/>
              <a:t>	Is done if the </a:t>
            </a:r>
            <a:r>
              <a:rPr lang="en-US" sz="1800" dirty="0" err="1"/>
              <a:t>tumour</a:t>
            </a:r>
            <a:r>
              <a:rPr lang="en-US" sz="1800" dirty="0"/>
              <a:t> affects the upper 1/3.</a:t>
            </a:r>
          </a:p>
          <a:p>
            <a:pPr marL="660400" indent="-660400" eaLnBrk="1" hangingPunct="1">
              <a:lnSpc>
                <a:spcPct val="80000"/>
              </a:lnSpc>
              <a:buFont typeface="Wingdings" pitchFamily="2" charset="2"/>
              <a:buNone/>
              <a:defRPr/>
            </a:pPr>
            <a:r>
              <a:rPr lang="en-US" sz="1800" dirty="0"/>
              <a:t>	</a:t>
            </a:r>
          </a:p>
          <a:p>
            <a:pPr marL="660400" indent="-660400" eaLnBrk="1" hangingPunct="1">
              <a:lnSpc>
                <a:spcPct val="80000"/>
              </a:lnSpc>
              <a:buFont typeface="Wingdings" pitchFamily="2" charset="2"/>
              <a:buNone/>
              <a:defRPr/>
            </a:pPr>
            <a:r>
              <a:rPr lang="en-US" sz="2000" b="1" dirty="0"/>
              <a:t>Prognosis</a:t>
            </a:r>
            <a:endParaRPr lang="en-US" sz="1800" b="1" dirty="0"/>
          </a:p>
          <a:p>
            <a:pPr marL="660400" indent="-660400" eaLnBrk="1" hangingPunct="1">
              <a:lnSpc>
                <a:spcPct val="80000"/>
              </a:lnSpc>
              <a:buFont typeface="Wingdings" pitchFamily="2" charset="2"/>
              <a:buNone/>
              <a:defRPr/>
            </a:pPr>
            <a:r>
              <a:rPr lang="en-US" sz="1800" dirty="0"/>
              <a:t>	The prognosis is poor, patients die within 5 years.</a:t>
            </a:r>
          </a:p>
        </p:txBody>
      </p:sp>
      <p:sp>
        <p:nvSpPr>
          <p:cNvPr id="3" name="Slide Number Placeholder 2"/>
          <p:cNvSpPr>
            <a:spLocks noGrp="1"/>
          </p:cNvSpPr>
          <p:nvPr>
            <p:ph type="sldNum" sz="quarter" idx="12"/>
          </p:nvPr>
        </p:nvSpPr>
        <p:spPr/>
        <p:txBody>
          <a:bodyPr/>
          <a:lstStyle/>
          <a:p>
            <a:pPr>
              <a:defRPr/>
            </a:pPr>
            <a:fld id="{D8C0AAF8-DB55-432A-88DF-CE4388E2FF55}" type="slidenum">
              <a:rPr lang="en-US">
                <a:solidFill>
                  <a:srgbClr val="000000"/>
                </a:solidFill>
              </a:rPr>
              <a:pPr>
                <a:defRPr/>
              </a:pPr>
              <a:t>106</a:t>
            </a:fld>
            <a:endParaRPr lang="en-US">
              <a:solidFill>
                <a:srgbClr val="000000"/>
              </a:solidFill>
            </a:endParaRPr>
          </a:p>
        </p:txBody>
      </p:sp>
    </p:spTree>
    <p:extLst>
      <p:ext uri="{BB962C8B-B14F-4D97-AF65-F5344CB8AC3E}">
        <p14:creationId xmlns:p14="http://schemas.microsoft.com/office/powerpoint/2010/main" val="4191537244"/>
      </p:ext>
    </p:extLst>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0" y="1600200"/>
            <a:ext cx="6629400" cy="2590800"/>
          </a:xfrm>
        </p:spPr>
        <p:txBody>
          <a:bodyPr/>
          <a:lstStyle/>
          <a:p>
            <a:pPr algn="ctr">
              <a:defRPr/>
            </a:pPr>
            <a:r>
              <a:rPr lang="en-US" sz="6000" b="1" dirty="0"/>
              <a:t>Perforation of the </a:t>
            </a:r>
            <a:r>
              <a:rPr lang="en-US" sz="6000" b="1" dirty="0" err="1"/>
              <a:t>oesophagus</a:t>
            </a:r>
            <a:r>
              <a:rPr lang="en-US" sz="6000" b="1" dirty="0"/>
              <a:t> </a:t>
            </a:r>
          </a:p>
        </p:txBody>
      </p:sp>
      <p:sp>
        <p:nvSpPr>
          <p:cNvPr id="3" name="Slide Number Placeholder 2"/>
          <p:cNvSpPr>
            <a:spLocks noGrp="1"/>
          </p:cNvSpPr>
          <p:nvPr>
            <p:ph type="sldNum" sz="quarter" idx="12"/>
          </p:nvPr>
        </p:nvSpPr>
        <p:spPr/>
        <p:txBody>
          <a:bodyPr/>
          <a:lstStyle/>
          <a:p>
            <a:pPr>
              <a:defRPr/>
            </a:pPr>
            <a:fld id="{8BD2E127-D4A0-400B-9264-0028557697A9}" type="slidenum">
              <a:rPr lang="en-US">
                <a:solidFill>
                  <a:srgbClr val="000000"/>
                </a:solidFill>
              </a:rPr>
              <a:pPr>
                <a:defRPr/>
              </a:pPr>
              <a:t>107</a:t>
            </a:fld>
            <a:endParaRPr lang="en-US">
              <a:solidFill>
                <a:srgbClr val="000000"/>
              </a:solidFill>
            </a:endParaRPr>
          </a:p>
        </p:txBody>
      </p:sp>
    </p:spTree>
    <p:extLst>
      <p:ext uri="{BB962C8B-B14F-4D97-AF65-F5344CB8AC3E}">
        <p14:creationId xmlns:p14="http://schemas.microsoft.com/office/powerpoint/2010/main" val="3539793786"/>
      </p:ext>
    </p:extLst>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76200"/>
            <a:ext cx="6400800" cy="685800"/>
          </a:xfrm>
        </p:spPr>
        <p:txBody>
          <a:bodyPr/>
          <a:lstStyle/>
          <a:p>
            <a:pPr>
              <a:defRPr/>
            </a:pPr>
            <a:r>
              <a:rPr lang="en-US" u="sng" dirty="0"/>
              <a:t>Perforation of the </a:t>
            </a:r>
            <a:r>
              <a:rPr lang="en-US" u="sng" dirty="0" err="1"/>
              <a:t>oesophagus</a:t>
            </a:r>
            <a:r>
              <a:rPr lang="en-US" u="sng" dirty="0"/>
              <a:t> </a:t>
            </a:r>
          </a:p>
        </p:txBody>
      </p:sp>
      <p:sp>
        <p:nvSpPr>
          <p:cNvPr id="3" name="Content Placeholder 2"/>
          <p:cNvSpPr>
            <a:spLocks noGrp="1"/>
          </p:cNvSpPr>
          <p:nvPr>
            <p:ph idx="1"/>
          </p:nvPr>
        </p:nvSpPr>
        <p:spPr>
          <a:xfrm>
            <a:off x="2133600" y="838200"/>
            <a:ext cx="6934200" cy="5943600"/>
          </a:xfrm>
        </p:spPr>
        <p:txBody>
          <a:bodyPr/>
          <a:lstStyle/>
          <a:p>
            <a:pPr>
              <a:defRPr/>
            </a:pPr>
            <a:r>
              <a:rPr lang="en-US" sz="3000" dirty="0"/>
              <a:t>The most common cause is endoscopic perforation complicating dilatation or intubation. </a:t>
            </a:r>
          </a:p>
          <a:p>
            <a:pPr>
              <a:defRPr/>
            </a:pPr>
            <a:r>
              <a:rPr lang="en-US" sz="3000" dirty="0"/>
              <a:t>Malignant, corrosive or post-radiotherapy strictures are more likely to be perforated than peptic strictures. </a:t>
            </a:r>
          </a:p>
          <a:p>
            <a:pPr>
              <a:defRPr/>
            </a:pPr>
            <a:r>
              <a:rPr lang="en-US" sz="3000" dirty="0"/>
              <a:t>A perforated peptic stricture is usually managed conservatively using broad-spectrum antibiotics and </a:t>
            </a:r>
            <a:r>
              <a:rPr lang="en-US" sz="3000" dirty="0" err="1"/>
              <a:t>parenteral</a:t>
            </a:r>
            <a:r>
              <a:rPr lang="en-US" sz="3000" dirty="0"/>
              <a:t> nutrition; most heal within days. </a:t>
            </a:r>
          </a:p>
        </p:txBody>
      </p:sp>
      <p:sp>
        <p:nvSpPr>
          <p:cNvPr id="4" name="Slide Number Placeholder 3"/>
          <p:cNvSpPr>
            <a:spLocks noGrp="1"/>
          </p:cNvSpPr>
          <p:nvPr>
            <p:ph type="sldNum" sz="quarter" idx="12"/>
          </p:nvPr>
        </p:nvSpPr>
        <p:spPr/>
        <p:txBody>
          <a:bodyPr/>
          <a:lstStyle/>
          <a:p>
            <a:pPr>
              <a:defRPr/>
            </a:pPr>
            <a:fld id="{4457088E-BA3D-4032-AA3D-B2F3D9C502D0}" type="slidenum">
              <a:rPr lang="en-US">
                <a:solidFill>
                  <a:srgbClr val="000000"/>
                </a:solidFill>
              </a:rPr>
              <a:pPr>
                <a:defRPr/>
              </a:pPr>
              <a:t>108</a:t>
            </a:fld>
            <a:endParaRPr lang="en-US">
              <a:solidFill>
                <a:srgbClr val="000000"/>
              </a:solidFill>
            </a:endParaRPr>
          </a:p>
        </p:txBody>
      </p:sp>
    </p:spTree>
    <p:extLst>
      <p:ext uri="{BB962C8B-B14F-4D97-AF65-F5344CB8AC3E}">
        <p14:creationId xmlns:p14="http://schemas.microsoft.com/office/powerpoint/2010/main" val="3657973147"/>
      </p:ext>
    </p:extLst>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457200"/>
            <a:ext cx="6705600" cy="6172200"/>
          </a:xfrm>
        </p:spPr>
        <p:txBody>
          <a:bodyPr/>
          <a:lstStyle/>
          <a:p>
            <a:pPr>
              <a:defRPr/>
            </a:pPr>
            <a:r>
              <a:rPr lang="en-US" dirty="0"/>
              <a:t>Malignant, caustic and radiotherapy stricture perforations require surgical resection or intubation. </a:t>
            </a:r>
          </a:p>
          <a:p>
            <a:pPr>
              <a:defRPr/>
            </a:pPr>
            <a:r>
              <a:rPr lang="en-US" dirty="0"/>
              <a:t>Spontaneous </a:t>
            </a:r>
            <a:r>
              <a:rPr lang="en-US" dirty="0" err="1"/>
              <a:t>oesophageal</a:t>
            </a:r>
            <a:r>
              <a:rPr lang="en-US" dirty="0"/>
              <a:t> perforation ('</a:t>
            </a:r>
            <a:r>
              <a:rPr lang="en-US" dirty="0" err="1"/>
              <a:t>Boerhaave's</a:t>
            </a:r>
            <a:r>
              <a:rPr lang="en-US" dirty="0"/>
              <a:t> syndrome') results from forceful vomiting and retching. </a:t>
            </a:r>
          </a:p>
          <a:p>
            <a:pPr>
              <a:defRPr/>
            </a:pPr>
            <a:r>
              <a:rPr lang="en-US" dirty="0"/>
              <a:t>Severe chest pain and shock occur as </a:t>
            </a:r>
            <a:r>
              <a:rPr lang="en-US" dirty="0" err="1"/>
              <a:t>oesophago</a:t>
            </a:r>
            <a:r>
              <a:rPr lang="en-US" dirty="0"/>
              <a:t>-gastric contents enter the </a:t>
            </a:r>
            <a:r>
              <a:rPr lang="en-US" dirty="0" err="1"/>
              <a:t>mediastinum</a:t>
            </a:r>
            <a:r>
              <a:rPr lang="en-US" dirty="0"/>
              <a:t> and thoracic cavity. </a:t>
            </a:r>
          </a:p>
          <a:p>
            <a:pPr>
              <a:defRPr/>
            </a:pPr>
            <a:endParaRPr lang="en-US" dirty="0"/>
          </a:p>
        </p:txBody>
      </p:sp>
      <p:sp>
        <p:nvSpPr>
          <p:cNvPr id="4" name="Slide Number Placeholder 3"/>
          <p:cNvSpPr>
            <a:spLocks noGrp="1"/>
          </p:cNvSpPr>
          <p:nvPr>
            <p:ph type="sldNum" sz="quarter" idx="12"/>
          </p:nvPr>
        </p:nvSpPr>
        <p:spPr/>
        <p:txBody>
          <a:bodyPr/>
          <a:lstStyle/>
          <a:p>
            <a:pPr>
              <a:defRPr/>
            </a:pPr>
            <a:fld id="{D994B9C7-ADBD-4FA8-A591-C8E89B4A003E}" type="slidenum">
              <a:rPr lang="en-US">
                <a:solidFill>
                  <a:srgbClr val="000000"/>
                </a:solidFill>
              </a:rPr>
              <a:pPr>
                <a:defRPr/>
              </a:pPr>
              <a:t>109</a:t>
            </a:fld>
            <a:endParaRPr lang="en-US">
              <a:solidFill>
                <a:srgbClr val="000000"/>
              </a:solidFill>
            </a:endParaRPr>
          </a:p>
        </p:txBody>
      </p:sp>
    </p:spTree>
    <p:extLst>
      <p:ext uri="{BB962C8B-B14F-4D97-AF65-F5344CB8AC3E}">
        <p14:creationId xmlns:p14="http://schemas.microsoft.com/office/powerpoint/2010/main" val="2794178787"/>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idx="1"/>
          </p:nvPr>
        </p:nvSpPr>
        <p:spPr>
          <a:xfrm>
            <a:off x="2209800" y="2286000"/>
            <a:ext cx="6629400" cy="914400"/>
          </a:xfrm>
        </p:spPr>
        <p:txBody>
          <a:bodyPr/>
          <a:lstStyle/>
          <a:p>
            <a:pPr eaLnBrk="1" hangingPunct="1">
              <a:lnSpc>
                <a:spcPct val="90000"/>
              </a:lnSpc>
              <a:buFont typeface="Wingdings" pitchFamily="2" charset="2"/>
              <a:buNone/>
              <a:defRPr/>
            </a:pPr>
            <a:r>
              <a:rPr lang="en-US" sz="4000" b="1" dirty="0"/>
              <a:t>Common GIT symptoms</a:t>
            </a:r>
            <a:endParaRPr lang="en-US" sz="4000" dirty="0"/>
          </a:p>
          <a:p>
            <a:pPr eaLnBrk="1" hangingPunct="1">
              <a:lnSpc>
                <a:spcPct val="90000"/>
              </a:lnSpc>
              <a:buFont typeface="Wingdings" pitchFamily="2" charset="2"/>
              <a:buNone/>
              <a:defRPr/>
            </a:pPr>
            <a:endParaRPr lang="en-US" sz="4000" dirty="0"/>
          </a:p>
        </p:txBody>
      </p:sp>
      <p:sp>
        <p:nvSpPr>
          <p:cNvPr id="3" name="Slide Number Placeholder 2"/>
          <p:cNvSpPr>
            <a:spLocks noGrp="1"/>
          </p:cNvSpPr>
          <p:nvPr>
            <p:ph type="sldNum" sz="quarter" idx="12"/>
          </p:nvPr>
        </p:nvSpPr>
        <p:spPr/>
        <p:txBody>
          <a:bodyPr/>
          <a:lstStyle/>
          <a:p>
            <a:pPr>
              <a:defRPr/>
            </a:pPr>
            <a:fld id="{62AD0D5D-E90E-4A6C-9060-2A7850FC74F4}" type="slidenum">
              <a:rPr lang="en-US">
                <a:solidFill>
                  <a:srgbClr val="000000"/>
                </a:solidFill>
              </a:rPr>
              <a:pPr>
                <a:defRPr/>
              </a:pPr>
              <a:t>11</a:t>
            </a:fld>
            <a:endParaRPr lang="en-US">
              <a:solidFill>
                <a:srgbClr val="000000"/>
              </a:solidFill>
            </a:endParaRPr>
          </a:p>
        </p:txBody>
      </p:sp>
    </p:spTree>
    <p:extLst>
      <p:ext uri="{BB962C8B-B14F-4D97-AF65-F5344CB8AC3E}">
        <p14:creationId xmlns:p14="http://schemas.microsoft.com/office/powerpoint/2010/main" val="329285275"/>
      </p:ext>
    </p:extLst>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76200"/>
            <a:ext cx="6934200" cy="6629400"/>
          </a:xfrm>
        </p:spPr>
        <p:txBody>
          <a:bodyPr/>
          <a:lstStyle/>
          <a:p>
            <a:pPr>
              <a:defRPr/>
            </a:pPr>
            <a:r>
              <a:rPr lang="en-US" dirty="0"/>
              <a:t>Subcutaneous emphysema, pleural effusions and </a:t>
            </a:r>
            <a:r>
              <a:rPr lang="en-US" dirty="0" err="1"/>
              <a:t>pneumothorax</a:t>
            </a:r>
            <a:r>
              <a:rPr lang="en-US" dirty="0"/>
              <a:t> develop. </a:t>
            </a:r>
          </a:p>
          <a:p>
            <a:pPr>
              <a:defRPr/>
            </a:pPr>
            <a:r>
              <a:rPr lang="en-US" dirty="0"/>
              <a:t>The diagnosis is made using a water-soluble contrast swallow, but in difficult cases both CT and careful endoscopy (usually in an </a:t>
            </a:r>
            <a:r>
              <a:rPr lang="en-US" dirty="0" err="1"/>
              <a:t>intubated</a:t>
            </a:r>
            <a:r>
              <a:rPr lang="en-US" dirty="0"/>
              <a:t> patient) may be required. </a:t>
            </a:r>
          </a:p>
          <a:p>
            <a:pPr>
              <a:defRPr/>
            </a:pPr>
            <a:r>
              <a:rPr lang="en-US" dirty="0"/>
              <a:t>Treatment is surgical. </a:t>
            </a:r>
          </a:p>
          <a:p>
            <a:pPr>
              <a:defRPr/>
            </a:pPr>
            <a:r>
              <a:rPr lang="en-US" dirty="0"/>
              <a:t>Delay in diagnosis is a key factor in the high mortality associated with this condition.</a:t>
            </a:r>
          </a:p>
        </p:txBody>
      </p:sp>
      <p:sp>
        <p:nvSpPr>
          <p:cNvPr id="4" name="Slide Number Placeholder 3"/>
          <p:cNvSpPr>
            <a:spLocks noGrp="1"/>
          </p:cNvSpPr>
          <p:nvPr>
            <p:ph type="sldNum" sz="quarter" idx="12"/>
          </p:nvPr>
        </p:nvSpPr>
        <p:spPr/>
        <p:txBody>
          <a:bodyPr/>
          <a:lstStyle/>
          <a:p>
            <a:pPr>
              <a:defRPr/>
            </a:pPr>
            <a:fld id="{3B8ED587-81C8-42A4-8041-1D765BF16C55}" type="slidenum">
              <a:rPr lang="en-US">
                <a:solidFill>
                  <a:srgbClr val="000000"/>
                </a:solidFill>
              </a:rPr>
              <a:pPr>
                <a:defRPr/>
              </a:pPr>
              <a:t>110</a:t>
            </a:fld>
            <a:endParaRPr lang="en-US">
              <a:solidFill>
                <a:srgbClr val="000000"/>
              </a:solidFill>
            </a:endParaRPr>
          </a:p>
        </p:txBody>
      </p:sp>
    </p:spTree>
    <p:extLst>
      <p:ext uri="{BB962C8B-B14F-4D97-AF65-F5344CB8AC3E}">
        <p14:creationId xmlns:p14="http://schemas.microsoft.com/office/powerpoint/2010/main" val="3287159704"/>
      </p:ext>
    </p:extLst>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28600"/>
            <a:ext cx="6400800" cy="533400"/>
          </a:xfrm>
        </p:spPr>
        <p:txBody>
          <a:bodyPr/>
          <a:lstStyle/>
          <a:p>
            <a:pPr>
              <a:defRPr/>
            </a:pPr>
            <a:r>
              <a:rPr lang="en-US" dirty="0"/>
              <a:t>Causes of </a:t>
            </a:r>
            <a:r>
              <a:rPr lang="en-US" dirty="0" err="1"/>
              <a:t>dysphagia</a:t>
            </a:r>
            <a:endParaRPr lang="en-US" dirty="0"/>
          </a:p>
        </p:txBody>
      </p:sp>
      <p:sp>
        <p:nvSpPr>
          <p:cNvPr id="3" name="Content Placeholder 2"/>
          <p:cNvSpPr>
            <a:spLocks noGrp="1"/>
          </p:cNvSpPr>
          <p:nvPr>
            <p:ph idx="1"/>
          </p:nvPr>
        </p:nvSpPr>
        <p:spPr>
          <a:xfrm>
            <a:off x="2133600" y="838200"/>
            <a:ext cx="7010400" cy="5791200"/>
          </a:xfrm>
        </p:spPr>
        <p:txBody>
          <a:bodyPr/>
          <a:lstStyle/>
          <a:p>
            <a:pPr>
              <a:buFont typeface="Wingdings" pitchFamily="2" charset="2"/>
              <a:buNone/>
              <a:defRPr/>
            </a:pPr>
            <a:r>
              <a:rPr lang="en-US" sz="4000" dirty="0"/>
              <a:t>A. Mechanical causes</a:t>
            </a:r>
          </a:p>
          <a:p>
            <a:pPr marL="514350" indent="-514350">
              <a:buFont typeface="+mj-lt"/>
              <a:buAutoNum type="arabicPeriod"/>
              <a:defRPr/>
            </a:pPr>
            <a:r>
              <a:rPr lang="en-US" sz="4000" dirty="0"/>
              <a:t>Malignant stricture</a:t>
            </a:r>
          </a:p>
          <a:p>
            <a:pPr marL="914400" lvl="1" indent="-514350">
              <a:buFont typeface="+mj-lt"/>
              <a:buAutoNum type="alphaLcParenR"/>
              <a:defRPr/>
            </a:pPr>
            <a:r>
              <a:rPr lang="en-US" sz="3600" dirty="0" err="1"/>
              <a:t>Oesophageal</a:t>
            </a:r>
            <a:r>
              <a:rPr lang="en-US" sz="3600" dirty="0"/>
              <a:t> cancer</a:t>
            </a:r>
          </a:p>
          <a:p>
            <a:pPr marL="914400" lvl="1" indent="-514350">
              <a:buFont typeface="+mj-lt"/>
              <a:buAutoNum type="alphaLcParenR"/>
              <a:defRPr/>
            </a:pPr>
            <a:r>
              <a:rPr lang="en-US" sz="3600" dirty="0"/>
              <a:t>Gastric cancer</a:t>
            </a:r>
          </a:p>
          <a:p>
            <a:pPr marL="914400" lvl="1" indent="-514350">
              <a:buFont typeface="+mj-lt"/>
              <a:buAutoNum type="alphaLcParenR"/>
              <a:defRPr/>
            </a:pPr>
            <a:r>
              <a:rPr lang="en-US" sz="3600" dirty="0"/>
              <a:t>Pharyngeal cancer</a:t>
            </a:r>
          </a:p>
          <a:p>
            <a:pPr marL="514350" indent="-514350">
              <a:buFont typeface="+mj-lt"/>
              <a:buAutoNum type="arabicPeriod"/>
              <a:defRPr/>
            </a:pPr>
            <a:r>
              <a:rPr lang="en-US" sz="4000" dirty="0"/>
              <a:t>Benign strictures</a:t>
            </a:r>
          </a:p>
          <a:p>
            <a:pPr marL="914400" lvl="1" indent="-514350">
              <a:buFont typeface="+mj-lt"/>
              <a:buAutoNum type="alphaLcParenR"/>
              <a:defRPr/>
            </a:pPr>
            <a:r>
              <a:rPr lang="en-US" sz="3600" dirty="0" err="1"/>
              <a:t>Oesophageal</a:t>
            </a:r>
            <a:r>
              <a:rPr lang="en-US" sz="3600" dirty="0"/>
              <a:t> web or ring</a:t>
            </a:r>
          </a:p>
          <a:p>
            <a:pPr marL="914400" lvl="1" indent="-514350">
              <a:buFont typeface="+mj-lt"/>
              <a:buAutoNum type="alphaLcParenR"/>
              <a:defRPr/>
            </a:pPr>
            <a:r>
              <a:rPr lang="en-US" sz="3600" dirty="0"/>
              <a:t>Peptic stricture</a:t>
            </a:r>
          </a:p>
        </p:txBody>
      </p:sp>
      <p:sp>
        <p:nvSpPr>
          <p:cNvPr id="4" name="Slide Number Placeholder 3"/>
          <p:cNvSpPr>
            <a:spLocks noGrp="1"/>
          </p:cNvSpPr>
          <p:nvPr>
            <p:ph type="sldNum" sz="quarter" idx="12"/>
          </p:nvPr>
        </p:nvSpPr>
        <p:spPr/>
        <p:txBody>
          <a:bodyPr/>
          <a:lstStyle/>
          <a:p>
            <a:pPr>
              <a:defRPr/>
            </a:pPr>
            <a:fld id="{956CBB22-2853-4BCF-8976-FF91C5AD342C}" type="slidenum">
              <a:rPr lang="en-US">
                <a:solidFill>
                  <a:srgbClr val="000000"/>
                </a:solidFill>
              </a:rPr>
              <a:pPr>
                <a:defRPr/>
              </a:pPr>
              <a:t>111</a:t>
            </a:fld>
            <a:endParaRPr lang="en-US">
              <a:solidFill>
                <a:srgbClr val="000000"/>
              </a:solidFill>
            </a:endParaRPr>
          </a:p>
        </p:txBody>
      </p:sp>
    </p:spTree>
    <p:extLst>
      <p:ext uri="{BB962C8B-B14F-4D97-AF65-F5344CB8AC3E}">
        <p14:creationId xmlns:p14="http://schemas.microsoft.com/office/powerpoint/2010/main" val="41254025"/>
      </p:ext>
    </p:extLst>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0" y="304800"/>
            <a:ext cx="6858000" cy="6324600"/>
          </a:xfrm>
        </p:spPr>
        <p:txBody>
          <a:bodyPr/>
          <a:lstStyle/>
          <a:p>
            <a:pPr>
              <a:buFont typeface="Wingdings" pitchFamily="2" charset="2"/>
              <a:buNone/>
              <a:defRPr/>
            </a:pPr>
            <a:r>
              <a:rPr lang="en-US" dirty="0"/>
              <a:t>3. Extrinsic pressure</a:t>
            </a:r>
          </a:p>
          <a:p>
            <a:pPr marL="514350" indent="-514350">
              <a:buFont typeface="+mj-lt"/>
              <a:buAutoNum type="alphaLcParenR"/>
              <a:defRPr/>
            </a:pPr>
            <a:r>
              <a:rPr lang="en-US" dirty="0"/>
              <a:t>Lung cancer </a:t>
            </a:r>
          </a:p>
          <a:p>
            <a:pPr marL="514350" indent="-514350">
              <a:buFont typeface="+mj-lt"/>
              <a:buAutoNum type="alphaLcParenR"/>
              <a:defRPr/>
            </a:pPr>
            <a:r>
              <a:rPr lang="en-US" dirty="0" err="1"/>
              <a:t>Mediastinal</a:t>
            </a:r>
            <a:r>
              <a:rPr lang="en-US" dirty="0"/>
              <a:t> lymph nodes</a:t>
            </a:r>
          </a:p>
          <a:p>
            <a:pPr marL="514350" indent="-514350">
              <a:buFont typeface="+mj-lt"/>
              <a:buAutoNum type="alphaLcParenR"/>
              <a:defRPr/>
            </a:pPr>
            <a:r>
              <a:rPr lang="en-US" dirty="0" err="1"/>
              <a:t>Retrostinal</a:t>
            </a:r>
            <a:r>
              <a:rPr lang="en-US" dirty="0"/>
              <a:t> </a:t>
            </a:r>
            <a:r>
              <a:rPr lang="en-US" dirty="0" err="1"/>
              <a:t>goitre</a:t>
            </a:r>
            <a:endParaRPr lang="en-US" dirty="0"/>
          </a:p>
          <a:p>
            <a:pPr marL="514350" indent="-514350">
              <a:buFont typeface="+mj-lt"/>
              <a:buAutoNum type="alphaLcParenR"/>
              <a:defRPr/>
            </a:pPr>
            <a:r>
              <a:rPr lang="en-US" dirty="0"/>
              <a:t>Aortic aneurysms</a:t>
            </a:r>
          </a:p>
          <a:p>
            <a:pPr marL="514350" indent="-514350">
              <a:buFont typeface="+mj-lt"/>
              <a:buAutoNum type="alphaLcParenR"/>
              <a:defRPr/>
            </a:pPr>
            <a:r>
              <a:rPr lang="en-US" dirty="0"/>
              <a:t>Left </a:t>
            </a:r>
            <a:r>
              <a:rPr lang="en-US" dirty="0" err="1"/>
              <a:t>atrial</a:t>
            </a:r>
            <a:r>
              <a:rPr lang="en-US" dirty="0"/>
              <a:t> enlargement</a:t>
            </a:r>
          </a:p>
          <a:p>
            <a:pPr marL="514350" indent="-514350">
              <a:buFont typeface="+mj-lt"/>
              <a:buAutoNum type="alphaLcParenR"/>
              <a:defRPr/>
            </a:pPr>
            <a:endParaRPr lang="en-US" dirty="0"/>
          </a:p>
          <a:p>
            <a:pPr marL="514350" indent="-514350">
              <a:buFont typeface="Wingdings" pitchFamily="2" charset="2"/>
              <a:buNone/>
              <a:defRPr/>
            </a:pPr>
            <a:r>
              <a:rPr lang="en-US" dirty="0"/>
              <a:t>4. Pharyngeal pouch</a:t>
            </a:r>
          </a:p>
          <a:p>
            <a:pPr marL="514350" indent="-514350">
              <a:buFont typeface="Wingdings" pitchFamily="2" charset="2"/>
              <a:buNone/>
              <a:defRPr/>
            </a:pPr>
            <a:endParaRPr lang="en-US" dirty="0"/>
          </a:p>
        </p:txBody>
      </p:sp>
      <p:sp>
        <p:nvSpPr>
          <p:cNvPr id="4" name="Slide Number Placeholder 3"/>
          <p:cNvSpPr>
            <a:spLocks noGrp="1"/>
          </p:cNvSpPr>
          <p:nvPr>
            <p:ph type="sldNum" sz="quarter" idx="12"/>
          </p:nvPr>
        </p:nvSpPr>
        <p:spPr/>
        <p:txBody>
          <a:bodyPr/>
          <a:lstStyle/>
          <a:p>
            <a:pPr>
              <a:defRPr/>
            </a:pPr>
            <a:fld id="{8269092B-45C0-45CA-BCCC-64BB26E9063E}" type="slidenum">
              <a:rPr lang="en-US">
                <a:solidFill>
                  <a:srgbClr val="000000"/>
                </a:solidFill>
              </a:rPr>
              <a:pPr>
                <a:defRPr/>
              </a:pPr>
              <a:t>112</a:t>
            </a:fld>
            <a:endParaRPr lang="en-US">
              <a:solidFill>
                <a:srgbClr val="000000"/>
              </a:solidFill>
            </a:endParaRPr>
          </a:p>
        </p:txBody>
      </p:sp>
    </p:spTree>
    <p:extLst>
      <p:ext uri="{BB962C8B-B14F-4D97-AF65-F5344CB8AC3E}">
        <p14:creationId xmlns:p14="http://schemas.microsoft.com/office/powerpoint/2010/main" val="2961095166"/>
      </p:ext>
    </p:extLst>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28600"/>
            <a:ext cx="6400800" cy="533400"/>
          </a:xfrm>
        </p:spPr>
        <p:txBody>
          <a:bodyPr/>
          <a:lstStyle/>
          <a:p>
            <a:pPr>
              <a:defRPr/>
            </a:pPr>
            <a:r>
              <a:rPr lang="en-US" dirty="0"/>
              <a:t>Motility disorders</a:t>
            </a:r>
          </a:p>
        </p:txBody>
      </p:sp>
      <p:sp>
        <p:nvSpPr>
          <p:cNvPr id="3" name="Content Placeholder 2"/>
          <p:cNvSpPr>
            <a:spLocks noGrp="1"/>
          </p:cNvSpPr>
          <p:nvPr>
            <p:ph idx="1"/>
          </p:nvPr>
        </p:nvSpPr>
        <p:spPr>
          <a:xfrm>
            <a:off x="2286000" y="914400"/>
            <a:ext cx="6629400" cy="5715000"/>
          </a:xfrm>
        </p:spPr>
        <p:txBody>
          <a:bodyPr/>
          <a:lstStyle/>
          <a:p>
            <a:pPr marL="514350" indent="-514350">
              <a:buFont typeface="+mj-lt"/>
              <a:buAutoNum type="alphaLcParenR"/>
              <a:defRPr/>
            </a:pPr>
            <a:r>
              <a:rPr lang="en-US" dirty="0" err="1"/>
              <a:t>Achalasia</a:t>
            </a:r>
            <a:endParaRPr lang="en-US" dirty="0"/>
          </a:p>
          <a:p>
            <a:pPr marL="514350" indent="-514350">
              <a:buFont typeface="+mj-lt"/>
              <a:buAutoNum type="alphaLcParenR"/>
              <a:defRPr/>
            </a:pPr>
            <a:r>
              <a:rPr lang="en-US" dirty="0"/>
              <a:t>Diffuse </a:t>
            </a:r>
            <a:r>
              <a:rPr lang="en-US" dirty="0" err="1"/>
              <a:t>oesophageal</a:t>
            </a:r>
            <a:r>
              <a:rPr lang="en-US" dirty="0"/>
              <a:t> spasm</a:t>
            </a:r>
          </a:p>
          <a:p>
            <a:pPr marL="514350" indent="-514350">
              <a:buFont typeface="+mj-lt"/>
              <a:buAutoNum type="alphaLcParenR"/>
              <a:defRPr/>
            </a:pPr>
            <a:r>
              <a:rPr lang="en-US" dirty="0"/>
              <a:t>Systemic sclerosis</a:t>
            </a:r>
          </a:p>
          <a:p>
            <a:pPr marL="514350" indent="-514350">
              <a:buFont typeface="+mj-lt"/>
              <a:buAutoNum type="alphaLcParenR"/>
              <a:defRPr/>
            </a:pPr>
            <a:r>
              <a:rPr lang="en-US" dirty="0"/>
              <a:t>Myasthenia gravis</a:t>
            </a:r>
          </a:p>
          <a:p>
            <a:pPr marL="514350" indent="-514350">
              <a:buFont typeface="+mj-lt"/>
              <a:buAutoNum type="alphaLcParenR"/>
              <a:defRPr/>
            </a:pPr>
            <a:r>
              <a:rPr lang="en-US" dirty="0"/>
              <a:t>Bulbar palsy</a:t>
            </a:r>
          </a:p>
          <a:p>
            <a:pPr marL="514350" indent="-514350">
              <a:buFont typeface="+mj-lt"/>
              <a:buAutoNum type="alphaLcParenR"/>
              <a:defRPr/>
            </a:pPr>
            <a:r>
              <a:rPr lang="en-US" dirty="0" err="1"/>
              <a:t>Pseudobulbar</a:t>
            </a:r>
            <a:r>
              <a:rPr lang="en-US" dirty="0"/>
              <a:t> palsy</a:t>
            </a:r>
          </a:p>
          <a:p>
            <a:pPr marL="514350" indent="-514350">
              <a:buFont typeface="+mj-lt"/>
              <a:buAutoNum type="alphaLcParenR"/>
              <a:defRPr/>
            </a:pPr>
            <a:r>
              <a:rPr lang="en-US" dirty="0" err="1"/>
              <a:t>Syringobulbia</a:t>
            </a:r>
            <a:endParaRPr lang="en-US" dirty="0"/>
          </a:p>
          <a:p>
            <a:pPr marL="514350" indent="-514350">
              <a:buFont typeface="+mj-lt"/>
              <a:buAutoNum type="alphaLcParenR"/>
              <a:defRPr/>
            </a:pPr>
            <a:r>
              <a:rPr lang="en-US" dirty="0"/>
              <a:t>Bulbar poliomyelitis</a:t>
            </a:r>
          </a:p>
          <a:p>
            <a:pPr marL="514350" indent="-514350">
              <a:buFont typeface="+mj-lt"/>
              <a:buAutoNum type="alphaLcParenR"/>
              <a:defRPr/>
            </a:pPr>
            <a:r>
              <a:rPr lang="en-US" dirty="0" err="1"/>
              <a:t>Chagas</a:t>
            </a:r>
            <a:r>
              <a:rPr lang="en-US" dirty="0"/>
              <a:t>’ disease</a:t>
            </a:r>
          </a:p>
          <a:p>
            <a:pPr marL="514350" indent="-514350">
              <a:buFont typeface="+mj-lt"/>
              <a:buAutoNum type="alphaLcParenR"/>
              <a:defRPr/>
            </a:pPr>
            <a:endParaRPr lang="en-US" dirty="0"/>
          </a:p>
        </p:txBody>
      </p:sp>
      <p:sp>
        <p:nvSpPr>
          <p:cNvPr id="4" name="Slide Number Placeholder 3"/>
          <p:cNvSpPr>
            <a:spLocks noGrp="1"/>
          </p:cNvSpPr>
          <p:nvPr>
            <p:ph type="sldNum" sz="quarter" idx="12"/>
          </p:nvPr>
        </p:nvSpPr>
        <p:spPr/>
        <p:txBody>
          <a:bodyPr/>
          <a:lstStyle/>
          <a:p>
            <a:pPr>
              <a:defRPr/>
            </a:pPr>
            <a:fld id="{619AE461-A219-42FA-8D57-365B351F3C28}" type="slidenum">
              <a:rPr lang="en-US">
                <a:solidFill>
                  <a:srgbClr val="000000"/>
                </a:solidFill>
              </a:rPr>
              <a:pPr>
                <a:defRPr/>
              </a:pPr>
              <a:t>113</a:t>
            </a:fld>
            <a:endParaRPr lang="en-US">
              <a:solidFill>
                <a:srgbClr val="000000"/>
              </a:solidFill>
            </a:endParaRPr>
          </a:p>
        </p:txBody>
      </p:sp>
    </p:spTree>
    <p:extLst>
      <p:ext uri="{BB962C8B-B14F-4D97-AF65-F5344CB8AC3E}">
        <p14:creationId xmlns:p14="http://schemas.microsoft.com/office/powerpoint/2010/main" val="2245764790"/>
      </p:ext>
    </p:extLst>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4400" dirty="0"/>
              <a:t>Others </a:t>
            </a:r>
          </a:p>
        </p:txBody>
      </p:sp>
      <p:sp>
        <p:nvSpPr>
          <p:cNvPr id="3" name="Content Placeholder 2"/>
          <p:cNvSpPr>
            <a:spLocks noGrp="1"/>
          </p:cNvSpPr>
          <p:nvPr>
            <p:ph idx="1"/>
          </p:nvPr>
        </p:nvSpPr>
        <p:spPr>
          <a:xfrm>
            <a:off x="2590800" y="1600200"/>
            <a:ext cx="6781800" cy="4495800"/>
          </a:xfrm>
        </p:spPr>
        <p:txBody>
          <a:bodyPr/>
          <a:lstStyle/>
          <a:p>
            <a:pPr marL="514350" indent="-514350">
              <a:buFont typeface="Wingdings" pitchFamily="2" charset="2"/>
              <a:buNone/>
              <a:defRPr/>
            </a:pPr>
            <a:r>
              <a:rPr lang="en-US" sz="3600" dirty="0"/>
              <a:t>1. </a:t>
            </a:r>
            <a:r>
              <a:rPr lang="en-US" sz="3600" dirty="0" err="1"/>
              <a:t>Oesophagitis</a:t>
            </a:r>
            <a:endParaRPr lang="en-US" sz="3600" dirty="0"/>
          </a:p>
          <a:p>
            <a:pPr marL="742950" indent="-742950">
              <a:buFont typeface="+mj-lt"/>
              <a:buAutoNum type="alphaLcParenR"/>
              <a:defRPr/>
            </a:pPr>
            <a:r>
              <a:rPr lang="en-US" sz="3600" dirty="0"/>
              <a:t>Infection (</a:t>
            </a:r>
            <a:r>
              <a:rPr lang="en-US" sz="3600" dirty="0" err="1"/>
              <a:t>candidiasis</a:t>
            </a:r>
            <a:r>
              <a:rPr lang="en-US" sz="3600" dirty="0"/>
              <a:t>, HVS)</a:t>
            </a:r>
          </a:p>
          <a:p>
            <a:pPr marL="742950" indent="-742950">
              <a:buFont typeface="+mj-lt"/>
              <a:buAutoNum type="alphaLcParenR"/>
              <a:defRPr/>
            </a:pPr>
            <a:r>
              <a:rPr lang="en-US" sz="3600" dirty="0"/>
              <a:t>GERD</a:t>
            </a:r>
          </a:p>
          <a:p>
            <a:pPr marL="742950" indent="-742950">
              <a:buFont typeface="Wingdings" pitchFamily="2" charset="2"/>
              <a:buNone/>
              <a:defRPr/>
            </a:pPr>
            <a:endParaRPr lang="en-US" sz="3600" dirty="0"/>
          </a:p>
          <a:p>
            <a:pPr>
              <a:buFont typeface="Wingdings" pitchFamily="2" charset="2"/>
              <a:buNone/>
              <a:defRPr/>
            </a:pPr>
            <a:r>
              <a:rPr lang="en-US" sz="3600" dirty="0"/>
              <a:t>2. </a:t>
            </a:r>
            <a:r>
              <a:rPr lang="en-US" sz="3600" dirty="0" err="1"/>
              <a:t>Globus</a:t>
            </a:r>
            <a:r>
              <a:rPr lang="en-US" sz="3600" dirty="0"/>
              <a:t> </a:t>
            </a:r>
            <a:r>
              <a:rPr lang="en-US" sz="3600" dirty="0" err="1"/>
              <a:t>hystericus</a:t>
            </a:r>
            <a:endParaRPr lang="en-US" sz="3600" dirty="0"/>
          </a:p>
        </p:txBody>
      </p:sp>
      <p:sp>
        <p:nvSpPr>
          <p:cNvPr id="4" name="Slide Number Placeholder 3"/>
          <p:cNvSpPr>
            <a:spLocks noGrp="1"/>
          </p:cNvSpPr>
          <p:nvPr>
            <p:ph type="sldNum" sz="quarter" idx="12"/>
          </p:nvPr>
        </p:nvSpPr>
        <p:spPr/>
        <p:txBody>
          <a:bodyPr/>
          <a:lstStyle/>
          <a:p>
            <a:pPr>
              <a:defRPr/>
            </a:pPr>
            <a:fld id="{3A3F2DC1-69BF-45F1-A345-AFD49779AB82}" type="slidenum">
              <a:rPr lang="en-US">
                <a:solidFill>
                  <a:srgbClr val="000000"/>
                </a:solidFill>
              </a:rPr>
              <a:pPr>
                <a:defRPr/>
              </a:pPr>
              <a:t>114</a:t>
            </a:fld>
            <a:endParaRPr lang="en-US">
              <a:solidFill>
                <a:srgbClr val="000000"/>
              </a:solidFill>
            </a:endParaRPr>
          </a:p>
        </p:txBody>
      </p:sp>
    </p:spTree>
    <p:extLst>
      <p:ext uri="{BB962C8B-B14F-4D97-AF65-F5344CB8AC3E}">
        <p14:creationId xmlns:p14="http://schemas.microsoft.com/office/powerpoint/2010/main" val="1271885172"/>
      </p:ext>
    </p:extLst>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743200" y="2743200"/>
            <a:ext cx="6400800" cy="1219200"/>
          </a:xfrm>
        </p:spPr>
        <p:txBody>
          <a:bodyPr/>
          <a:lstStyle/>
          <a:p>
            <a:pPr eaLnBrk="1" hangingPunct="1">
              <a:defRPr/>
            </a:pPr>
            <a:r>
              <a:rPr lang="en-US" sz="8000" b="1" dirty="0"/>
              <a:t>STOMACH</a:t>
            </a:r>
          </a:p>
        </p:txBody>
      </p:sp>
      <p:sp>
        <p:nvSpPr>
          <p:cNvPr id="3" name="Slide Number Placeholder 2"/>
          <p:cNvSpPr>
            <a:spLocks noGrp="1"/>
          </p:cNvSpPr>
          <p:nvPr>
            <p:ph type="sldNum" sz="quarter" idx="12"/>
          </p:nvPr>
        </p:nvSpPr>
        <p:spPr/>
        <p:txBody>
          <a:bodyPr/>
          <a:lstStyle/>
          <a:p>
            <a:pPr>
              <a:defRPr/>
            </a:pPr>
            <a:fld id="{C966611F-8D2E-43BA-8479-E31B9739C535}" type="slidenum">
              <a:rPr lang="en-US">
                <a:solidFill>
                  <a:srgbClr val="000000"/>
                </a:solidFill>
              </a:rPr>
              <a:pPr>
                <a:defRPr/>
              </a:pPr>
              <a:t>115</a:t>
            </a:fld>
            <a:endParaRPr lang="en-US">
              <a:solidFill>
                <a:srgbClr val="000000"/>
              </a:solidFill>
            </a:endParaRPr>
          </a:p>
        </p:txBody>
      </p:sp>
    </p:spTree>
    <p:extLst>
      <p:ext uri="{BB962C8B-B14F-4D97-AF65-F5344CB8AC3E}">
        <p14:creationId xmlns:p14="http://schemas.microsoft.com/office/powerpoint/2010/main" val="4275721387"/>
      </p:ext>
    </p:extLst>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solidFill>
                  <a:srgbClr val="00B050"/>
                </a:solidFill>
              </a:rPr>
              <a:t>Anatomy of the Stomach</a:t>
            </a:r>
            <a:br>
              <a:rPr lang="en-US" dirty="0">
                <a:solidFill>
                  <a:srgbClr val="00B050"/>
                </a:solidFill>
              </a:rPr>
            </a:br>
            <a:endParaRPr lang="en-US" dirty="0">
              <a:solidFill>
                <a:srgbClr val="00B050"/>
              </a:solidFill>
            </a:endParaRPr>
          </a:p>
        </p:txBody>
      </p:sp>
      <p:sp>
        <p:nvSpPr>
          <p:cNvPr id="4099" name="Rectangle 4"/>
          <p:cNvSpPr>
            <a:spLocks noGrp="1" noChangeArrowheads="1"/>
          </p:cNvSpPr>
          <p:nvPr>
            <p:ph type="body" sz="half" idx="2"/>
          </p:nvPr>
        </p:nvSpPr>
        <p:spPr>
          <a:xfrm>
            <a:off x="838200" y="914400"/>
            <a:ext cx="7543800" cy="5257800"/>
          </a:xfrm>
        </p:spPr>
        <p:txBody>
          <a:bodyPr>
            <a:noAutofit/>
          </a:bodyPr>
          <a:lstStyle/>
          <a:p>
            <a:pPr marL="0" indent="0" eaLnBrk="1" fontAlgn="auto" hangingPunct="1">
              <a:spcAft>
                <a:spcPts val="0"/>
              </a:spcAft>
              <a:buFont typeface="Wingdings"/>
              <a:buNone/>
              <a:defRPr/>
            </a:pPr>
            <a:r>
              <a:rPr lang="en-US" sz="4800" dirty="0"/>
              <a:t>Stomach is:</a:t>
            </a:r>
          </a:p>
          <a:p>
            <a:pPr marL="320040" indent="-320040" eaLnBrk="1" fontAlgn="auto" hangingPunct="1">
              <a:spcAft>
                <a:spcPts val="0"/>
              </a:spcAft>
              <a:buFont typeface="Wingdings"/>
              <a:buChar char=""/>
              <a:defRPr/>
            </a:pPr>
            <a:r>
              <a:rPr lang="en-US" sz="3600" dirty="0"/>
              <a:t>Roughly J Shaped at rest.</a:t>
            </a:r>
          </a:p>
          <a:p>
            <a:pPr marL="320040" indent="-320040" eaLnBrk="1" fontAlgn="auto" hangingPunct="1">
              <a:spcAft>
                <a:spcPts val="0"/>
              </a:spcAft>
              <a:buFont typeface="Wingdings"/>
              <a:buChar char=""/>
              <a:defRPr/>
            </a:pPr>
            <a:r>
              <a:rPr lang="en-US" sz="3600" dirty="0"/>
              <a:t>Size and Shape varies with :-</a:t>
            </a:r>
          </a:p>
          <a:p>
            <a:pPr marL="320040" indent="-320040" eaLnBrk="1" fontAlgn="auto" hangingPunct="1">
              <a:spcAft>
                <a:spcPts val="0"/>
              </a:spcAft>
              <a:buFont typeface="Wingdings" pitchFamily="2" charset="2"/>
              <a:buNone/>
              <a:defRPr/>
            </a:pPr>
            <a:r>
              <a:rPr lang="en-US" sz="3600" dirty="0"/>
              <a:t>	a)	Volume of food or fluid it contains</a:t>
            </a:r>
          </a:p>
          <a:p>
            <a:pPr marL="320040" indent="-320040" eaLnBrk="1" fontAlgn="auto" hangingPunct="1">
              <a:spcAft>
                <a:spcPts val="0"/>
              </a:spcAft>
              <a:buFont typeface="Wingdings" pitchFamily="2" charset="2"/>
              <a:buNone/>
              <a:defRPr/>
            </a:pPr>
            <a:r>
              <a:rPr lang="en-US" sz="3600" dirty="0"/>
              <a:t>	b)	Position of body</a:t>
            </a:r>
          </a:p>
          <a:p>
            <a:pPr marL="320040" indent="-320040" eaLnBrk="1" fontAlgn="auto" hangingPunct="1">
              <a:spcAft>
                <a:spcPts val="0"/>
              </a:spcAft>
              <a:buFont typeface="Wingdings" pitchFamily="2" charset="2"/>
              <a:buNone/>
              <a:defRPr/>
            </a:pPr>
            <a:r>
              <a:rPr lang="en-US" sz="3600" dirty="0"/>
              <a:t>	c)	Phase of respiration</a:t>
            </a:r>
          </a:p>
          <a:p>
            <a:pPr marL="320040" indent="-320040" eaLnBrk="1" fontAlgn="auto" hangingPunct="1">
              <a:spcAft>
                <a:spcPts val="0"/>
              </a:spcAft>
              <a:buFont typeface="Wingdings"/>
              <a:buChar char=""/>
              <a:defRPr/>
            </a:pPr>
            <a:r>
              <a:rPr lang="en-US" sz="3600" dirty="0"/>
              <a:t>High and transverse in obese and short persons.</a:t>
            </a:r>
          </a:p>
          <a:p>
            <a:pPr marL="320040" indent="-320040" eaLnBrk="1" fontAlgn="auto" hangingPunct="1">
              <a:spcAft>
                <a:spcPts val="0"/>
              </a:spcAft>
              <a:buFont typeface="Wingdings"/>
              <a:buChar char=""/>
              <a:defRPr/>
            </a:pPr>
            <a:r>
              <a:rPr lang="en-US" sz="3600" dirty="0"/>
              <a:t>Elongated in thin persons.</a:t>
            </a:r>
          </a:p>
        </p:txBody>
      </p:sp>
      <p:sp>
        <p:nvSpPr>
          <p:cNvPr id="4" name="Slide Number Placeholder 3"/>
          <p:cNvSpPr>
            <a:spLocks noGrp="1"/>
          </p:cNvSpPr>
          <p:nvPr>
            <p:ph type="sldNum" sz="quarter" idx="12"/>
          </p:nvPr>
        </p:nvSpPr>
        <p:spPr/>
        <p:txBody>
          <a:bodyPr>
            <a:normAutofit/>
          </a:bodyPr>
          <a:lstStyle/>
          <a:p>
            <a:pPr>
              <a:defRPr/>
            </a:pPr>
            <a:fld id="{5605FC43-80E7-42C6-8D4F-F1C288924DA0}" type="slidenum">
              <a:rPr lang="en-US"/>
              <a:pPr>
                <a:defRPr/>
              </a:pPr>
              <a:t>116</a:t>
            </a:fld>
            <a:endParaRPr lang="en-US" dirty="0"/>
          </a:p>
        </p:txBody>
      </p:sp>
    </p:spTree>
    <p:extLst>
      <p:ext uri="{BB962C8B-B14F-4D97-AF65-F5344CB8AC3E}">
        <p14:creationId xmlns:p14="http://schemas.microsoft.com/office/powerpoint/2010/main" val="337125718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612775" y="228600"/>
            <a:ext cx="8153400" cy="990600"/>
          </a:xfrm>
        </p:spPr>
        <p:txBody>
          <a:bodyPr/>
          <a:lstStyle/>
          <a:p>
            <a:pPr eaLnBrk="1" hangingPunct="1"/>
            <a:r>
              <a:rPr lang="en-US" altLang="en-US" sz="4800" smtClean="0">
                <a:solidFill>
                  <a:srgbClr val="00B050"/>
                </a:solidFill>
              </a:rPr>
              <a:t>Anatomy of the Stomach</a:t>
            </a:r>
          </a:p>
        </p:txBody>
      </p:sp>
      <p:sp>
        <p:nvSpPr>
          <p:cNvPr id="5123" name="Rectangle 3"/>
          <p:cNvSpPr>
            <a:spLocks noGrp="1" noChangeArrowheads="1"/>
          </p:cNvSpPr>
          <p:nvPr>
            <p:ph sz="quarter" idx="1"/>
          </p:nvPr>
        </p:nvSpPr>
        <p:spPr>
          <a:xfrm>
            <a:off x="914400" y="1524000"/>
            <a:ext cx="7696200" cy="4267200"/>
          </a:xfrm>
        </p:spPr>
        <p:txBody>
          <a:bodyPr>
            <a:normAutofit/>
          </a:bodyPr>
          <a:lstStyle/>
          <a:p>
            <a:pPr marL="0" indent="0" eaLnBrk="1" fontAlgn="auto" hangingPunct="1">
              <a:spcAft>
                <a:spcPts val="0"/>
              </a:spcAft>
              <a:buFont typeface="Wingdings"/>
              <a:buNone/>
              <a:defRPr/>
            </a:pPr>
            <a:r>
              <a:rPr lang="en-US" sz="4000" dirty="0"/>
              <a:t>Stomach has:-</a:t>
            </a:r>
          </a:p>
          <a:p>
            <a:pPr marL="320040" indent="-320040" eaLnBrk="1" fontAlgn="auto" hangingPunct="1">
              <a:spcAft>
                <a:spcPts val="0"/>
              </a:spcAft>
              <a:buFont typeface="Wingdings"/>
              <a:buChar char=""/>
              <a:defRPr/>
            </a:pPr>
            <a:r>
              <a:rPr lang="en-US" sz="3600" dirty="0"/>
              <a:t>Two surfaces : </a:t>
            </a:r>
            <a:br>
              <a:rPr lang="en-US" sz="3600" dirty="0"/>
            </a:br>
            <a:r>
              <a:rPr lang="en-US" sz="3600" dirty="0"/>
              <a:t>1. Anterior  2. Posterior</a:t>
            </a:r>
          </a:p>
          <a:p>
            <a:pPr marL="320040" indent="-320040" eaLnBrk="1" fontAlgn="auto" hangingPunct="1">
              <a:spcAft>
                <a:spcPts val="0"/>
              </a:spcAft>
              <a:buFont typeface="Wingdings"/>
              <a:buChar char=""/>
              <a:defRPr/>
            </a:pPr>
            <a:r>
              <a:rPr lang="en-US" sz="3600" dirty="0"/>
              <a:t>Two Curvatures: </a:t>
            </a:r>
            <a:br>
              <a:rPr lang="en-US" sz="3600" dirty="0"/>
            </a:br>
            <a:r>
              <a:rPr lang="en-US" sz="3600" dirty="0"/>
              <a:t>1.Greater   2. Lesser</a:t>
            </a:r>
          </a:p>
          <a:p>
            <a:pPr marL="320040" indent="-320040" eaLnBrk="1" fontAlgn="auto" hangingPunct="1">
              <a:spcAft>
                <a:spcPts val="0"/>
              </a:spcAft>
              <a:buFont typeface="Wingdings"/>
              <a:buChar char=""/>
              <a:defRPr/>
            </a:pPr>
            <a:r>
              <a:rPr lang="en-US" sz="3600" dirty="0"/>
              <a:t>Two Orifices: </a:t>
            </a:r>
            <a:br>
              <a:rPr lang="en-US" sz="3600" dirty="0"/>
            </a:br>
            <a:r>
              <a:rPr lang="en-US" sz="3600" dirty="0"/>
              <a:t>1. Cardia   2. Pylorus</a:t>
            </a:r>
          </a:p>
        </p:txBody>
      </p:sp>
      <p:sp>
        <p:nvSpPr>
          <p:cNvPr id="5" name="Slide Number Placeholder 4"/>
          <p:cNvSpPr>
            <a:spLocks noGrp="1"/>
          </p:cNvSpPr>
          <p:nvPr>
            <p:ph type="sldNum" sz="quarter" idx="12"/>
          </p:nvPr>
        </p:nvSpPr>
        <p:spPr/>
        <p:txBody>
          <a:bodyPr>
            <a:normAutofit/>
          </a:bodyPr>
          <a:lstStyle/>
          <a:p>
            <a:pPr>
              <a:defRPr/>
            </a:pPr>
            <a:fld id="{A77242D7-9527-4AA8-BEA1-F9A44226DC10}" type="slidenum">
              <a:rPr lang="en-US"/>
              <a:pPr>
                <a:defRPr/>
              </a:pPr>
              <a:t>117</a:t>
            </a:fld>
            <a:endParaRPr lang="en-US" dirty="0"/>
          </a:p>
        </p:txBody>
      </p:sp>
    </p:spTree>
    <p:extLst>
      <p:ext uri="{BB962C8B-B14F-4D97-AF65-F5344CB8AC3E}">
        <p14:creationId xmlns:p14="http://schemas.microsoft.com/office/powerpoint/2010/main" val="2405569841"/>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4"/>
          <p:cNvSpPr>
            <a:spLocks noChangeArrowheads="1"/>
          </p:cNvSpPr>
          <p:nvPr/>
        </p:nvSpPr>
        <p:spPr bwMode="auto">
          <a:xfrm>
            <a:off x="581025"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fontAlgn="base">
              <a:spcBef>
                <a:spcPct val="0"/>
              </a:spcBef>
              <a:spcAft>
                <a:spcPct val="0"/>
              </a:spcAft>
            </a:pPr>
            <a:r>
              <a:rPr lang="en-US" altLang="en-US" sz="4000" b="1">
                <a:solidFill>
                  <a:srgbClr val="00B050"/>
                </a:solidFill>
                <a:latin typeface="Arial" charset="0"/>
                <a:cs typeface="Arial" charset="0"/>
              </a:rPr>
              <a:t>Stomach Bed:</a:t>
            </a:r>
            <a:endParaRPr lang="en-US" altLang="en-US" sz="3200">
              <a:solidFill>
                <a:srgbClr val="00B050"/>
              </a:solidFill>
              <a:latin typeface="Arial" charset="0"/>
              <a:cs typeface="Arial" charset="0"/>
            </a:endParaRPr>
          </a:p>
        </p:txBody>
      </p:sp>
      <p:sp>
        <p:nvSpPr>
          <p:cNvPr id="158723" name="Rectangle 5"/>
          <p:cNvSpPr>
            <a:spLocks noChangeArrowheads="1"/>
          </p:cNvSpPr>
          <p:nvPr/>
        </p:nvSpPr>
        <p:spPr bwMode="auto">
          <a:xfrm>
            <a:off x="4572000" y="1219200"/>
            <a:ext cx="4495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fontAlgn="base">
              <a:spcBef>
                <a:spcPct val="20000"/>
              </a:spcBef>
              <a:spcAft>
                <a:spcPct val="0"/>
              </a:spcAft>
              <a:buClr>
                <a:srgbClr val="FF0000"/>
              </a:buClr>
              <a:buSzPct val="80000"/>
              <a:buFont typeface="Wingdings" pitchFamily="2" charset="2"/>
              <a:buChar char="®"/>
            </a:pPr>
            <a:r>
              <a:rPr lang="en-US" altLang="en-US" sz="2800">
                <a:solidFill>
                  <a:prstClr val="black"/>
                </a:solidFill>
                <a:latin typeface="Arial" charset="0"/>
                <a:cs typeface="Arial" charset="0"/>
              </a:rPr>
              <a:t>Left crus and dome of diaphragm</a:t>
            </a:r>
          </a:p>
          <a:p>
            <a:pPr marL="342900" indent="-342900" fontAlgn="base">
              <a:spcBef>
                <a:spcPct val="20000"/>
              </a:spcBef>
              <a:spcAft>
                <a:spcPct val="0"/>
              </a:spcAft>
              <a:buClr>
                <a:srgbClr val="FF0000"/>
              </a:buClr>
              <a:buSzPct val="80000"/>
              <a:buFont typeface="Wingdings" pitchFamily="2" charset="2"/>
              <a:buChar char="®"/>
            </a:pPr>
            <a:r>
              <a:rPr lang="en-US" altLang="en-US" sz="2800">
                <a:solidFill>
                  <a:prstClr val="black"/>
                </a:solidFill>
                <a:latin typeface="Arial" charset="0"/>
                <a:cs typeface="Arial" charset="0"/>
              </a:rPr>
              <a:t>Body of Pancreas</a:t>
            </a:r>
          </a:p>
          <a:p>
            <a:pPr marL="342900" indent="-342900" fontAlgn="base">
              <a:spcBef>
                <a:spcPct val="20000"/>
              </a:spcBef>
              <a:spcAft>
                <a:spcPct val="0"/>
              </a:spcAft>
              <a:buClr>
                <a:srgbClr val="FF0000"/>
              </a:buClr>
              <a:buSzPct val="80000"/>
              <a:buFont typeface="Wingdings" pitchFamily="2" charset="2"/>
              <a:buChar char="®"/>
            </a:pPr>
            <a:r>
              <a:rPr lang="en-US" altLang="en-US" sz="2800">
                <a:solidFill>
                  <a:prstClr val="black"/>
                </a:solidFill>
                <a:latin typeface="Arial" charset="0"/>
                <a:cs typeface="Arial" charset="0"/>
              </a:rPr>
              <a:t>Splenic artery</a:t>
            </a:r>
          </a:p>
          <a:p>
            <a:pPr marL="342900" indent="-342900" fontAlgn="base">
              <a:spcBef>
                <a:spcPct val="20000"/>
              </a:spcBef>
              <a:spcAft>
                <a:spcPct val="0"/>
              </a:spcAft>
              <a:buClr>
                <a:srgbClr val="FF0000"/>
              </a:buClr>
              <a:buSzPct val="80000"/>
              <a:buFont typeface="Wingdings" pitchFamily="2" charset="2"/>
              <a:buChar char="®"/>
            </a:pPr>
            <a:r>
              <a:rPr lang="en-US" altLang="en-US" sz="2800">
                <a:solidFill>
                  <a:prstClr val="black"/>
                </a:solidFill>
                <a:latin typeface="Arial" charset="0"/>
                <a:cs typeface="Arial" charset="0"/>
              </a:rPr>
              <a:t>Transverse mesocolon, left colic flexure</a:t>
            </a:r>
          </a:p>
          <a:p>
            <a:pPr marL="342900" indent="-342900" fontAlgn="base">
              <a:spcBef>
                <a:spcPct val="20000"/>
              </a:spcBef>
              <a:spcAft>
                <a:spcPct val="0"/>
              </a:spcAft>
              <a:buClr>
                <a:srgbClr val="FF0000"/>
              </a:buClr>
              <a:buSzPct val="80000"/>
              <a:buFont typeface="Wingdings" pitchFamily="2" charset="2"/>
              <a:buChar char="®"/>
            </a:pPr>
            <a:r>
              <a:rPr lang="en-US" altLang="en-US" sz="2800">
                <a:solidFill>
                  <a:prstClr val="black"/>
                </a:solidFill>
                <a:latin typeface="Arial" charset="0"/>
                <a:cs typeface="Arial" charset="0"/>
              </a:rPr>
              <a:t>Part of left kidney, left suprarenal.</a:t>
            </a:r>
          </a:p>
          <a:p>
            <a:pPr marL="342900" indent="-342900" fontAlgn="base">
              <a:spcBef>
                <a:spcPct val="20000"/>
              </a:spcBef>
              <a:spcAft>
                <a:spcPct val="0"/>
              </a:spcAft>
              <a:buClr>
                <a:srgbClr val="FF0000"/>
              </a:buClr>
              <a:buSzPct val="80000"/>
              <a:buFont typeface="Wingdings" pitchFamily="2" charset="2"/>
              <a:buChar char="®"/>
            </a:pPr>
            <a:r>
              <a:rPr lang="en-US" altLang="en-US" sz="2800">
                <a:solidFill>
                  <a:prstClr val="black"/>
                </a:solidFill>
                <a:latin typeface="Arial" charset="0"/>
                <a:cs typeface="Arial" charset="0"/>
              </a:rPr>
              <a:t>Coeliac plexus, ganglion and lymph nodes.</a:t>
            </a:r>
          </a:p>
        </p:txBody>
      </p:sp>
      <p:pic>
        <p:nvPicPr>
          <p:cNvPr id="158724" name="Picture 11"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71600"/>
            <a:ext cx="4343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normAutofit/>
          </a:bodyPr>
          <a:lstStyle/>
          <a:p>
            <a:pPr>
              <a:defRPr/>
            </a:pPr>
            <a:fld id="{7E8F4A9E-4467-46E4-B977-39F944985D05}" type="slidenum">
              <a:rPr lang="en-US"/>
              <a:pPr>
                <a:defRPr/>
              </a:pPr>
              <a:t>118</a:t>
            </a:fld>
            <a:endParaRPr lang="en-US" dirty="0"/>
          </a:p>
        </p:txBody>
      </p:sp>
    </p:spTree>
    <p:extLst>
      <p:ext uri="{BB962C8B-B14F-4D97-AF65-F5344CB8AC3E}">
        <p14:creationId xmlns:p14="http://schemas.microsoft.com/office/powerpoint/2010/main" val="24033247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1"/>
          <p:cNvPicPr>
            <a:picLocks noChangeAspect="1" noChangeArrowheads="1"/>
          </p:cNvPicPr>
          <p:nvPr/>
        </p:nvPicPr>
        <p:blipFill>
          <a:blip r:embed="rId2">
            <a:extLst>
              <a:ext uri="{28A0092B-C50C-407E-A947-70E740481C1C}">
                <a14:useLocalDpi xmlns:a14="http://schemas.microsoft.com/office/drawing/2010/main" val="0"/>
              </a:ext>
            </a:extLst>
          </a:blip>
          <a:srcRect b="20190"/>
          <a:stretch>
            <a:fillRect/>
          </a:stretch>
        </p:blipFill>
        <p:spPr bwMode="auto">
          <a:xfrm>
            <a:off x="587375" y="922338"/>
            <a:ext cx="7969250" cy="593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9747" name="AgAsdGrpGroup 3"/>
          <p:cNvGrpSpPr>
            <a:grpSpLocks/>
          </p:cNvGrpSpPr>
          <p:nvPr/>
        </p:nvGrpSpPr>
        <p:grpSpPr bwMode="auto">
          <a:xfrm>
            <a:off x="0" y="0"/>
            <a:ext cx="9144000" cy="7086600"/>
            <a:chOff x="52105" y="0"/>
            <a:chExt cx="9039788" cy="6901021"/>
          </a:xfrm>
        </p:grpSpPr>
        <p:pic>
          <p:nvPicPr>
            <p:cNvPr id="159749" name="Picture 1-aSDesktop-2" descr="1440609stomach_model_labeled.jpg"/>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52105" y="0"/>
              <a:ext cx="90397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50" name="Picture 1-aSDesktop-2AGLicenseInfo"/>
            <p:cNvSpPr txBox="1">
              <a:spLocks noChangeArrowheads="1"/>
            </p:cNvSpPr>
            <p:nvPr/>
          </p:nvSpPr>
          <p:spPr bwMode="auto">
            <a:xfrm>
              <a:off x="52105" y="6654800"/>
              <a:ext cx="928139" cy="246221"/>
            </a:xfrm>
            <a:prstGeom prst="rect">
              <a:avLst/>
            </a:prstGeom>
            <a:pattFill prst="pct5">
              <a:fgClr>
                <a:srgbClr val="D3D3D3">
                  <a:alpha val="70195"/>
                </a:srgbClr>
              </a:fgClr>
              <a:bgClr>
                <a:srgbClr val="D3D3D3">
                  <a:alpha val="70195"/>
                </a:srgb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nchor="ctr">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0"/>
                </a:spcBef>
                <a:spcAft>
                  <a:spcPct val="0"/>
                </a:spcAft>
              </a:pPr>
              <a:r>
                <a:rPr lang="en-US" altLang="en-US" sz="1000">
                  <a:solidFill>
                    <a:prstClr val="black"/>
                  </a:solidFill>
                  <a:latin typeface="Tw Cen MT" pitchFamily="34" charset="0"/>
                  <a:cs typeface="Arial" charset="0"/>
                </a:rPr>
                <a:t>*Image </a:t>
              </a:r>
              <a:r>
                <a:rPr lang="en-US" altLang="en-US" sz="1000">
                  <a:solidFill>
                    <a:prstClr val="black"/>
                  </a:solidFill>
                  <a:latin typeface="Tw Cen MT" pitchFamily="34" charset="0"/>
                  <a:cs typeface="Arial" charset="0"/>
                  <a:hlinkClick r:id="rId4"/>
                </a:rPr>
                <a:t>via</a:t>
              </a:r>
              <a:r>
                <a:rPr lang="en-US" altLang="en-US" sz="1000">
                  <a:solidFill>
                    <a:prstClr val="black"/>
                  </a:solidFill>
                  <a:latin typeface="Tw Cen MT" pitchFamily="34" charset="0"/>
                  <a:cs typeface="Arial" charset="0"/>
                </a:rPr>
                <a:t> </a:t>
              </a:r>
              <a:r>
                <a:rPr lang="en-US" altLang="en-US" sz="1000">
                  <a:solidFill>
                    <a:prstClr val="black"/>
                  </a:solidFill>
                  <a:latin typeface="Tw Cen MT" pitchFamily="34" charset="0"/>
                  <a:cs typeface="Arial" charset="0"/>
                  <a:hlinkClick r:id="rId5"/>
                </a:rPr>
                <a:t>Bing</a:t>
              </a:r>
              <a:r>
                <a:rPr lang="en-US" altLang="en-US" sz="1000">
                  <a:solidFill>
                    <a:prstClr val="black"/>
                  </a:solidFill>
                  <a:latin typeface="Tw Cen MT" pitchFamily="34" charset="0"/>
                  <a:cs typeface="Arial" charset="0"/>
                </a:rPr>
                <a:t> </a:t>
              </a:r>
            </a:p>
          </p:txBody>
        </p:sp>
      </p:grpSp>
      <p:sp>
        <p:nvSpPr>
          <p:cNvPr id="6" name="Slide Number Placeholder 5"/>
          <p:cNvSpPr>
            <a:spLocks noGrp="1"/>
          </p:cNvSpPr>
          <p:nvPr>
            <p:ph type="sldNum" sz="quarter" idx="12"/>
          </p:nvPr>
        </p:nvSpPr>
        <p:spPr/>
        <p:txBody>
          <a:bodyPr/>
          <a:lstStyle/>
          <a:p>
            <a:pPr>
              <a:defRPr/>
            </a:pPr>
            <a:fld id="{F239DD87-4546-402A-B1D2-A524ACB70799}" type="slidenum">
              <a:rPr lang="en-US"/>
              <a:pPr>
                <a:defRPr/>
              </a:pPr>
              <a:t>119</a:t>
            </a:fld>
            <a:endParaRPr lang="en-US" dirty="0"/>
          </a:p>
        </p:txBody>
      </p:sp>
    </p:spTree>
    <p:extLst>
      <p:ext uri="{BB962C8B-B14F-4D97-AF65-F5344CB8AC3E}">
        <p14:creationId xmlns:p14="http://schemas.microsoft.com/office/powerpoint/2010/main" val="229322282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400" y="609600"/>
            <a:ext cx="6400800" cy="5638800"/>
          </a:xfrm>
        </p:spPr>
        <p:txBody>
          <a:bodyPr/>
          <a:lstStyle/>
          <a:p>
            <a:pPr>
              <a:defRPr/>
            </a:pPr>
            <a:r>
              <a:rPr lang="en-US" sz="2400" dirty="0" err="1"/>
              <a:t>Dysphagia</a:t>
            </a:r>
            <a:r>
              <a:rPr lang="en-US" sz="2400" dirty="0"/>
              <a:t> and </a:t>
            </a:r>
            <a:r>
              <a:rPr lang="en-US" sz="2400" dirty="0" err="1"/>
              <a:t>odynophagia</a:t>
            </a:r>
            <a:endParaRPr lang="en-US" sz="2400" dirty="0"/>
          </a:p>
          <a:p>
            <a:pPr>
              <a:defRPr/>
            </a:pPr>
            <a:r>
              <a:rPr lang="en-US" sz="2400" dirty="0"/>
              <a:t>Heartburn and reflux</a:t>
            </a:r>
          </a:p>
          <a:p>
            <a:pPr>
              <a:defRPr/>
            </a:pPr>
            <a:r>
              <a:rPr lang="en-US" sz="2400" dirty="0"/>
              <a:t>Indigestion</a:t>
            </a:r>
          </a:p>
          <a:p>
            <a:pPr>
              <a:defRPr/>
            </a:pPr>
            <a:r>
              <a:rPr lang="en-US" sz="2400" dirty="0"/>
              <a:t>Flatulence</a:t>
            </a:r>
          </a:p>
          <a:p>
            <a:pPr>
              <a:defRPr/>
            </a:pPr>
            <a:r>
              <a:rPr lang="en-US" sz="2400" dirty="0"/>
              <a:t>Vomiting</a:t>
            </a:r>
          </a:p>
          <a:p>
            <a:pPr>
              <a:defRPr/>
            </a:pPr>
            <a:r>
              <a:rPr lang="en-US" sz="2400" dirty="0"/>
              <a:t>Anorexia</a:t>
            </a:r>
          </a:p>
          <a:p>
            <a:pPr>
              <a:defRPr/>
            </a:pPr>
            <a:r>
              <a:rPr lang="en-US" sz="2400" dirty="0"/>
              <a:t>Hiccups</a:t>
            </a:r>
          </a:p>
          <a:p>
            <a:pPr>
              <a:defRPr/>
            </a:pPr>
            <a:r>
              <a:rPr lang="en-US" sz="2400" dirty="0"/>
              <a:t>Constipation</a:t>
            </a:r>
          </a:p>
          <a:p>
            <a:pPr>
              <a:defRPr/>
            </a:pPr>
            <a:r>
              <a:rPr lang="en-US" sz="2400" dirty="0" err="1"/>
              <a:t>Diarrhoea</a:t>
            </a:r>
            <a:endParaRPr lang="en-US" sz="2400" dirty="0"/>
          </a:p>
          <a:p>
            <a:pPr>
              <a:defRPr/>
            </a:pPr>
            <a:r>
              <a:rPr lang="en-US" sz="2400" dirty="0"/>
              <a:t>Alteration of bowel pattern</a:t>
            </a:r>
          </a:p>
          <a:p>
            <a:pPr>
              <a:defRPr/>
            </a:pPr>
            <a:r>
              <a:rPr lang="en-US" sz="2400" dirty="0"/>
              <a:t>Abdominal pain</a:t>
            </a:r>
          </a:p>
          <a:p>
            <a:pPr>
              <a:defRPr/>
            </a:pPr>
            <a:r>
              <a:rPr lang="en-US" sz="2400" dirty="0"/>
              <a:t>Abdominal distension</a:t>
            </a:r>
          </a:p>
          <a:p>
            <a:pPr>
              <a:defRPr/>
            </a:pPr>
            <a:r>
              <a:rPr lang="en-US" sz="2400" dirty="0"/>
              <a:t>Weight loss, </a:t>
            </a:r>
            <a:r>
              <a:rPr lang="en-US" sz="2400" dirty="0" err="1"/>
              <a:t>cachexia</a:t>
            </a:r>
            <a:endParaRPr lang="en-US" sz="2400" dirty="0"/>
          </a:p>
          <a:p>
            <a:pPr>
              <a:buFont typeface="Wingdings" pitchFamily="2" charset="2"/>
              <a:buNone/>
              <a:defRPr/>
            </a:pPr>
            <a:endParaRPr lang="en-US" sz="2400" dirty="0"/>
          </a:p>
        </p:txBody>
      </p:sp>
      <p:sp>
        <p:nvSpPr>
          <p:cNvPr id="4" name="Slide Number Placeholder 3"/>
          <p:cNvSpPr>
            <a:spLocks noGrp="1"/>
          </p:cNvSpPr>
          <p:nvPr>
            <p:ph type="sldNum" sz="quarter" idx="12"/>
          </p:nvPr>
        </p:nvSpPr>
        <p:spPr/>
        <p:txBody>
          <a:bodyPr/>
          <a:lstStyle/>
          <a:p>
            <a:pPr>
              <a:defRPr/>
            </a:pPr>
            <a:fld id="{529A17AA-38E1-49A8-9C55-54D2BBE70F79}" type="slidenum">
              <a:rPr lang="en-US">
                <a:solidFill>
                  <a:srgbClr val="000000"/>
                </a:solidFill>
              </a:rPr>
              <a:pPr>
                <a:defRPr/>
              </a:pPr>
              <a:t>12</a:t>
            </a:fld>
            <a:endParaRPr lang="en-US">
              <a:solidFill>
                <a:srgbClr val="000000"/>
              </a:solidFill>
            </a:endParaRPr>
          </a:p>
        </p:txBody>
      </p:sp>
    </p:spTree>
    <p:extLst>
      <p:ext uri="{BB962C8B-B14F-4D97-AF65-F5344CB8AC3E}">
        <p14:creationId xmlns:p14="http://schemas.microsoft.com/office/powerpoint/2010/main" val="1229733814"/>
      </p:ext>
    </p:extLst>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title"/>
          </p:nvPr>
        </p:nvSpPr>
        <p:spPr>
          <a:xfrm>
            <a:off x="612775" y="228600"/>
            <a:ext cx="8153400" cy="990600"/>
          </a:xfrm>
        </p:spPr>
        <p:txBody>
          <a:bodyPr/>
          <a:lstStyle/>
          <a:p>
            <a:pPr eaLnBrk="1" hangingPunct="1"/>
            <a:r>
              <a:rPr lang="en-US" altLang="en-US" sz="4800" smtClean="0">
                <a:solidFill>
                  <a:srgbClr val="00B050"/>
                </a:solidFill>
              </a:rPr>
              <a:t>Arterial Supply of the Stomach</a:t>
            </a:r>
            <a:endParaRPr lang="en-US" altLang="en-US" sz="4800" smtClean="0"/>
          </a:p>
        </p:txBody>
      </p:sp>
      <p:sp>
        <p:nvSpPr>
          <p:cNvPr id="160771" name="Content Placeholder 2"/>
          <p:cNvSpPr>
            <a:spLocks noGrp="1"/>
          </p:cNvSpPr>
          <p:nvPr>
            <p:ph sz="quarter" idx="1"/>
          </p:nvPr>
        </p:nvSpPr>
        <p:spPr>
          <a:xfrm>
            <a:off x="533400" y="1295400"/>
            <a:ext cx="8153400" cy="4495800"/>
          </a:xfrm>
        </p:spPr>
        <p:txBody>
          <a:bodyPr/>
          <a:lstStyle/>
          <a:p>
            <a:pPr eaLnBrk="1" hangingPunct="1"/>
            <a:r>
              <a:rPr lang="en-US" altLang="en-US" sz="4000" smtClean="0"/>
              <a:t>Left gastric artery</a:t>
            </a:r>
          </a:p>
          <a:p>
            <a:pPr eaLnBrk="1" hangingPunct="1"/>
            <a:r>
              <a:rPr lang="en-US" altLang="en-US" sz="4000" smtClean="0"/>
              <a:t>Right gastric artery</a:t>
            </a:r>
          </a:p>
          <a:p>
            <a:pPr eaLnBrk="1" hangingPunct="1"/>
            <a:r>
              <a:rPr lang="en-US" altLang="en-US" sz="4000" smtClean="0"/>
              <a:t>Left gastro-epiploic artery</a:t>
            </a:r>
          </a:p>
          <a:p>
            <a:pPr eaLnBrk="1" hangingPunct="1"/>
            <a:r>
              <a:rPr lang="en-US" altLang="en-US" sz="4000" smtClean="0"/>
              <a:t>Right gastro-epiploic artery</a:t>
            </a:r>
          </a:p>
          <a:p>
            <a:pPr eaLnBrk="1" hangingPunct="1"/>
            <a:r>
              <a:rPr lang="en-US" altLang="en-US" sz="4000" smtClean="0"/>
              <a:t>Short gastric arteries</a:t>
            </a:r>
          </a:p>
          <a:p>
            <a:pPr eaLnBrk="1" hangingPunct="1"/>
            <a:r>
              <a:rPr lang="en-US" altLang="en-US" sz="4000" smtClean="0"/>
              <a:t>Posterior gastric artery</a:t>
            </a:r>
          </a:p>
          <a:p>
            <a:pPr eaLnBrk="1" hangingPunct="1"/>
            <a:endParaRPr lang="en-US" altLang="en-US" sz="3200" smtClean="0"/>
          </a:p>
          <a:p>
            <a:pPr eaLnBrk="1" hangingPunct="1"/>
            <a:endParaRPr lang="en-US" altLang="en-US" sz="3200" smtClean="0"/>
          </a:p>
          <a:p>
            <a:pPr eaLnBrk="1" hangingPunct="1"/>
            <a:endParaRPr lang="en-US" altLang="en-US" sz="3200" smtClean="0"/>
          </a:p>
        </p:txBody>
      </p:sp>
      <p:sp>
        <p:nvSpPr>
          <p:cNvPr id="4" name="Slide Number Placeholder 3"/>
          <p:cNvSpPr>
            <a:spLocks noGrp="1"/>
          </p:cNvSpPr>
          <p:nvPr>
            <p:ph type="sldNum" sz="quarter" idx="12"/>
          </p:nvPr>
        </p:nvSpPr>
        <p:spPr/>
        <p:txBody>
          <a:bodyPr>
            <a:normAutofit/>
          </a:bodyPr>
          <a:lstStyle/>
          <a:p>
            <a:pPr>
              <a:defRPr/>
            </a:pPr>
            <a:fld id="{19E95B22-C5D2-4890-8C54-B0D23BE74025}" type="slidenum">
              <a:rPr lang="en-US"/>
              <a:pPr>
                <a:defRPr/>
              </a:pPr>
              <a:t>120</a:t>
            </a:fld>
            <a:endParaRPr lang="en-US" dirty="0"/>
          </a:p>
        </p:txBody>
      </p:sp>
    </p:spTree>
    <p:extLst>
      <p:ext uri="{BB962C8B-B14F-4D97-AF65-F5344CB8AC3E}">
        <p14:creationId xmlns:p14="http://schemas.microsoft.com/office/powerpoint/2010/main" val="3798661153"/>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8778875" cy="65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3E4325C4-C631-44EB-AFC5-7A79CA469717}" type="slidenum">
              <a:rPr lang="en-US">
                <a:solidFill>
                  <a:prstClr val="black">
                    <a:tint val="75000"/>
                  </a:prstClr>
                </a:solidFill>
              </a:rPr>
              <a:pPr>
                <a:defRPr/>
              </a:pPr>
              <a:t>121</a:t>
            </a:fld>
            <a:endParaRPr lang="en-US" dirty="0">
              <a:solidFill>
                <a:prstClr val="black">
                  <a:tint val="75000"/>
                </a:prstClr>
              </a:solidFill>
            </a:endParaRPr>
          </a:p>
        </p:txBody>
      </p:sp>
    </p:spTree>
    <p:extLst>
      <p:ext uri="{BB962C8B-B14F-4D97-AF65-F5344CB8AC3E}">
        <p14:creationId xmlns:p14="http://schemas.microsoft.com/office/powerpoint/2010/main" val="3279653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a:xfrm>
            <a:off x="612775" y="228600"/>
            <a:ext cx="8153400" cy="990600"/>
          </a:xfrm>
        </p:spPr>
        <p:txBody>
          <a:bodyPr/>
          <a:lstStyle/>
          <a:p>
            <a:pPr eaLnBrk="1" hangingPunct="1"/>
            <a:r>
              <a:rPr lang="en-US" altLang="en-US" smtClean="0">
                <a:solidFill>
                  <a:srgbClr val="00B050"/>
                </a:solidFill>
                <a:latin typeface="Times New Roman" pitchFamily="18" charset="0"/>
                <a:cs typeface="Times New Roman" pitchFamily="18" charset="0"/>
              </a:rPr>
              <a:t>Lymphatic Drainage of the Stomach </a:t>
            </a:r>
            <a:endParaRPr lang="en-US" altLang="en-US" smtClean="0"/>
          </a:p>
        </p:txBody>
      </p:sp>
      <p:sp>
        <p:nvSpPr>
          <p:cNvPr id="3" name="Content Placeholder 2"/>
          <p:cNvSpPr>
            <a:spLocks noGrp="1"/>
          </p:cNvSpPr>
          <p:nvPr>
            <p:ph sz="quarter" idx="1"/>
          </p:nvPr>
        </p:nvSpPr>
        <p:spPr>
          <a:xfrm>
            <a:off x="612775" y="1600200"/>
            <a:ext cx="8153400" cy="4495800"/>
          </a:xfrm>
        </p:spPr>
        <p:txBody>
          <a:bodyPr>
            <a:normAutofit fontScale="85000" lnSpcReduction="20000"/>
          </a:bodyPr>
          <a:lstStyle/>
          <a:p>
            <a:pPr marL="0" indent="0" algn="just" eaLnBrk="1" fontAlgn="auto" hangingPunct="1">
              <a:spcAft>
                <a:spcPts val="0"/>
              </a:spcAft>
              <a:buFont typeface="Wingdings"/>
              <a:buNone/>
              <a:defRPr/>
            </a:pPr>
            <a:r>
              <a:rPr lang="en-US" sz="3200" b="1" i="1" u="sng" dirty="0">
                <a:latin typeface="Times New Roman" pitchFamily="18" charset="0"/>
                <a:cs typeface="Times New Roman" pitchFamily="18" charset="0"/>
              </a:rPr>
              <a:t>Area I:</a:t>
            </a:r>
            <a:r>
              <a:rPr lang="en-US" sz="3200" dirty="0">
                <a:latin typeface="Times New Roman" pitchFamily="18" charset="0"/>
                <a:cs typeface="Times New Roman" pitchFamily="18" charset="0"/>
              </a:rPr>
              <a:t>     </a:t>
            </a:r>
          </a:p>
          <a:p>
            <a:pPr marL="0" indent="0" algn="just" eaLnBrk="1" fontAlgn="auto" hangingPunct="1">
              <a:spcAft>
                <a:spcPts val="0"/>
              </a:spcAft>
              <a:buFont typeface="Wingdings"/>
              <a:buNone/>
              <a:defRPr/>
            </a:pPr>
            <a:r>
              <a:rPr lang="en-US" sz="3200" dirty="0">
                <a:latin typeface="Times New Roman" pitchFamily="18" charset="0"/>
                <a:cs typeface="Times New Roman" pitchFamily="18" charset="0"/>
              </a:rPr>
              <a:t>The superior two-thirds of the stomach drain along the left and right gastric vessels to the aortic nodes.</a:t>
            </a:r>
          </a:p>
          <a:p>
            <a:pPr marL="0" indent="0" algn="just" eaLnBrk="1" fontAlgn="auto" hangingPunct="1">
              <a:spcAft>
                <a:spcPts val="0"/>
              </a:spcAft>
              <a:buFont typeface="Wingdings"/>
              <a:buNone/>
              <a:defRPr/>
            </a:pPr>
            <a:r>
              <a:rPr lang="en-US" sz="3200" b="1" i="1" u="sng" dirty="0">
                <a:latin typeface="Times New Roman" pitchFamily="18" charset="0"/>
                <a:cs typeface="Times New Roman" pitchFamily="18" charset="0"/>
              </a:rPr>
              <a:t>Area II:</a:t>
            </a:r>
            <a:r>
              <a:rPr lang="en-US" sz="3200" dirty="0">
                <a:latin typeface="Times New Roman" pitchFamily="18" charset="0"/>
                <a:cs typeface="Times New Roman" pitchFamily="18" charset="0"/>
              </a:rPr>
              <a:t>  </a:t>
            </a:r>
          </a:p>
          <a:p>
            <a:pPr marL="0" indent="0" algn="just" eaLnBrk="1" fontAlgn="auto" hangingPunct="1">
              <a:spcAft>
                <a:spcPts val="0"/>
              </a:spcAft>
              <a:buFont typeface="Wingdings"/>
              <a:buNone/>
              <a:defRPr/>
            </a:pPr>
            <a:r>
              <a:rPr lang="en-US" sz="3200" dirty="0">
                <a:latin typeface="Times New Roman" pitchFamily="18" charset="0"/>
                <a:cs typeface="Times New Roman" pitchFamily="18" charset="0"/>
              </a:rPr>
              <a:t>The right two-thirds of the inferior one-third of the stomach drain along the right gastro-epiploic vessels to the subpyloric nodes and then to the aortic nodes.</a:t>
            </a:r>
          </a:p>
          <a:p>
            <a:pPr marL="0" indent="0" algn="just" eaLnBrk="1" fontAlgn="auto" hangingPunct="1">
              <a:spcAft>
                <a:spcPts val="0"/>
              </a:spcAft>
              <a:buFont typeface="Wingdings"/>
              <a:buNone/>
              <a:defRPr/>
            </a:pPr>
            <a:r>
              <a:rPr lang="en-US" sz="3200" b="1" i="1" u="sng" dirty="0">
                <a:latin typeface="Times New Roman" pitchFamily="18" charset="0"/>
                <a:cs typeface="Times New Roman" pitchFamily="18" charset="0"/>
              </a:rPr>
              <a:t>Area III:</a:t>
            </a:r>
            <a:r>
              <a:rPr lang="en-US" sz="3200" dirty="0">
                <a:latin typeface="Times New Roman" pitchFamily="18" charset="0"/>
                <a:cs typeface="Times New Roman" pitchFamily="18" charset="0"/>
              </a:rPr>
              <a:t> </a:t>
            </a:r>
          </a:p>
          <a:p>
            <a:pPr marL="0" indent="0" algn="just" eaLnBrk="1" fontAlgn="auto" hangingPunct="1">
              <a:spcAft>
                <a:spcPts val="0"/>
              </a:spcAft>
              <a:buFont typeface="Wingdings"/>
              <a:buNone/>
              <a:defRPr/>
            </a:pPr>
            <a:r>
              <a:rPr lang="en-US" sz="3200" dirty="0">
                <a:latin typeface="Times New Roman" pitchFamily="18" charset="0"/>
                <a:cs typeface="Times New Roman" pitchFamily="18" charset="0"/>
              </a:rPr>
              <a:t>The left one-third of the greater curvature of the stomach drains along the short gastric and splenic vessels lying in the gastrosplenic and lienorenal ligaments, then, via the suprapancreatic nodes, to the aortic group.</a:t>
            </a:r>
          </a:p>
          <a:p>
            <a:pPr marL="320040" indent="-320040" eaLnBrk="1" fontAlgn="auto" hangingPunct="1">
              <a:spcAft>
                <a:spcPts val="0"/>
              </a:spcAft>
              <a:buFont typeface="Wingdings"/>
              <a:buChar char=""/>
              <a:defRPr/>
            </a:pPr>
            <a:endParaRPr lang="en-US" dirty="0"/>
          </a:p>
        </p:txBody>
      </p:sp>
      <p:sp>
        <p:nvSpPr>
          <p:cNvPr id="4" name="Slide Number Placeholder 3"/>
          <p:cNvSpPr>
            <a:spLocks noGrp="1"/>
          </p:cNvSpPr>
          <p:nvPr>
            <p:ph type="sldNum" sz="quarter" idx="12"/>
          </p:nvPr>
        </p:nvSpPr>
        <p:spPr/>
        <p:txBody>
          <a:bodyPr>
            <a:normAutofit/>
          </a:bodyPr>
          <a:lstStyle/>
          <a:p>
            <a:pPr>
              <a:defRPr/>
            </a:pPr>
            <a:fld id="{559B89DA-AD26-4EA1-97F5-07101D2EFB8E}" type="slidenum">
              <a:rPr lang="en-US"/>
              <a:pPr>
                <a:defRPr/>
              </a:pPr>
              <a:t>122</a:t>
            </a:fld>
            <a:endParaRPr lang="en-US" dirty="0"/>
          </a:p>
        </p:txBody>
      </p:sp>
    </p:spTree>
    <p:extLst>
      <p:ext uri="{BB962C8B-B14F-4D97-AF65-F5344CB8AC3E}">
        <p14:creationId xmlns:p14="http://schemas.microsoft.com/office/powerpoint/2010/main" val="993156135"/>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descr="C:\Users\DR-tito\Desktop\24693-0550x0475 (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
            <a:ext cx="81534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BE33349C-5444-4A3C-B493-971E6AA09F2C}" type="slidenum">
              <a:rPr lang="en-US">
                <a:solidFill>
                  <a:prstClr val="black">
                    <a:tint val="75000"/>
                  </a:prstClr>
                </a:solidFill>
              </a:rPr>
              <a:pPr>
                <a:defRPr/>
              </a:pPr>
              <a:t>123</a:t>
            </a:fld>
            <a:endParaRPr lang="en-US" dirty="0">
              <a:solidFill>
                <a:prstClr val="black">
                  <a:tint val="75000"/>
                </a:prstClr>
              </a:solidFill>
            </a:endParaRPr>
          </a:p>
        </p:txBody>
      </p:sp>
    </p:spTree>
    <p:extLst>
      <p:ext uri="{BB962C8B-B14F-4D97-AF65-F5344CB8AC3E}">
        <p14:creationId xmlns:p14="http://schemas.microsoft.com/office/powerpoint/2010/main" val="732933536"/>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1"/>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74638" y="228600"/>
            <a:ext cx="8640762" cy="5410200"/>
          </a:xfrm>
        </p:spPr>
      </p:pic>
      <p:sp>
        <p:nvSpPr>
          <p:cNvPr id="4" name="Slide Number Placeholder 3"/>
          <p:cNvSpPr>
            <a:spLocks noGrp="1"/>
          </p:cNvSpPr>
          <p:nvPr>
            <p:ph type="sldNum" sz="quarter" idx="12"/>
          </p:nvPr>
        </p:nvSpPr>
        <p:spPr/>
        <p:txBody>
          <a:bodyPr>
            <a:normAutofit/>
          </a:bodyPr>
          <a:lstStyle/>
          <a:p>
            <a:pPr>
              <a:defRPr/>
            </a:pPr>
            <a:fld id="{759A72D0-C89B-463B-9B40-F78F6D2551F1}" type="slidenum">
              <a:rPr lang="en-US"/>
              <a:pPr>
                <a:defRPr/>
              </a:pPr>
              <a:t>124</a:t>
            </a:fld>
            <a:endParaRPr lang="en-US" dirty="0"/>
          </a:p>
        </p:txBody>
      </p:sp>
      <p:sp>
        <p:nvSpPr>
          <p:cNvPr id="164868" name="Rectangle 5"/>
          <p:cNvSpPr>
            <a:spLocks noChangeArrowheads="1"/>
          </p:cNvSpPr>
          <p:nvPr/>
        </p:nvSpPr>
        <p:spPr bwMode="auto">
          <a:xfrm>
            <a:off x="685800" y="5715000"/>
            <a:ext cx="8229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a:solidFill>
                  <a:prstClr val="black"/>
                </a:solidFill>
                <a:latin typeface="Arial" charset="0"/>
                <a:cs typeface="Arial" charset="0"/>
              </a:rPr>
              <a:t>Acid production in the stomach is ONLY in the mid-BODY, and the proximal and distal ends secrete chiefly mucous to protect the esophagus and duodenum from the harsh acid.</a:t>
            </a:r>
          </a:p>
        </p:txBody>
      </p:sp>
    </p:spTree>
    <p:extLst>
      <p:ext uri="{BB962C8B-B14F-4D97-AF65-F5344CB8AC3E}">
        <p14:creationId xmlns:p14="http://schemas.microsoft.com/office/powerpoint/2010/main" val="1802210841"/>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p:cNvSpPr>
            <a:spLocks noGrp="1"/>
          </p:cNvSpPr>
          <p:nvPr>
            <p:ph type="title"/>
          </p:nvPr>
        </p:nvSpPr>
        <p:spPr>
          <a:xfrm>
            <a:off x="612775" y="228600"/>
            <a:ext cx="8153400" cy="990600"/>
          </a:xfrm>
        </p:spPr>
        <p:txBody>
          <a:bodyPr/>
          <a:lstStyle/>
          <a:p>
            <a:pPr eaLnBrk="1" hangingPunct="1"/>
            <a:r>
              <a:rPr lang="en-US" altLang="en-US" sz="5400" b="1" smtClean="0"/>
              <a:t>Cells</a:t>
            </a:r>
            <a:r>
              <a:rPr lang="en-US" altLang="en-US" smtClean="0"/>
              <a:t> </a:t>
            </a:r>
          </a:p>
        </p:txBody>
      </p:sp>
      <p:sp>
        <p:nvSpPr>
          <p:cNvPr id="165891" name="Rectangle 2"/>
          <p:cNvSpPr>
            <a:spLocks noGrp="1" noChangeArrowheads="1"/>
          </p:cNvSpPr>
          <p:nvPr>
            <p:ph sz="quarter" idx="1"/>
          </p:nvPr>
        </p:nvSpPr>
        <p:spPr>
          <a:xfrm>
            <a:off x="228600" y="1219200"/>
            <a:ext cx="8308975" cy="5029200"/>
          </a:xfrm>
        </p:spPr>
        <p:txBody>
          <a:bodyPr lIns="0" tIns="0" rIns="0" bIns="0" anchor="ctr"/>
          <a:lstStyle/>
          <a:p>
            <a:pPr marL="0" indent="0" eaLnBrk="1" hangingPunct="1">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400" b="1" smtClean="0">
                <a:solidFill>
                  <a:srgbClr val="FF0000"/>
                </a:solidFill>
              </a:rPr>
              <a:t>MUCOUS:</a:t>
            </a:r>
            <a:r>
              <a:rPr lang="en-GB" altLang="en-US" sz="4400" b="1" smtClean="0">
                <a:solidFill>
                  <a:srgbClr val="FF00FF"/>
                </a:solidFill>
              </a:rPr>
              <a:t> MUCUS, PEPSINOGEN II</a:t>
            </a:r>
          </a:p>
          <a:p>
            <a:pPr marL="0" indent="0" eaLnBrk="1" hangingPunct="1">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400" b="1" smtClean="0">
                <a:solidFill>
                  <a:srgbClr val="FF0000"/>
                </a:solidFill>
              </a:rPr>
              <a:t>CHIEF:</a:t>
            </a:r>
            <a:r>
              <a:rPr lang="en-GB" altLang="en-US" sz="4400" b="1" smtClean="0">
                <a:solidFill>
                  <a:srgbClr val="FF00FF"/>
                </a:solidFill>
              </a:rPr>
              <a:t> PEPSINOGEN I, II</a:t>
            </a:r>
          </a:p>
          <a:p>
            <a:pPr marL="0" indent="0" eaLnBrk="1" hangingPunct="1">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400" b="1" smtClean="0">
                <a:solidFill>
                  <a:srgbClr val="FF0000"/>
                </a:solidFill>
              </a:rPr>
              <a:t>PARIETAL:</a:t>
            </a:r>
            <a:r>
              <a:rPr lang="en-GB" altLang="en-US" sz="4400" b="1" smtClean="0">
                <a:solidFill>
                  <a:srgbClr val="FF00FF"/>
                </a:solidFill>
              </a:rPr>
              <a:t> ACID</a:t>
            </a:r>
          </a:p>
          <a:p>
            <a:pPr marL="0" indent="0" eaLnBrk="1" hangingPunct="1">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400" b="1" smtClean="0">
                <a:solidFill>
                  <a:srgbClr val="FF0000"/>
                </a:solidFill>
              </a:rPr>
              <a:t>ENTEROENDOCRINE:</a:t>
            </a:r>
            <a:r>
              <a:rPr lang="en-GB" altLang="en-US" sz="4400" b="1" smtClean="0">
                <a:solidFill>
                  <a:srgbClr val="FF00FF"/>
                </a:solidFill>
              </a:rPr>
              <a:t> HISTAMINE, SOMATOSTATIN, ENDOTHELIN</a:t>
            </a:r>
          </a:p>
        </p:txBody>
      </p:sp>
      <p:sp>
        <p:nvSpPr>
          <p:cNvPr id="4" name="Slide Number Placeholder 3"/>
          <p:cNvSpPr>
            <a:spLocks noGrp="1"/>
          </p:cNvSpPr>
          <p:nvPr>
            <p:ph type="sldNum" sz="quarter" idx="12"/>
          </p:nvPr>
        </p:nvSpPr>
        <p:spPr/>
        <p:txBody>
          <a:bodyPr>
            <a:normAutofit/>
          </a:bodyPr>
          <a:lstStyle/>
          <a:p>
            <a:pPr>
              <a:defRPr/>
            </a:pPr>
            <a:fld id="{07FE102A-85E1-44B7-B72A-146D44F2D0D6}" type="slidenum">
              <a:rPr lang="en-US"/>
              <a:pPr>
                <a:defRPr/>
              </a:pPr>
              <a:t>125</a:t>
            </a:fld>
            <a:endParaRPr lang="en-US" dirty="0"/>
          </a:p>
        </p:txBody>
      </p:sp>
    </p:spTree>
    <p:extLst>
      <p:ext uri="{BB962C8B-B14F-4D97-AF65-F5344CB8AC3E}">
        <p14:creationId xmlns:p14="http://schemas.microsoft.com/office/powerpoint/2010/main" val="87826499"/>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1"/>
          <p:cNvSpPr>
            <a:spLocks noGrp="1"/>
          </p:cNvSpPr>
          <p:nvPr>
            <p:ph type="title"/>
          </p:nvPr>
        </p:nvSpPr>
        <p:spPr>
          <a:xfrm>
            <a:off x="1219200" y="2133600"/>
            <a:ext cx="5943600" cy="1447800"/>
          </a:xfrm>
        </p:spPr>
        <p:txBody>
          <a:bodyPr/>
          <a:lstStyle/>
          <a:p>
            <a:pPr eaLnBrk="1" hangingPunct="1"/>
            <a:r>
              <a:rPr lang="en-US" altLang="en-US" sz="9600" smtClean="0">
                <a:solidFill>
                  <a:schemeClr val="tx1"/>
                </a:solidFill>
              </a:rPr>
              <a:t>Dyspepsia </a:t>
            </a:r>
          </a:p>
        </p:txBody>
      </p:sp>
      <p:sp>
        <p:nvSpPr>
          <p:cNvPr id="4" name="Slide Number Placeholder 3"/>
          <p:cNvSpPr>
            <a:spLocks noGrp="1"/>
          </p:cNvSpPr>
          <p:nvPr>
            <p:ph type="sldNum" sz="quarter" idx="12"/>
          </p:nvPr>
        </p:nvSpPr>
        <p:spPr/>
        <p:txBody>
          <a:bodyPr/>
          <a:lstStyle/>
          <a:p>
            <a:pPr>
              <a:defRPr/>
            </a:pPr>
            <a:fld id="{32054DCA-6DCF-4644-BD8C-472CD4FF3BAC}" type="slidenum">
              <a:rPr lang="en-US"/>
              <a:pPr>
                <a:defRPr/>
              </a:pPr>
              <a:t>126</a:t>
            </a:fld>
            <a:endParaRPr lang="en-US"/>
          </a:p>
        </p:txBody>
      </p:sp>
    </p:spTree>
    <p:extLst>
      <p:ext uri="{BB962C8B-B14F-4D97-AF65-F5344CB8AC3E}">
        <p14:creationId xmlns:p14="http://schemas.microsoft.com/office/powerpoint/2010/main" val="237748808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28600"/>
            <a:ext cx="6400800" cy="609600"/>
          </a:xfrm>
        </p:spPr>
        <p:txBody>
          <a:bodyPr/>
          <a:lstStyle/>
          <a:p>
            <a:pPr>
              <a:defRPr/>
            </a:pPr>
            <a:r>
              <a:rPr lang="en-US" sz="5400" dirty="0"/>
              <a:t>Dyspepsia </a:t>
            </a:r>
          </a:p>
        </p:txBody>
      </p:sp>
      <p:sp>
        <p:nvSpPr>
          <p:cNvPr id="3" name="Content Placeholder 2"/>
          <p:cNvSpPr>
            <a:spLocks noGrp="1"/>
          </p:cNvSpPr>
          <p:nvPr>
            <p:ph idx="1"/>
          </p:nvPr>
        </p:nvSpPr>
        <p:spPr>
          <a:xfrm>
            <a:off x="2286000" y="990600"/>
            <a:ext cx="6629400" cy="5638800"/>
          </a:xfrm>
        </p:spPr>
        <p:txBody>
          <a:bodyPr/>
          <a:lstStyle/>
          <a:p>
            <a:pPr>
              <a:buFont typeface="Wingdings" pitchFamily="2" charset="2"/>
              <a:buNone/>
              <a:defRPr/>
            </a:pPr>
            <a:r>
              <a:rPr lang="en-US" sz="2400" dirty="0" err="1"/>
              <a:t>Defn</a:t>
            </a:r>
            <a:r>
              <a:rPr lang="en-US" sz="2400" dirty="0"/>
              <a:t> – Dyspepsia is a non specific group of symptoms related to upper GI tract.</a:t>
            </a:r>
          </a:p>
          <a:p>
            <a:pPr>
              <a:buFont typeface="Wingdings" pitchFamily="2" charset="2"/>
              <a:buNone/>
              <a:defRPr/>
            </a:pPr>
            <a:endParaRPr lang="en-US" sz="2400" dirty="0"/>
          </a:p>
          <a:p>
            <a:pPr>
              <a:buFont typeface="Wingdings" pitchFamily="2" charset="2"/>
              <a:buNone/>
              <a:defRPr/>
            </a:pPr>
            <a:r>
              <a:rPr lang="en-US" sz="2400" dirty="0"/>
              <a:t>A. Non specific symptoms</a:t>
            </a:r>
          </a:p>
          <a:p>
            <a:pPr marL="514350" indent="-514350">
              <a:buFont typeface="+mj-lt"/>
              <a:buAutoNum type="arabicPeriod"/>
              <a:defRPr/>
            </a:pPr>
            <a:r>
              <a:rPr lang="en-US" sz="2400" dirty="0" err="1"/>
              <a:t>Epigastric</a:t>
            </a:r>
            <a:r>
              <a:rPr lang="en-US" sz="2400" dirty="0"/>
              <a:t> pain e.g. related to hunger, eating specific foods or time of the day</a:t>
            </a:r>
          </a:p>
          <a:p>
            <a:pPr marL="514350" indent="-514350">
              <a:buFont typeface="+mj-lt"/>
              <a:buAutoNum type="arabicPeriod"/>
              <a:defRPr/>
            </a:pPr>
            <a:r>
              <a:rPr lang="en-US" sz="2400" dirty="0"/>
              <a:t>May be associated with bloating ± fullness after meals</a:t>
            </a:r>
          </a:p>
          <a:p>
            <a:pPr marL="514350" indent="-514350">
              <a:buFont typeface="+mj-lt"/>
              <a:buAutoNum type="arabicPeriod"/>
              <a:defRPr/>
            </a:pPr>
            <a:r>
              <a:rPr lang="en-US" sz="2400" dirty="0"/>
              <a:t>Heart burn (</a:t>
            </a:r>
            <a:r>
              <a:rPr lang="en-US" sz="2400" dirty="0" err="1"/>
              <a:t>retrosternal</a:t>
            </a:r>
            <a:r>
              <a:rPr lang="en-US" sz="2400" dirty="0"/>
              <a:t> pain with demonstrable acid reflux)</a:t>
            </a:r>
          </a:p>
          <a:p>
            <a:pPr marL="514350" indent="-514350">
              <a:buFont typeface="+mj-lt"/>
              <a:buAutoNum type="arabicPeriod"/>
              <a:defRPr/>
            </a:pPr>
            <a:r>
              <a:rPr lang="en-US" sz="2400" b="1" dirty="0">
                <a:solidFill>
                  <a:srgbClr val="FF0000"/>
                </a:solidFill>
              </a:rPr>
              <a:t>ALARMS</a:t>
            </a:r>
            <a:r>
              <a:rPr lang="en-US" sz="2400" dirty="0"/>
              <a:t> – </a:t>
            </a:r>
            <a:r>
              <a:rPr lang="en-US" sz="2400" b="1" dirty="0" err="1">
                <a:solidFill>
                  <a:srgbClr val="FF0000"/>
                </a:solidFill>
              </a:rPr>
              <a:t>A</a:t>
            </a:r>
            <a:r>
              <a:rPr lang="en-US" sz="2400" dirty="0" err="1"/>
              <a:t>naemia</a:t>
            </a:r>
            <a:r>
              <a:rPr lang="en-US" sz="2400" dirty="0"/>
              <a:t> (iron deficiency), </a:t>
            </a:r>
            <a:r>
              <a:rPr lang="en-US" sz="2400" b="1" dirty="0">
                <a:solidFill>
                  <a:srgbClr val="FF0000"/>
                </a:solidFill>
              </a:rPr>
              <a:t>L</a:t>
            </a:r>
            <a:r>
              <a:rPr lang="en-US" sz="2400" dirty="0"/>
              <a:t>oss of weight, </a:t>
            </a:r>
            <a:r>
              <a:rPr lang="en-US" sz="2400" b="1" dirty="0">
                <a:solidFill>
                  <a:srgbClr val="FF0000"/>
                </a:solidFill>
              </a:rPr>
              <a:t>A</a:t>
            </a:r>
            <a:r>
              <a:rPr lang="en-US" sz="2400" dirty="0"/>
              <a:t>norexia, </a:t>
            </a:r>
            <a:r>
              <a:rPr lang="en-US" sz="2400" b="1" dirty="0">
                <a:solidFill>
                  <a:srgbClr val="FF0000"/>
                </a:solidFill>
              </a:rPr>
              <a:t>R</a:t>
            </a:r>
            <a:r>
              <a:rPr lang="en-US" sz="2400" dirty="0"/>
              <a:t>ecent onset of progressive symptoms, </a:t>
            </a:r>
            <a:r>
              <a:rPr lang="en-US" sz="2400" b="1" dirty="0" err="1">
                <a:solidFill>
                  <a:srgbClr val="FF0000"/>
                </a:solidFill>
              </a:rPr>
              <a:t>m</a:t>
            </a:r>
            <a:r>
              <a:rPr lang="en-US" sz="2400" dirty="0" err="1"/>
              <a:t>alaena</a:t>
            </a:r>
            <a:r>
              <a:rPr lang="en-US" sz="2400" dirty="0"/>
              <a:t> or </a:t>
            </a:r>
            <a:r>
              <a:rPr lang="en-US" sz="2400" dirty="0" err="1"/>
              <a:t>haematemesis</a:t>
            </a:r>
            <a:r>
              <a:rPr lang="en-US" sz="2400" dirty="0"/>
              <a:t>, </a:t>
            </a:r>
            <a:r>
              <a:rPr lang="en-US" sz="2400" b="1" dirty="0">
                <a:solidFill>
                  <a:srgbClr val="FF0000"/>
                </a:solidFill>
              </a:rPr>
              <a:t>S</a:t>
            </a:r>
            <a:r>
              <a:rPr lang="en-US" sz="2400" dirty="0"/>
              <a:t>wallowing difficulty. </a:t>
            </a:r>
          </a:p>
        </p:txBody>
      </p:sp>
      <p:sp>
        <p:nvSpPr>
          <p:cNvPr id="4" name="Slide Number Placeholder 3"/>
          <p:cNvSpPr>
            <a:spLocks noGrp="1"/>
          </p:cNvSpPr>
          <p:nvPr>
            <p:ph type="sldNum" sz="quarter" idx="12"/>
          </p:nvPr>
        </p:nvSpPr>
        <p:spPr/>
        <p:txBody>
          <a:bodyPr/>
          <a:lstStyle/>
          <a:p>
            <a:pPr>
              <a:defRPr/>
            </a:pPr>
            <a:fld id="{912928CC-DBBE-43C4-81DC-C8EED940A656}" type="slidenum">
              <a:rPr lang="en-US">
                <a:solidFill>
                  <a:srgbClr val="000000"/>
                </a:solidFill>
              </a:rPr>
              <a:pPr>
                <a:defRPr/>
              </a:pPr>
              <a:t>127</a:t>
            </a:fld>
            <a:endParaRPr lang="en-US" dirty="0">
              <a:solidFill>
                <a:srgbClr val="000000"/>
              </a:solidFill>
            </a:endParaRPr>
          </a:p>
        </p:txBody>
      </p:sp>
    </p:spTree>
    <p:extLst>
      <p:ext uri="{BB962C8B-B14F-4D97-AF65-F5344CB8AC3E}">
        <p14:creationId xmlns:p14="http://schemas.microsoft.com/office/powerpoint/2010/main" val="1070773129"/>
      </p:ext>
    </p:extLst>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304800"/>
            <a:ext cx="6934200" cy="6324600"/>
          </a:xfrm>
        </p:spPr>
        <p:txBody>
          <a:bodyPr/>
          <a:lstStyle/>
          <a:p>
            <a:pPr>
              <a:buFont typeface="Wingdings" pitchFamily="2" charset="2"/>
              <a:buNone/>
              <a:defRPr/>
            </a:pPr>
            <a:r>
              <a:rPr lang="en-US" sz="4800" dirty="0"/>
              <a:t>B. Signs</a:t>
            </a:r>
          </a:p>
          <a:p>
            <a:pPr>
              <a:defRPr/>
            </a:pPr>
            <a:r>
              <a:rPr lang="en-US" sz="4000" dirty="0"/>
              <a:t>Tender </a:t>
            </a:r>
            <a:r>
              <a:rPr lang="en-US" sz="4000" dirty="0" err="1"/>
              <a:t>epigastrium</a:t>
            </a:r>
            <a:r>
              <a:rPr lang="en-US" sz="4000" dirty="0"/>
              <a:t> (non-specific)</a:t>
            </a:r>
          </a:p>
          <a:p>
            <a:pPr>
              <a:defRPr/>
            </a:pPr>
            <a:r>
              <a:rPr lang="en-US" sz="4000" dirty="0"/>
              <a:t>Any abdominal mass</a:t>
            </a:r>
          </a:p>
          <a:p>
            <a:pPr>
              <a:defRPr/>
            </a:pPr>
            <a:r>
              <a:rPr lang="en-US" sz="4000" dirty="0" err="1"/>
              <a:t>Supraclavicular</a:t>
            </a:r>
            <a:r>
              <a:rPr lang="en-US" sz="4000" dirty="0"/>
              <a:t> nodes ± </a:t>
            </a:r>
            <a:r>
              <a:rPr lang="en-US" sz="4000" dirty="0" err="1"/>
              <a:t>hepatomegaly</a:t>
            </a:r>
            <a:endParaRPr lang="en-US" sz="4000" dirty="0"/>
          </a:p>
          <a:p>
            <a:pPr>
              <a:defRPr/>
            </a:pPr>
            <a:endParaRPr lang="en-US" sz="4400" dirty="0"/>
          </a:p>
        </p:txBody>
      </p:sp>
      <p:sp>
        <p:nvSpPr>
          <p:cNvPr id="4" name="Slide Number Placeholder 3"/>
          <p:cNvSpPr>
            <a:spLocks noGrp="1"/>
          </p:cNvSpPr>
          <p:nvPr>
            <p:ph type="sldNum" sz="quarter" idx="12"/>
          </p:nvPr>
        </p:nvSpPr>
        <p:spPr/>
        <p:txBody>
          <a:bodyPr/>
          <a:lstStyle/>
          <a:p>
            <a:pPr>
              <a:defRPr/>
            </a:pPr>
            <a:fld id="{C6AFCF75-B40A-4EE3-A558-CC9559AD25D1}" type="slidenum">
              <a:rPr lang="en-US">
                <a:solidFill>
                  <a:srgbClr val="000000"/>
                </a:solidFill>
              </a:rPr>
              <a:pPr>
                <a:defRPr/>
              </a:pPr>
              <a:t>128</a:t>
            </a:fld>
            <a:endParaRPr lang="en-US">
              <a:solidFill>
                <a:srgbClr val="000000"/>
              </a:solidFill>
            </a:endParaRPr>
          </a:p>
        </p:txBody>
      </p:sp>
    </p:spTree>
    <p:extLst>
      <p:ext uri="{BB962C8B-B14F-4D97-AF65-F5344CB8AC3E}">
        <p14:creationId xmlns:p14="http://schemas.microsoft.com/office/powerpoint/2010/main" val="2495524253"/>
      </p:ext>
    </p:extLst>
  </p:cSld>
  <p:clrMapOvr>
    <a:masterClrMapping/>
  </p:clrMapOvr>
  <p:transition spd="slow"/>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228600"/>
            <a:ext cx="5562600" cy="609600"/>
          </a:xfrm>
        </p:spPr>
        <p:txBody>
          <a:bodyPr/>
          <a:lstStyle/>
          <a:p>
            <a:pPr>
              <a:defRPr/>
            </a:pPr>
            <a:r>
              <a:rPr lang="en-US" dirty="0"/>
              <a:t>Managing new dyspepsia</a:t>
            </a:r>
          </a:p>
        </p:txBody>
      </p:sp>
      <p:graphicFrame>
        <p:nvGraphicFramePr>
          <p:cNvPr id="4" name="Content Placeholder 3"/>
          <p:cNvGraphicFramePr>
            <a:graphicFrameLocks noGrp="1"/>
          </p:cNvGraphicFramePr>
          <p:nvPr>
            <p:ph idx="1"/>
          </p:nvPr>
        </p:nvGraphicFramePr>
        <p:xfrm>
          <a:off x="2362200" y="1143000"/>
          <a:ext cx="66294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p:cNvCxnSpPr/>
          <p:nvPr/>
        </p:nvCxnSpPr>
        <p:spPr>
          <a:xfrm rot="10800000">
            <a:off x="4419600" y="4038600"/>
            <a:ext cx="1676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9989" name="TextBox 6"/>
          <p:cNvSpPr txBox="1">
            <a:spLocks noChangeArrowheads="1"/>
          </p:cNvSpPr>
          <p:nvPr/>
        </p:nvSpPr>
        <p:spPr bwMode="auto">
          <a:xfrm>
            <a:off x="5715000" y="1981200"/>
            <a:ext cx="91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cs typeface="Arial" charset="0"/>
              </a:defRPr>
            </a:lvl1pPr>
            <a:lvl2pPr>
              <a:defRPr sz="2800">
                <a:solidFill>
                  <a:schemeClr val="tx1"/>
                </a:solidFill>
                <a:latin typeface="Arial" charset="0"/>
                <a:cs typeface="Arial" charset="0"/>
              </a:defRPr>
            </a:lvl2pPr>
            <a:lvl3pPr>
              <a:defRPr sz="2400">
                <a:solidFill>
                  <a:schemeClr val="tx1"/>
                </a:solidFill>
                <a:latin typeface="Arial" charset="0"/>
                <a:cs typeface="Arial" charset="0"/>
              </a:defRPr>
            </a:lvl3pPr>
            <a:lvl4pPr>
              <a:defRPr sz="2000">
                <a:solidFill>
                  <a:schemeClr val="tx1"/>
                </a:solidFill>
                <a:latin typeface="Arial" charset="0"/>
                <a:cs typeface="Arial" charset="0"/>
              </a:defRPr>
            </a:lvl4pPr>
            <a:lvl5pPr>
              <a:defRPr sz="2000">
                <a:solidFill>
                  <a:schemeClr val="tx1"/>
                </a:solidFill>
                <a:latin typeface="Arial" charset="0"/>
                <a:cs typeface="Arial" charset="0"/>
              </a:defRPr>
            </a:lvl5pPr>
            <a:lvl6pPr eaLnBrk="0" hangingPunct="0">
              <a:defRPr sz="2000">
                <a:solidFill>
                  <a:schemeClr val="tx1"/>
                </a:solidFill>
                <a:latin typeface="Arial" charset="0"/>
                <a:cs typeface="Arial" charset="0"/>
              </a:defRPr>
            </a:lvl6pPr>
            <a:lvl7pPr eaLnBrk="0" hangingPunct="0">
              <a:defRPr sz="2000">
                <a:solidFill>
                  <a:schemeClr val="tx1"/>
                </a:solidFill>
                <a:latin typeface="Arial" charset="0"/>
                <a:cs typeface="Arial" charset="0"/>
              </a:defRPr>
            </a:lvl7pPr>
            <a:lvl8pPr eaLnBrk="0" hangingPunct="0">
              <a:defRPr sz="2000">
                <a:solidFill>
                  <a:schemeClr val="tx1"/>
                </a:solidFill>
                <a:latin typeface="Arial" charset="0"/>
                <a:cs typeface="Arial" charset="0"/>
              </a:defRPr>
            </a:lvl8pPr>
            <a:lvl9pPr eaLnBrk="0" hangingPunct="0">
              <a:defRPr sz="2000">
                <a:solidFill>
                  <a:schemeClr val="tx1"/>
                </a:solidFill>
                <a:latin typeface="Arial" charset="0"/>
                <a:cs typeface="Arial" charset="0"/>
              </a:defRPr>
            </a:lvl9pPr>
          </a:lstStyle>
          <a:p>
            <a:pPr fontAlgn="base">
              <a:spcBef>
                <a:spcPct val="0"/>
              </a:spcBef>
              <a:spcAft>
                <a:spcPct val="0"/>
              </a:spcAft>
            </a:pPr>
            <a:r>
              <a:rPr lang="en-US" altLang="en-US" sz="1800">
                <a:solidFill>
                  <a:srgbClr val="000000"/>
                </a:solidFill>
              </a:rPr>
              <a:t>NO</a:t>
            </a:r>
          </a:p>
        </p:txBody>
      </p:sp>
      <p:sp>
        <p:nvSpPr>
          <p:cNvPr id="169990" name="TextBox 7"/>
          <p:cNvSpPr txBox="1">
            <a:spLocks noChangeArrowheads="1"/>
          </p:cNvSpPr>
          <p:nvPr/>
        </p:nvSpPr>
        <p:spPr bwMode="auto">
          <a:xfrm>
            <a:off x="3352800" y="1981200"/>
            <a:ext cx="91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cs typeface="Arial" charset="0"/>
              </a:defRPr>
            </a:lvl1pPr>
            <a:lvl2pPr>
              <a:defRPr sz="2800">
                <a:solidFill>
                  <a:schemeClr val="tx1"/>
                </a:solidFill>
                <a:latin typeface="Arial" charset="0"/>
                <a:cs typeface="Arial" charset="0"/>
              </a:defRPr>
            </a:lvl2pPr>
            <a:lvl3pPr>
              <a:defRPr sz="2400">
                <a:solidFill>
                  <a:schemeClr val="tx1"/>
                </a:solidFill>
                <a:latin typeface="Arial" charset="0"/>
                <a:cs typeface="Arial" charset="0"/>
              </a:defRPr>
            </a:lvl3pPr>
            <a:lvl4pPr>
              <a:defRPr sz="2000">
                <a:solidFill>
                  <a:schemeClr val="tx1"/>
                </a:solidFill>
                <a:latin typeface="Arial" charset="0"/>
                <a:cs typeface="Arial" charset="0"/>
              </a:defRPr>
            </a:lvl4pPr>
            <a:lvl5pPr>
              <a:defRPr sz="2000">
                <a:solidFill>
                  <a:schemeClr val="tx1"/>
                </a:solidFill>
                <a:latin typeface="Arial" charset="0"/>
                <a:cs typeface="Arial" charset="0"/>
              </a:defRPr>
            </a:lvl5pPr>
            <a:lvl6pPr eaLnBrk="0" hangingPunct="0">
              <a:defRPr sz="2000">
                <a:solidFill>
                  <a:schemeClr val="tx1"/>
                </a:solidFill>
                <a:latin typeface="Arial" charset="0"/>
                <a:cs typeface="Arial" charset="0"/>
              </a:defRPr>
            </a:lvl6pPr>
            <a:lvl7pPr eaLnBrk="0" hangingPunct="0">
              <a:defRPr sz="2000">
                <a:solidFill>
                  <a:schemeClr val="tx1"/>
                </a:solidFill>
                <a:latin typeface="Arial" charset="0"/>
                <a:cs typeface="Arial" charset="0"/>
              </a:defRPr>
            </a:lvl7pPr>
            <a:lvl8pPr eaLnBrk="0" hangingPunct="0">
              <a:defRPr sz="2000">
                <a:solidFill>
                  <a:schemeClr val="tx1"/>
                </a:solidFill>
                <a:latin typeface="Arial" charset="0"/>
                <a:cs typeface="Arial" charset="0"/>
              </a:defRPr>
            </a:lvl8pPr>
            <a:lvl9pPr eaLnBrk="0" hangingPunct="0">
              <a:defRPr sz="2000">
                <a:solidFill>
                  <a:schemeClr val="tx1"/>
                </a:solidFill>
                <a:latin typeface="Arial" charset="0"/>
                <a:cs typeface="Arial" charset="0"/>
              </a:defRPr>
            </a:lvl9pPr>
          </a:lstStyle>
          <a:p>
            <a:pPr fontAlgn="base">
              <a:spcBef>
                <a:spcPct val="0"/>
              </a:spcBef>
              <a:spcAft>
                <a:spcPct val="0"/>
              </a:spcAft>
            </a:pPr>
            <a:r>
              <a:rPr lang="en-US" altLang="en-US" sz="1800">
                <a:solidFill>
                  <a:srgbClr val="000000"/>
                </a:solidFill>
              </a:rPr>
              <a:t>YES</a:t>
            </a:r>
          </a:p>
        </p:txBody>
      </p:sp>
      <p:sp>
        <p:nvSpPr>
          <p:cNvPr id="169991" name="TextBox 8"/>
          <p:cNvSpPr txBox="1">
            <a:spLocks noChangeArrowheads="1"/>
          </p:cNvSpPr>
          <p:nvPr/>
        </p:nvSpPr>
        <p:spPr bwMode="auto">
          <a:xfrm>
            <a:off x="4419600" y="4191000"/>
            <a:ext cx="1447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cs typeface="Arial" charset="0"/>
              </a:defRPr>
            </a:lvl1pPr>
            <a:lvl2pPr>
              <a:defRPr sz="2800">
                <a:solidFill>
                  <a:schemeClr val="tx1"/>
                </a:solidFill>
                <a:latin typeface="Arial" charset="0"/>
                <a:cs typeface="Arial" charset="0"/>
              </a:defRPr>
            </a:lvl2pPr>
            <a:lvl3pPr>
              <a:defRPr sz="2400">
                <a:solidFill>
                  <a:schemeClr val="tx1"/>
                </a:solidFill>
                <a:latin typeface="Arial" charset="0"/>
                <a:cs typeface="Arial" charset="0"/>
              </a:defRPr>
            </a:lvl3pPr>
            <a:lvl4pPr>
              <a:defRPr sz="2000">
                <a:solidFill>
                  <a:schemeClr val="tx1"/>
                </a:solidFill>
                <a:latin typeface="Arial" charset="0"/>
                <a:cs typeface="Arial" charset="0"/>
              </a:defRPr>
            </a:lvl4pPr>
            <a:lvl5pPr>
              <a:defRPr sz="2000">
                <a:solidFill>
                  <a:schemeClr val="tx1"/>
                </a:solidFill>
                <a:latin typeface="Arial" charset="0"/>
                <a:cs typeface="Arial" charset="0"/>
              </a:defRPr>
            </a:lvl5pPr>
            <a:lvl6pPr eaLnBrk="0" hangingPunct="0">
              <a:defRPr sz="2000">
                <a:solidFill>
                  <a:schemeClr val="tx1"/>
                </a:solidFill>
                <a:latin typeface="Arial" charset="0"/>
                <a:cs typeface="Arial" charset="0"/>
              </a:defRPr>
            </a:lvl6pPr>
            <a:lvl7pPr eaLnBrk="0" hangingPunct="0">
              <a:defRPr sz="2000">
                <a:solidFill>
                  <a:schemeClr val="tx1"/>
                </a:solidFill>
                <a:latin typeface="Arial" charset="0"/>
                <a:cs typeface="Arial" charset="0"/>
              </a:defRPr>
            </a:lvl7pPr>
            <a:lvl8pPr eaLnBrk="0" hangingPunct="0">
              <a:defRPr sz="2000">
                <a:solidFill>
                  <a:schemeClr val="tx1"/>
                </a:solidFill>
                <a:latin typeface="Arial" charset="0"/>
                <a:cs typeface="Arial" charset="0"/>
              </a:defRPr>
            </a:lvl8pPr>
            <a:lvl9pPr eaLnBrk="0" hangingPunct="0">
              <a:defRPr sz="2000">
                <a:solidFill>
                  <a:schemeClr val="tx1"/>
                </a:solidFill>
                <a:latin typeface="Arial" charset="0"/>
                <a:cs typeface="Arial" charset="0"/>
              </a:defRPr>
            </a:lvl9pPr>
          </a:lstStyle>
          <a:p>
            <a:pPr fontAlgn="base">
              <a:spcBef>
                <a:spcPct val="0"/>
              </a:spcBef>
              <a:spcAft>
                <a:spcPct val="0"/>
              </a:spcAft>
            </a:pPr>
            <a:r>
              <a:rPr lang="en-US" altLang="en-US" sz="1200" b="1">
                <a:solidFill>
                  <a:srgbClr val="000000"/>
                </a:solidFill>
              </a:rPr>
              <a:t>IMPROVEMENT</a:t>
            </a:r>
          </a:p>
        </p:txBody>
      </p:sp>
      <p:sp>
        <p:nvSpPr>
          <p:cNvPr id="169992" name="TextBox 9"/>
          <p:cNvSpPr txBox="1">
            <a:spLocks noChangeArrowheads="1"/>
          </p:cNvSpPr>
          <p:nvPr/>
        </p:nvSpPr>
        <p:spPr bwMode="auto">
          <a:xfrm>
            <a:off x="7315200" y="5286375"/>
            <a:ext cx="1600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cs typeface="Arial" charset="0"/>
              </a:defRPr>
            </a:lvl1pPr>
            <a:lvl2pPr>
              <a:defRPr sz="2800">
                <a:solidFill>
                  <a:schemeClr val="tx1"/>
                </a:solidFill>
                <a:latin typeface="Arial" charset="0"/>
                <a:cs typeface="Arial" charset="0"/>
              </a:defRPr>
            </a:lvl2pPr>
            <a:lvl3pPr>
              <a:defRPr sz="2400">
                <a:solidFill>
                  <a:schemeClr val="tx1"/>
                </a:solidFill>
                <a:latin typeface="Arial" charset="0"/>
                <a:cs typeface="Arial" charset="0"/>
              </a:defRPr>
            </a:lvl3pPr>
            <a:lvl4pPr>
              <a:defRPr sz="2000">
                <a:solidFill>
                  <a:schemeClr val="tx1"/>
                </a:solidFill>
                <a:latin typeface="Arial" charset="0"/>
                <a:cs typeface="Arial" charset="0"/>
              </a:defRPr>
            </a:lvl4pPr>
            <a:lvl5pPr>
              <a:defRPr sz="2000">
                <a:solidFill>
                  <a:schemeClr val="tx1"/>
                </a:solidFill>
                <a:latin typeface="Arial" charset="0"/>
                <a:cs typeface="Arial" charset="0"/>
              </a:defRPr>
            </a:lvl5pPr>
            <a:lvl6pPr eaLnBrk="0" hangingPunct="0">
              <a:defRPr sz="2000">
                <a:solidFill>
                  <a:schemeClr val="tx1"/>
                </a:solidFill>
                <a:latin typeface="Arial" charset="0"/>
                <a:cs typeface="Arial" charset="0"/>
              </a:defRPr>
            </a:lvl6pPr>
            <a:lvl7pPr eaLnBrk="0" hangingPunct="0">
              <a:defRPr sz="2000">
                <a:solidFill>
                  <a:schemeClr val="tx1"/>
                </a:solidFill>
                <a:latin typeface="Arial" charset="0"/>
                <a:cs typeface="Arial" charset="0"/>
              </a:defRPr>
            </a:lvl7pPr>
            <a:lvl8pPr eaLnBrk="0" hangingPunct="0">
              <a:defRPr sz="2000">
                <a:solidFill>
                  <a:schemeClr val="tx1"/>
                </a:solidFill>
                <a:latin typeface="Arial" charset="0"/>
                <a:cs typeface="Arial" charset="0"/>
              </a:defRPr>
            </a:lvl8pPr>
            <a:lvl9pPr eaLnBrk="0" hangingPunct="0">
              <a:defRPr sz="2000">
                <a:solidFill>
                  <a:schemeClr val="tx1"/>
                </a:solidFill>
                <a:latin typeface="Arial" charset="0"/>
                <a:cs typeface="Arial" charset="0"/>
              </a:defRPr>
            </a:lvl9pPr>
          </a:lstStyle>
          <a:p>
            <a:pPr fontAlgn="base">
              <a:spcBef>
                <a:spcPct val="0"/>
              </a:spcBef>
              <a:spcAft>
                <a:spcPct val="0"/>
              </a:spcAft>
            </a:pPr>
            <a:r>
              <a:rPr lang="en-US" altLang="en-US" sz="1200">
                <a:solidFill>
                  <a:srgbClr val="000000"/>
                </a:solidFill>
              </a:rPr>
              <a:t>NO IMPROVEMENT</a:t>
            </a:r>
          </a:p>
        </p:txBody>
      </p:sp>
      <p:sp>
        <p:nvSpPr>
          <p:cNvPr id="16" name="Slide Number Placeholder 15"/>
          <p:cNvSpPr>
            <a:spLocks noGrp="1"/>
          </p:cNvSpPr>
          <p:nvPr>
            <p:ph type="sldNum" sz="quarter" idx="12"/>
          </p:nvPr>
        </p:nvSpPr>
        <p:spPr/>
        <p:txBody>
          <a:bodyPr/>
          <a:lstStyle/>
          <a:p>
            <a:pPr>
              <a:defRPr/>
            </a:pPr>
            <a:fld id="{047B711E-EA91-4D31-B2E3-AEBFF7C3E4B2}" type="slidenum">
              <a:rPr lang="en-US">
                <a:solidFill>
                  <a:srgbClr val="000000"/>
                </a:solidFill>
              </a:rPr>
              <a:pPr>
                <a:defRPr/>
              </a:pPr>
              <a:t>129</a:t>
            </a:fld>
            <a:endParaRPr lang="en-US">
              <a:solidFill>
                <a:srgbClr val="000000"/>
              </a:solidFill>
            </a:endParaRPr>
          </a:p>
        </p:txBody>
      </p:sp>
    </p:spTree>
    <p:extLst>
      <p:ext uri="{BB962C8B-B14F-4D97-AF65-F5344CB8AC3E}">
        <p14:creationId xmlns:p14="http://schemas.microsoft.com/office/powerpoint/2010/main" val="2983868774"/>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4600" y="762000"/>
            <a:ext cx="6400800" cy="5334000"/>
          </a:xfrm>
        </p:spPr>
        <p:txBody>
          <a:bodyPr/>
          <a:lstStyle/>
          <a:p>
            <a:pPr>
              <a:defRPr/>
            </a:pPr>
            <a:r>
              <a:rPr lang="en-US" dirty="0" err="1"/>
              <a:t>Haematemesis</a:t>
            </a:r>
            <a:endParaRPr lang="en-US" dirty="0"/>
          </a:p>
          <a:p>
            <a:pPr>
              <a:defRPr/>
            </a:pPr>
            <a:r>
              <a:rPr lang="en-US" dirty="0"/>
              <a:t>Rectal bleeding</a:t>
            </a:r>
          </a:p>
          <a:p>
            <a:pPr>
              <a:defRPr/>
            </a:pPr>
            <a:r>
              <a:rPr lang="en-US" dirty="0" err="1"/>
              <a:t>Melaena</a:t>
            </a:r>
            <a:endParaRPr lang="en-US" dirty="0"/>
          </a:p>
          <a:p>
            <a:pPr>
              <a:defRPr/>
            </a:pPr>
            <a:r>
              <a:rPr lang="en-US" dirty="0"/>
              <a:t>Jaundice</a:t>
            </a:r>
          </a:p>
          <a:p>
            <a:pPr>
              <a:defRPr/>
            </a:pPr>
            <a:r>
              <a:rPr lang="en-US" dirty="0"/>
              <a:t>Itching</a:t>
            </a:r>
          </a:p>
          <a:p>
            <a:pPr>
              <a:defRPr/>
            </a:pPr>
            <a:r>
              <a:rPr lang="en-US" dirty="0"/>
              <a:t>Finger clubbing</a:t>
            </a:r>
          </a:p>
          <a:p>
            <a:pPr>
              <a:defRPr/>
            </a:pPr>
            <a:r>
              <a:rPr lang="en-US" dirty="0" err="1"/>
              <a:t>Leuconychia</a:t>
            </a:r>
            <a:endParaRPr lang="en-US" dirty="0"/>
          </a:p>
          <a:p>
            <a:pPr>
              <a:defRPr/>
            </a:pPr>
            <a:r>
              <a:rPr lang="en-US" dirty="0"/>
              <a:t>Urinary symptoms</a:t>
            </a:r>
          </a:p>
          <a:p>
            <a:pPr>
              <a:defRPr/>
            </a:pPr>
            <a:endParaRPr lang="en-US" dirty="0"/>
          </a:p>
        </p:txBody>
      </p:sp>
      <p:sp>
        <p:nvSpPr>
          <p:cNvPr id="4" name="Slide Number Placeholder 3"/>
          <p:cNvSpPr>
            <a:spLocks noGrp="1"/>
          </p:cNvSpPr>
          <p:nvPr>
            <p:ph type="sldNum" sz="quarter" idx="12"/>
          </p:nvPr>
        </p:nvSpPr>
        <p:spPr/>
        <p:txBody>
          <a:bodyPr/>
          <a:lstStyle/>
          <a:p>
            <a:pPr>
              <a:defRPr/>
            </a:pPr>
            <a:fld id="{CA094E2D-BECE-47E5-9FE2-C9BFF12CBDB2}" type="slidenum">
              <a:rPr lang="en-US">
                <a:solidFill>
                  <a:srgbClr val="000000"/>
                </a:solidFill>
              </a:rPr>
              <a:pPr>
                <a:defRPr/>
              </a:pPr>
              <a:t>13</a:t>
            </a:fld>
            <a:endParaRPr lang="en-US">
              <a:solidFill>
                <a:srgbClr val="000000"/>
              </a:solidFill>
            </a:endParaRPr>
          </a:p>
        </p:txBody>
      </p:sp>
    </p:spTree>
    <p:extLst>
      <p:ext uri="{BB962C8B-B14F-4D97-AF65-F5344CB8AC3E}">
        <p14:creationId xmlns:p14="http://schemas.microsoft.com/office/powerpoint/2010/main" val="3763554987"/>
      </p:ext>
    </p:extLst>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228600"/>
            <a:ext cx="6781800" cy="6400800"/>
          </a:xfrm>
        </p:spPr>
        <p:txBody>
          <a:bodyPr/>
          <a:lstStyle/>
          <a:p>
            <a:pPr algn="just">
              <a:defRPr/>
            </a:pPr>
            <a:r>
              <a:rPr lang="en-US" sz="2800" dirty="0"/>
              <a:t>If H. pylori test is positive, treat to eradicate H. Pylori , then review after 4 weeks. If the patient improves, no further treatment. If there is no improvement, do Urea Breath test (UBT), to confirm H. pylori eradication. If eradicated, consider upper GI endoscopy.</a:t>
            </a:r>
          </a:p>
          <a:p>
            <a:pPr>
              <a:defRPr/>
            </a:pPr>
            <a:endParaRPr lang="en-US" sz="2800" dirty="0"/>
          </a:p>
          <a:p>
            <a:pPr algn="just">
              <a:defRPr/>
            </a:pPr>
            <a:r>
              <a:rPr lang="en-US" sz="2800" dirty="0"/>
              <a:t>If H. Pylori test is negative, give PPI or H</a:t>
            </a:r>
            <a:r>
              <a:rPr lang="en-US" sz="2800" baseline="-25000" dirty="0"/>
              <a:t>2</a:t>
            </a:r>
            <a:r>
              <a:rPr lang="en-US" sz="2800" dirty="0"/>
              <a:t> blockers for 4 wks. If there is improvement no further action. If there no improvement, consider long term, low dose treatment and endoscopy. </a:t>
            </a:r>
          </a:p>
        </p:txBody>
      </p:sp>
      <p:sp>
        <p:nvSpPr>
          <p:cNvPr id="4" name="Slide Number Placeholder 3"/>
          <p:cNvSpPr>
            <a:spLocks noGrp="1"/>
          </p:cNvSpPr>
          <p:nvPr>
            <p:ph type="sldNum" sz="quarter" idx="12"/>
          </p:nvPr>
        </p:nvSpPr>
        <p:spPr/>
        <p:txBody>
          <a:bodyPr/>
          <a:lstStyle/>
          <a:p>
            <a:pPr>
              <a:defRPr/>
            </a:pPr>
            <a:fld id="{7DBDEFF1-D779-4973-A917-427CE4B0016C}" type="slidenum">
              <a:rPr lang="en-US">
                <a:solidFill>
                  <a:srgbClr val="000000"/>
                </a:solidFill>
              </a:rPr>
              <a:pPr>
                <a:defRPr/>
              </a:pPr>
              <a:t>130</a:t>
            </a:fld>
            <a:endParaRPr lang="en-US">
              <a:solidFill>
                <a:srgbClr val="000000"/>
              </a:solidFill>
            </a:endParaRPr>
          </a:p>
        </p:txBody>
      </p:sp>
    </p:spTree>
    <p:extLst>
      <p:ext uri="{BB962C8B-B14F-4D97-AF65-F5344CB8AC3E}">
        <p14:creationId xmlns:p14="http://schemas.microsoft.com/office/powerpoint/2010/main" val="3962207642"/>
      </p:ext>
    </p:extLst>
  </p:cSld>
  <p:clrMapOvr>
    <a:masterClrMapping/>
  </p:clrMapOvr>
  <p:transition spd="slow"/>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304800"/>
            <a:ext cx="4267200" cy="1219200"/>
          </a:xfrm>
        </p:spPr>
        <p:txBody>
          <a:bodyPr/>
          <a:lstStyle/>
          <a:p>
            <a:pPr>
              <a:defRPr/>
            </a:pPr>
            <a:r>
              <a:rPr lang="en-US" sz="5400" dirty="0"/>
              <a:t>Assignment</a:t>
            </a:r>
            <a:r>
              <a:rPr lang="en-US" dirty="0"/>
              <a:t> </a:t>
            </a:r>
          </a:p>
        </p:txBody>
      </p:sp>
      <p:sp>
        <p:nvSpPr>
          <p:cNvPr id="3" name="Content Placeholder 2"/>
          <p:cNvSpPr>
            <a:spLocks noGrp="1"/>
          </p:cNvSpPr>
          <p:nvPr>
            <p:ph idx="1"/>
          </p:nvPr>
        </p:nvSpPr>
        <p:spPr/>
        <p:txBody>
          <a:bodyPr/>
          <a:lstStyle/>
          <a:p>
            <a:pPr marL="514350" indent="-514350">
              <a:buFont typeface="Wingdings" pitchFamily="2" charset="2"/>
              <a:buNone/>
              <a:defRPr/>
            </a:pPr>
            <a:r>
              <a:rPr lang="en-US" sz="4400" dirty="0"/>
              <a:t>Read and make notes on; </a:t>
            </a:r>
          </a:p>
          <a:p>
            <a:pPr marL="514350" indent="-514350">
              <a:buFont typeface="+mj-lt"/>
              <a:buAutoNum type="arabicPeriod"/>
              <a:defRPr/>
            </a:pPr>
            <a:r>
              <a:rPr lang="en-US" sz="4400" dirty="0"/>
              <a:t>DIARRHOEA </a:t>
            </a:r>
          </a:p>
          <a:p>
            <a:pPr marL="514350" indent="-514350">
              <a:buFont typeface="+mj-lt"/>
              <a:buAutoNum type="arabicPeriod"/>
              <a:defRPr/>
            </a:pPr>
            <a:r>
              <a:rPr lang="en-US" sz="4400" dirty="0"/>
              <a:t>CONSTIPATION</a:t>
            </a:r>
          </a:p>
        </p:txBody>
      </p:sp>
      <p:sp>
        <p:nvSpPr>
          <p:cNvPr id="4" name="Slide Number Placeholder 3"/>
          <p:cNvSpPr>
            <a:spLocks noGrp="1"/>
          </p:cNvSpPr>
          <p:nvPr>
            <p:ph type="sldNum" sz="quarter" idx="12"/>
          </p:nvPr>
        </p:nvSpPr>
        <p:spPr/>
        <p:txBody>
          <a:bodyPr/>
          <a:lstStyle/>
          <a:p>
            <a:pPr>
              <a:defRPr/>
            </a:pPr>
            <a:fld id="{44398E59-2678-4A51-B936-4F40862DACA2}" type="slidenum">
              <a:rPr lang="en-US">
                <a:solidFill>
                  <a:srgbClr val="000000"/>
                </a:solidFill>
              </a:rPr>
              <a:pPr>
                <a:defRPr/>
              </a:pPr>
              <a:t>131</a:t>
            </a:fld>
            <a:endParaRPr lang="en-US">
              <a:solidFill>
                <a:srgbClr val="000000"/>
              </a:solidFill>
            </a:endParaRPr>
          </a:p>
        </p:txBody>
      </p:sp>
    </p:spTree>
    <p:extLst>
      <p:ext uri="{BB962C8B-B14F-4D97-AF65-F5344CB8AC3E}">
        <p14:creationId xmlns:p14="http://schemas.microsoft.com/office/powerpoint/2010/main" val="189658282"/>
      </p:ext>
    </p:extLst>
  </p:cSld>
  <p:clrMapOvr>
    <a:masterClrMapping/>
  </p:clrMapOvr>
  <p:transition spd="slow"/>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2667000"/>
            <a:ext cx="6400800" cy="1219200"/>
          </a:xfrm>
        </p:spPr>
        <p:txBody>
          <a:bodyPr/>
          <a:lstStyle/>
          <a:p>
            <a:pPr>
              <a:defRPr/>
            </a:pPr>
            <a:r>
              <a:rPr lang="en-US" sz="8000" b="1" dirty="0"/>
              <a:t>GASTRITIS</a:t>
            </a:r>
            <a:br>
              <a:rPr lang="en-US" sz="8000" b="1" dirty="0"/>
            </a:br>
            <a:endParaRPr lang="en-US" sz="8000" dirty="0"/>
          </a:p>
        </p:txBody>
      </p:sp>
      <p:sp>
        <p:nvSpPr>
          <p:cNvPr id="4" name="Slide Number Placeholder 3"/>
          <p:cNvSpPr>
            <a:spLocks noGrp="1"/>
          </p:cNvSpPr>
          <p:nvPr>
            <p:ph type="sldNum" sz="quarter" idx="12"/>
          </p:nvPr>
        </p:nvSpPr>
        <p:spPr/>
        <p:txBody>
          <a:bodyPr/>
          <a:lstStyle/>
          <a:p>
            <a:pPr>
              <a:defRPr/>
            </a:pPr>
            <a:fld id="{084416C6-5C4E-43D2-BDA6-4E8DD0E05767}" type="slidenum">
              <a:rPr lang="en-US">
                <a:solidFill>
                  <a:srgbClr val="000000"/>
                </a:solidFill>
              </a:rPr>
              <a:pPr>
                <a:defRPr/>
              </a:pPr>
              <a:t>132</a:t>
            </a:fld>
            <a:endParaRPr lang="en-US">
              <a:solidFill>
                <a:srgbClr val="000000"/>
              </a:solidFill>
            </a:endParaRPr>
          </a:p>
        </p:txBody>
      </p:sp>
    </p:spTree>
    <p:extLst>
      <p:ext uri="{BB962C8B-B14F-4D97-AF65-F5344CB8AC3E}">
        <p14:creationId xmlns:p14="http://schemas.microsoft.com/office/powerpoint/2010/main" val="2236838429"/>
      </p:ext>
    </p:extLst>
  </p:cSld>
  <p:clrMapOvr>
    <a:masterClrMapping/>
  </p:clrMapOvr>
  <p:transition spd="slow"/>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B86EA62-6D49-4BC8-8203-EF6AF95FB08F}" type="slidenum">
              <a:rPr lang="en-US"/>
              <a:pPr>
                <a:defRPr/>
              </a:pPr>
              <a:t>133</a:t>
            </a:fld>
            <a:endParaRPr lang="en-US"/>
          </a:p>
        </p:txBody>
      </p:sp>
      <p:sp>
        <p:nvSpPr>
          <p:cNvPr id="48131" name="Rectangle 3"/>
          <p:cNvSpPr>
            <a:spLocks noGrp="1" noChangeArrowheads="1"/>
          </p:cNvSpPr>
          <p:nvPr>
            <p:ph sz="quarter" idx="1"/>
          </p:nvPr>
        </p:nvSpPr>
        <p:spPr>
          <a:xfrm>
            <a:off x="762000" y="1219200"/>
            <a:ext cx="7696200" cy="3733800"/>
          </a:xfrm>
        </p:spPr>
        <p:txBody>
          <a:bodyPr>
            <a:normAutofit lnSpcReduction="10000"/>
          </a:bodyPr>
          <a:lstStyle/>
          <a:p>
            <a:pPr marL="274320" indent="-274320" eaLnBrk="1" fontAlgn="auto" hangingPunct="1">
              <a:spcBef>
                <a:spcPts val="580"/>
              </a:spcBef>
              <a:spcAft>
                <a:spcPts val="0"/>
              </a:spcAft>
              <a:buFont typeface="Wingdings" pitchFamily="2" charset="2"/>
              <a:buNone/>
              <a:defRPr/>
            </a:pPr>
            <a:r>
              <a:rPr lang="en-US" sz="4800" b="1" dirty="0"/>
              <a:t>GASTRITIS</a:t>
            </a:r>
          </a:p>
          <a:p>
            <a:pPr marL="274320" indent="-274320" eaLnBrk="1" fontAlgn="auto" hangingPunct="1">
              <a:spcBef>
                <a:spcPts val="580"/>
              </a:spcBef>
              <a:spcAft>
                <a:spcPts val="0"/>
              </a:spcAft>
              <a:buFont typeface="Wingdings" pitchFamily="2" charset="2"/>
              <a:buNone/>
              <a:defRPr/>
            </a:pPr>
            <a:endParaRPr lang="en-US" sz="4800" dirty="0"/>
          </a:p>
          <a:p>
            <a:pPr marL="274320" indent="-274320" eaLnBrk="1" fontAlgn="auto" hangingPunct="1">
              <a:spcBef>
                <a:spcPts val="580"/>
              </a:spcBef>
              <a:spcAft>
                <a:spcPts val="0"/>
              </a:spcAft>
              <a:buFont typeface="Wingdings 2"/>
              <a:buChar char=""/>
              <a:defRPr/>
            </a:pPr>
            <a:r>
              <a:rPr lang="en-US" sz="4800" dirty="0"/>
              <a:t>Inflammation of Gastric mucosa.</a:t>
            </a:r>
          </a:p>
          <a:p>
            <a:pPr marL="274320" indent="-274320" eaLnBrk="1" fontAlgn="auto" hangingPunct="1">
              <a:spcBef>
                <a:spcPts val="580"/>
              </a:spcBef>
              <a:spcAft>
                <a:spcPts val="0"/>
              </a:spcAft>
              <a:buFont typeface="Wingdings 2"/>
              <a:buChar char=""/>
              <a:defRPr/>
            </a:pPr>
            <a:endParaRPr lang="en-US" sz="4800" dirty="0"/>
          </a:p>
          <a:p>
            <a:pPr marL="274320" indent="-274320" eaLnBrk="1" fontAlgn="auto" hangingPunct="1">
              <a:spcBef>
                <a:spcPts val="580"/>
              </a:spcBef>
              <a:spcAft>
                <a:spcPts val="0"/>
              </a:spcAft>
              <a:buFont typeface="Wingdings 2"/>
              <a:buChar char=""/>
              <a:defRPr/>
            </a:pPr>
            <a:r>
              <a:rPr lang="en-US" sz="4800" dirty="0"/>
              <a:t>May be Acute or chronic.</a:t>
            </a:r>
            <a:endParaRPr lang="en-US" sz="4800" b="1" dirty="0"/>
          </a:p>
        </p:txBody>
      </p:sp>
    </p:spTree>
    <p:extLst>
      <p:ext uri="{BB962C8B-B14F-4D97-AF65-F5344CB8AC3E}">
        <p14:creationId xmlns:p14="http://schemas.microsoft.com/office/powerpoint/2010/main" val="1101326677"/>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body" idx="1"/>
          </p:nvPr>
        </p:nvSpPr>
        <p:spPr>
          <a:xfrm>
            <a:off x="2514600" y="152400"/>
            <a:ext cx="6400800" cy="6553200"/>
          </a:xfrm>
        </p:spPr>
        <p:txBody>
          <a:bodyPr/>
          <a:lstStyle/>
          <a:p>
            <a:pPr marL="381000" indent="-381000" eaLnBrk="1" hangingPunct="1">
              <a:lnSpc>
                <a:spcPct val="80000"/>
              </a:lnSpc>
              <a:buFont typeface="Wingdings" pitchFamily="2" charset="2"/>
              <a:buNone/>
              <a:defRPr/>
            </a:pPr>
            <a:r>
              <a:rPr lang="en-US" b="1" dirty="0"/>
              <a:t>ACUTE GASTRITIS</a:t>
            </a:r>
            <a:endParaRPr lang="en-US" dirty="0"/>
          </a:p>
          <a:p>
            <a:pPr marL="381000" indent="-381000" eaLnBrk="1" hangingPunct="1">
              <a:lnSpc>
                <a:spcPct val="80000"/>
              </a:lnSpc>
              <a:buFont typeface="Wingdings" pitchFamily="2" charset="2"/>
              <a:buNone/>
              <a:defRPr/>
            </a:pPr>
            <a:r>
              <a:rPr lang="en-US" dirty="0"/>
              <a:t>	This is quite common and usually is self limiting.</a:t>
            </a:r>
            <a:endParaRPr lang="en-US" b="1" dirty="0"/>
          </a:p>
          <a:p>
            <a:pPr marL="381000" indent="-381000" eaLnBrk="1" hangingPunct="1">
              <a:lnSpc>
                <a:spcPct val="80000"/>
              </a:lnSpc>
              <a:buFont typeface="Wingdings" pitchFamily="2" charset="2"/>
              <a:buNone/>
              <a:defRPr/>
            </a:pPr>
            <a:r>
              <a:rPr lang="en-US" b="1" dirty="0"/>
              <a:t>Causes</a:t>
            </a:r>
            <a:endParaRPr lang="en-US" dirty="0"/>
          </a:p>
          <a:p>
            <a:pPr marL="381000" indent="-381000" eaLnBrk="1" hangingPunct="1">
              <a:lnSpc>
                <a:spcPct val="80000"/>
              </a:lnSpc>
              <a:buFont typeface="Wingdings" pitchFamily="2" charset="2"/>
              <a:buAutoNum type="arabicPeriod"/>
              <a:defRPr/>
            </a:pPr>
            <a:r>
              <a:rPr lang="en-US" dirty="0"/>
              <a:t>Excessive alcohol intake</a:t>
            </a:r>
          </a:p>
          <a:p>
            <a:pPr marL="381000" indent="-381000" eaLnBrk="1" hangingPunct="1">
              <a:lnSpc>
                <a:spcPct val="80000"/>
              </a:lnSpc>
              <a:buFont typeface="Wingdings" pitchFamily="2" charset="2"/>
              <a:buAutoNum type="arabicPeriod"/>
              <a:defRPr/>
            </a:pPr>
            <a:r>
              <a:rPr lang="en-US" dirty="0"/>
              <a:t>Drugs-NSAIDS, </a:t>
            </a:r>
            <a:r>
              <a:rPr lang="en-US" dirty="0" err="1"/>
              <a:t>caffaine</a:t>
            </a:r>
            <a:r>
              <a:rPr lang="en-US" dirty="0"/>
              <a:t>, steroids, Aspirin, FeSo4, digitalis</a:t>
            </a:r>
          </a:p>
          <a:p>
            <a:pPr marL="381000" indent="-381000" eaLnBrk="1" hangingPunct="1">
              <a:lnSpc>
                <a:spcPct val="80000"/>
              </a:lnSpc>
              <a:buFont typeface="Wingdings" pitchFamily="2" charset="2"/>
              <a:buAutoNum type="arabicPeriod"/>
              <a:defRPr/>
            </a:pPr>
            <a:r>
              <a:rPr lang="en-US" dirty="0"/>
              <a:t>Chemical irritants-e.g. acids, alkali, or organophosphate-taken accidentally or suicidal</a:t>
            </a:r>
          </a:p>
          <a:p>
            <a:pPr marL="381000" indent="-381000" eaLnBrk="1" hangingPunct="1">
              <a:lnSpc>
                <a:spcPct val="80000"/>
              </a:lnSpc>
              <a:buFont typeface="Wingdings" pitchFamily="2" charset="2"/>
              <a:buAutoNum type="arabicPeriod"/>
              <a:defRPr/>
            </a:pPr>
            <a:r>
              <a:rPr lang="en-US" dirty="0"/>
              <a:t>Unsuitable diets e.g. food poisoning or inappropriate cooked food or very spicy foods.</a:t>
            </a:r>
          </a:p>
          <a:p>
            <a:pPr marL="381000" indent="-381000" eaLnBrk="1" hangingPunct="1">
              <a:lnSpc>
                <a:spcPct val="80000"/>
              </a:lnSpc>
              <a:buFont typeface="Wingdings" pitchFamily="2" charset="2"/>
              <a:buNone/>
              <a:defRPr/>
            </a:pPr>
            <a:endParaRPr lang="en-US" sz="4000" dirty="0"/>
          </a:p>
        </p:txBody>
      </p:sp>
      <p:sp>
        <p:nvSpPr>
          <p:cNvPr id="3" name="Slide Number Placeholder 2"/>
          <p:cNvSpPr>
            <a:spLocks noGrp="1"/>
          </p:cNvSpPr>
          <p:nvPr>
            <p:ph type="sldNum" sz="quarter" idx="12"/>
          </p:nvPr>
        </p:nvSpPr>
        <p:spPr/>
        <p:txBody>
          <a:bodyPr/>
          <a:lstStyle/>
          <a:p>
            <a:pPr>
              <a:defRPr/>
            </a:pPr>
            <a:fld id="{227D37AE-CEE6-42B0-9062-46BE40AE296C}" type="slidenum">
              <a:rPr lang="en-US">
                <a:solidFill>
                  <a:srgbClr val="000000"/>
                </a:solidFill>
              </a:rPr>
              <a:pPr>
                <a:defRPr/>
              </a:pPr>
              <a:t>134</a:t>
            </a:fld>
            <a:endParaRPr lang="en-US">
              <a:solidFill>
                <a:srgbClr val="000000"/>
              </a:solidFill>
            </a:endParaRPr>
          </a:p>
        </p:txBody>
      </p:sp>
    </p:spTree>
    <p:extLst>
      <p:ext uri="{BB962C8B-B14F-4D97-AF65-F5344CB8AC3E}">
        <p14:creationId xmlns:p14="http://schemas.microsoft.com/office/powerpoint/2010/main" val="1364269643"/>
      </p:ext>
    </p:extLst>
  </p:cSld>
  <p:clrMapOvr>
    <a:masterClrMapping/>
  </p:clrMapOvr>
  <p:transition spd="slow"/>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0800" y="228600"/>
            <a:ext cx="6248400" cy="6324600"/>
          </a:xfrm>
        </p:spPr>
        <p:txBody>
          <a:bodyPr/>
          <a:lstStyle/>
          <a:p>
            <a:pPr marL="457200" indent="-457200" eaLnBrk="1" hangingPunct="1">
              <a:lnSpc>
                <a:spcPct val="80000"/>
              </a:lnSpc>
              <a:buFont typeface="+mj-lt"/>
              <a:buAutoNum type="arabicPeriod" startAt="5"/>
              <a:defRPr/>
            </a:pPr>
            <a:r>
              <a:rPr lang="en-US" dirty="0"/>
              <a:t>Acute infections e.g. viral infections, influenza, CMV, Herpes simplex in HIV .</a:t>
            </a:r>
          </a:p>
          <a:p>
            <a:pPr marL="457200" indent="-457200" eaLnBrk="1" hangingPunct="1">
              <a:lnSpc>
                <a:spcPct val="80000"/>
              </a:lnSpc>
              <a:buFont typeface="+mj-lt"/>
              <a:buAutoNum type="arabicPeriod" startAt="5"/>
              <a:defRPr/>
            </a:pPr>
            <a:r>
              <a:rPr lang="en-US" dirty="0"/>
              <a:t>Multi-organ failure; </a:t>
            </a:r>
            <a:r>
              <a:rPr lang="en-US" dirty="0" err="1"/>
              <a:t>Uraemia</a:t>
            </a:r>
            <a:endParaRPr lang="en-US" dirty="0"/>
          </a:p>
          <a:p>
            <a:pPr marL="457200" indent="-457200" eaLnBrk="1" hangingPunct="1">
              <a:lnSpc>
                <a:spcPct val="80000"/>
              </a:lnSpc>
              <a:buFont typeface="+mj-lt"/>
              <a:buAutoNum type="arabicPeriod" startAt="5"/>
              <a:defRPr/>
            </a:pPr>
            <a:r>
              <a:rPr lang="en-US" dirty="0"/>
              <a:t>Bile reflux, e.g. following gastric surgery – esp. distal </a:t>
            </a:r>
            <a:r>
              <a:rPr lang="en-US" dirty="0" err="1"/>
              <a:t>gastrectomy</a:t>
            </a:r>
            <a:r>
              <a:rPr lang="en-US" dirty="0"/>
              <a:t>.</a:t>
            </a:r>
          </a:p>
          <a:p>
            <a:pPr marL="457200" indent="-457200" eaLnBrk="1" hangingPunct="1">
              <a:lnSpc>
                <a:spcPct val="80000"/>
              </a:lnSpc>
              <a:buFont typeface="+mj-lt"/>
              <a:buAutoNum type="arabicPeriod" startAt="5"/>
              <a:defRPr/>
            </a:pPr>
            <a:r>
              <a:rPr lang="en-US" dirty="0"/>
              <a:t>Severe physiologic Stressful conditions e.g.</a:t>
            </a:r>
          </a:p>
          <a:p>
            <a:pPr marL="1257300" lvl="2" indent="-342900" eaLnBrk="1" hangingPunct="1">
              <a:lnSpc>
                <a:spcPct val="80000"/>
              </a:lnSpc>
              <a:buFont typeface="Wingdings" pitchFamily="2" charset="2"/>
              <a:buNone/>
              <a:defRPr/>
            </a:pPr>
            <a:r>
              <a:rPr lang="en-US" dirty="0"/>
              <a:t>	</a:t>
            </a:r>
            <a:r>
              <a:rPr lang="en-US" sz="2800" dirty="0"/>
              <a:t>-Trauma</a:t>
            </a:r>
          </a:p>
          <a:p>
            <a:pPr marL="1257300" lvl="2" indent="-342900" eaLnBrk="1" hangingPunct="1">
              <a:lnSpc>
                <a:spcPct val="80000"/>
              </a:lnSpc>
              <a:buFont typeface="Wingdings" pitchFamily="2" charset="2"/>
              <a:buNone/>
              <a:defRPr/>
            </a:pPr>
            <a:r>
              <a:rPr lang="en-US" sz="2800" dirty="0"/>
              <a:t>	-Burns</a:t>
            </a:r>
          </a:p>
          <a:p>
            <a:pPr marL="1257300" lvl="2" indent="-342900" eaLnBrk="1" hangingPunct="1">
              <a:lnSpc>
                <a:spcPct val="80000"/>
              </a:lnSpc>
              <a:buFont typeface="Wingdings" pitchFamily="2" charset="2"/>
              <a:buNone/>
              <a:defRPr/>
            </a:pPr>
            <a:r>
              <a:rPr lang="en-US" sz="2800" dirty="0"/>
              <a:t>	-CNS trauma</a:t>
            </a:r>
          </a:p>
          <a:p>
            <a:pPr marL="1257300" lvl="2" indent="-342900" eaLnBrk="1" hangingPunct="1">
              <a:lnSpc>
                <a:spcPct val="80000"/>
              </a:lnSpc>
              <a:buFont typeface="Wingdings" pitchFamily="2" charset="2"/>
              <a:buNone/>
              <a:defRPr/>
            </a:pPr>
            <a:r>
              <a:rPr lang="en-US" sz="2800" dirty="0"/>
              <a:t>	-Chemotherapy</a:t>
            </a:r>
          </a:p>
          <a:p>
            <a:pPr marL="1257300" lvl="2" indent="-342900" eaLnBrk="1" hangingPunct="1">
              <a:lnSpc>
                <a:spcPct val="80000"/>
              </a:lnSpc>
              <a:buFont typeface="Wingdings" pitchFamily="2" charset="2"/>
              <a:buNone/>
              <a:defRPr/>
            </a:pPr>
            <a:r>
              <a:rPr lang="en-US" sz="2800" dirty="0"/>
              <a:t>	-Radiation</a:t>
            </a:r>
          </a:p>
          <a:p>
            <a:pPr marL="514350" indent="-514350">
              <a:buFont typeface="+mj-lt"/>
              <a:buAutoNum type="arabicPeriod" startAt="5"/>
              <a:defRPr/>
            </a:pPr>
            <a:endParaRPr lang="en-US" sz="4400" dirty="0"/>
          </a:p>
        </p:txBody>
      </p:sp>
      <p:sp>
        <p:nvSpPr>
          <p:cNvPr id="4" name="Slide Number Placeholder 3"/>
          <p:cNvSpPr>
            <a:spLocks noGrp="1"/>
          </p:cNvSpPr>
          <p:nvPr>
            <p:ph type="sldNum" sz="quarter" idx="12"/>
          </p:nvPr>
        </p:nvSpPr>
        <p:spPr/>
        <p:txBody>
          <a:bodyPr/>
          <a:lstStyle/>
          <a:p>
            <a:pPr>
              <a:defRPr/>
            </a:pPr>
            <a:fld id="{5D9FBB67-9F73-4358-837E-DB587B507E28}" type="slidenum">
              <a:rPr lang="en-US">
                <a:solidFill>
                  <a:srgbClr val="000000"/>
                </a:solidFill>
              </a:rPr>
              <a:pPr>
                <a:defRPr/>
              </a:pPr>
              <a:t>135</a:t>
            </a:fld>
            <a:endParaRPr lang="en-US">
              <a:solidFill>
                <a:srgbClr val="000000"/>
              </a:solidFill>
            </a:endParaRPr>
          </a:p>
        </p:txBody>
      </p:sp>
    </p:spTree>
    <p:extLst>
      <p:ext uri="{BB962C8B-B14F-4D97-AF65-F5344CB8AC3E}">
        <p14:creationId xmlns:p14="http://schemas.microsoft.com/office/powerpoint/2010/main" val="2571778797"/>
      </p:ext>
    </p:extLst>
  </p:cSld>
  <p:clrMapOvr>
    <a:masterClrMapping/>
  </p:clrMapOvr>
  <p:transition spd="slow"/>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C889888A-2705-4DA7-9B34-82C39D0D8857}" type="slidenum">
              <a:rPr lang="en-US">
                <a:solidFill>
                  <a:srgbClr val="000000"/>
                </a:solidFill>
              </a:rPr>
              <a:pPr>
                <a:defRPr/>
              </a:pPr>
              <a:t>136</a:t>
            </a:fld>
            <a:endParaRPr lang="en-US">
              <a:solidFill>
                <a:srgbClr val="000000"/>
              </a:solidFill>
            </a:endParaRPr>
          </a:p>
        </p:txBody>
      </p:sp>
      <p:sp>
        <p:nvSpPr>
          <p:cNvPr id="5" name="Content Placeholder 2"/>
          <p:cNvSpPr>
            <a:spLocks noGrp="1"/>
          </p:cNvSpPr>
          <p:nvPr>
            <p:ph idx="1"/>
          </p:nvPr>
        </p:nvSpPr>
        <p:spPr>
          <a:xfrm>
            <a:off x="2438400" y="457200"/>
            <a:ext cx="6400800" cy="6172200"/>
          </a:xfrm>
        </p:spPr>
        <p:txBody>
          <a:bodyPr/>
          <a:lstStyle/>
          <a:p>
            <a:pPr marL="742950" indent="-742950">
              <a:buFont typeface="+mj-lt"/>
              <a:buAutoNum type="arabicPeriod" startAt="9"/>
              <a:defRPr/>
            </a:pPr>
            <a:r>
              <a:rPr lang="en-US" sz="3600" dirty="0"/>
              <a:t>Ischemia and shock </a:t>
            </a:r>
          </a:p>
          <a:p>
            <a:pPr marL="742950" indent="-742950">
              <a:buFont typeface="+mj-lt"/>
              <a:buAutoNum type="arabicPeriod" startAt="9"/>
              <a:defRPr/>
            </a:pPr>
            <a:r>
              <a:rPr lang="en-US" sz="3600" dirty="0"/>
              <a:t>Gastric irradiation or freezing </a:t>
            </a:r>
          </a:p>
          <a:p>
            <a:pPr marL="742950" indent="-742950">
              <a:buFont typeface="+mj-lt"/>
              <a:buAutoNum type="arabicPeriod" startAt="9"/>
              <a:defRPr/>
            </a:pPr>
            <a:r>
              <a:rPr lang="en-US" sz="3600" dirty="0"/>
              <a:t>Mechanical trauma (e.g., </a:t>
            </a:r>
            <a:r>
              <a:rPr lang="en-US" sz="3600" dirty="0" err="1"/>
              <a:t>nasogastric</a:t>
            </a:r>
            <a:r>
              <a:rPr lang="en-US" sz="3600" dirty="0"/>
              <a:t> intubation) </a:t>
            </a:r>
          </a:p>
          <a:p>
            <a:pPr marL="742950" indent="-742950">
              <a:buFont typeface="+mj-lt"/>
              <a:buAutoNum type="arabicPeriod" startAt="9"/>
              <a:defRPr/>
            </a:pPr>
            <a:endParaRPr lang="en-US" sz="3600" dirty="0"/>
          </a:p>
        </p:txBody>
      </p:sp>
    </p:spTree>
    <p:extLst>
      <p:ext uri="{BB962C8B-B14F-4D97-AF65-F5344CB8AC3E}">
        <p14:creationId xmlns:p14="http://schemas.microsoft.com/office/powerpoint/2010/main" val="4074023758"/>
      </p:ext>
    </p:extLst>
  </p:cSld>
  <p:clrMapOvr>
    <a:masterClrMapping/>
  </p:clrMapOvr>
  <p:transition spd="slow"/>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idx="1"/>
          </p:nvPr>
        </p:nvSpPr>
        <p:spPr>
          <a:xfrm>
            <a:off x="2209800" y="0"/>
            <a:ext cx="6934200" cy="6858000"/>
          </a:xfrm>
        </p:spPr>
        <p:txBody>
          <a:bodyPr/>
          <a:lstStyle/>
          <a:p>
            <a:pPr eaLnBrk="1" hangingPunct="1">
              <a:buFont typeface="Wingdings" pitchFamily="2" charset="2"/>
              <a:buNone/>
              <a:defRPr/>
            </a:pPr>
            <a:r>
              <a:rPr lang="en-US" sz="3600" b="1" dirty="0"/>
              <a:t>Pathology</a:t>
            </a:r>
            <a:r>
              <a:rPr lang="en-US" sz="2800" b="1" dirty="0"/>
              <a:t> </a:t>
            </a:r>
            <a:endParaRPr lang="en-US" sz="2800" dirty="0"/>
          </a:p>
          <a:p>
            <a:pPr eaLnBrk="1" hangingPunct="1">
              <a:defRPr/>
            </a:pPr>
            <a:r>
              <a:rPr lang="en-US" sz="2800" dirty="0"/>
              <a:t>Due to inflammation, there is inflammatory reaction-</a:t>
            </a:r>
            <a:r>
              <a:rPr lang="en-US" sz="2800" dirty="0" err="1"/>
              <a:t>oedematous</a:t>
            </a:r>
            <a:r>
              <a:rPr lang="en-US" sz="2800" dirty="0"/>
              <a:t> and reddened mucosa with plenty of mucus.</a:t>
            </a:r>
          </a:p>
          <a:p>
            <a:pPr eaLnBrk="1" hangingPunct="1">
              <a:defRPr/>
            </a:pPr>
            <a:r>
              <a:rPr lang="en-US" sz="2800" dirty="0"/>
              <a:t>There will be small spots of erosion in the mucosa and sometimes </a:t>
            </a:r>
            <a:r>
              <a:rPr lang="en-US" sz="2800" dirty="0" err="1"/>
              <a:t>haemorrhage</a:t>
            </a:r>
            <a:r>
              <a:rPr lang="en-US" sz="2800" dirty="0"/>
              <a:t>.</a:t>
            </a:r>
          </a:p>
          <a:p>
            <a:pPr eaLnBrk="1" hangingPunct="1">
              <a:defRPr/>
            </a:pPr>
            <a:r>
              <a:rPr lang="en-US" sz="2800" dirty="0"/>
              <a:t>The degree varies with the cause.</a:t>
            </a:r>
          </a:p>
          <a:p>
            <a:pPr eaLnBrk="1" hangingPunct="1">
              <a:defRPr/>
            </a:pPr>
            <a:r>
              <a:rPr lang="en-US" sz="2800" dirty="0"/>
              <a:t>Acute gastritis is often erosive and </a:t>
            </a:r>
            <a:r>
              <a:rPr lang="en-US" sz="2800" dirty="0" err="1"/>
              <a:t>haemorrhagic</a:t>
            </a:r>
            <a:r>
              <a:rPr lang="en-US" sz="2800" dirty="0"/>
              <a:t>. </a:t>
            </a:r>
          </a:p>
          <a:p>
            <a:pPr eaLnBrk="1" hangingPunct="1">
              <a:defRPr/>
            </a:pPr>
            <a:r>
              <a:rPr lang="en-US" sz="2800" dirty="0" err="1"/>
              <a:t>Neutrophils</a:t>
            </a:r>
            <a:r>
              <a:rPr lang="en-US" sz="2800" dirty="0"/>
              <a:t> are the predominant inflammatory cell in the superficial epithelium.</a:t>
            </a:r>
          </a:p>
        </p:txBody>
      </p:sp>
      <p:sp>
        <p:nvSpPr>
          <p:cNvPr id="3" name="Slide Number Placeholder 2"/>
          <p:cNvSpPr>
            <a:spLocks noGrp="1"/>
          </p:cNvSpPr>
          <p:nvPr>
            <p:ph type="sldNum" sz="quarter" idx="12"/>
          </p:nvPr>
        </p:nvSpPr>
        <p:spPr/>
        <p:txBody>
          <a:bodyPr/>
          <a:lstStyle/>
          <a:p>
            <a:pPr>
              <a:defRPr/>
            </a:pPr>
            <a:fld id="{483BAF7C-AC91-4548-B749-CEA78E6CD240}" type="slidenum">
              <a:rPr lang="en-US">
                <a:solidFill>
                  <a:srgbClr val="000000"/>
                </a:solidFill>
              </a:rPr>
              <a:pPr>
                <a:defRPr/>
              </a:pPr>
              <a:t>137</a:t>
            </a:fld>
            <a:endParaRPr lang="en-US">
              <a:solidFill>
                <a:srgbClr val="000000"/>
              </a:solidFill>
            </a:endParaRPr>
          </a:p>
        </p:txBody>
      </p:sp>
    </p:spTree>
    <p:extLst>
      <p:ext uri="{BB962C8B-B14F-4D97-AF65-F5344CB8AC3E}">
        <p14:creationId xmlns:p14="http://schemas.microsoft.com/office/powerpoint/2010/main" val="54816496"/>
      </p:ext>
    </p:extLst>
  </p:cSld>
  <p:clrMapOvr>
    <a:masterClrMapping/>
  </p:clrMapOvr>
  <p:transition spd="slow"/>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xfrm>
            <a:off x="2209800" y="0"/>
            <a:ext cx="6629400" cy="6858000"/>
          </a:xfrm>
        </p:spPr>
        <p:txBody>
          <a:bodyPr/>
          <a:lstStyle/>
          <a:p>
            <a:pPr eaLnBrk="1" hangingPunct="1">
              <a:buFont typeface="Wingdings" pitchFamily="2" charset="2"/>
              <a:buNone/>
              <a:defRPr/>
            </a:pPr>
            <a:r>
              <a:rPr lang="en-US" sz="2800" b="1" dirty="0"/>
              <a:t>CF</a:t>
            </a:r>
            <a:endParaRPr lang="en-US" sz="2800" dirty="0"/>
          </a:p>
          <a:p>
            <a:pPr eaLnBrk="1" hangingPunct="1">
              <a:defRPr/>
            </a:pPr>
            <a:r>
              <a:rPr lang="en-US" sz="2800" dirty="0"/>
              <a:t>Sudden </a:t>
            </a:r>
            <a:r>
              <a:rPr lang="en-US" sz="2800" dirty="0" err="1"/>
              <a:t>epigastric</a:t>
            </a:r>
            <a:r>
              <a:rPr lang="en-US" sz="2800" dirty="0"/>
              <a:t> pain</a:t>
            </a:r>
          </a:p>
          <a:p>
            <a:pPr eaLnBrk="1" hangingPunct="1">
              <a:defRPr/>
            </a:pPr>
            <a:r>
              <a:rPr lang="en-US" sz="2800" dirty="0"/>
              <a:t>Anorexia</a:t>
            </a:r>
          </a:p>
          <a:p>
            <a:pPr eaLnBrk="1" hangingPunct="1">
              <a:defRPr/>
            </a:pPr>
            <a:r>
              <a:rPr lang="en-US" sz="2800" dirty="0"/>
              <a:t>Nausea</a:t>
            </a:r>
          </a:p>
          <a:p>
            <a:pPr eaLnBrk="1" hangingPunct="1">
              <a:defRPr/>
            </a:pPr>
            <a:r>
              <a:rPr lang="en-US" sz="2800" dirty="0"/>
              <a:t>Vomiting</a:t>
            </a:r>
          </a:p>
          <a:p>
            <a:pPr eaLnBrk="1" hangingPunct="1">
              <a:defRPr/>
            </a:pPr>
            <a:r>
              <a:rPr lang="en-US" sz="2800" dirty="0"/>
              <a:t>Abdominal discomfort</a:t>
            </a:r>
          </a:p>
          <a:p>
            <a:pPr eaLnBrk="1" hangingPunct="1">
              <a:defRPr/>
            </a:pPr>
            <a:r>
              <a:rPr lang="en-US" sz="2800" dirty="0"/>
              <a:t>Belching</a:t>
            </a:r>
          </a:p>
          <a:p>
            <a:pPr eaLnBrk="1" hangingPunct="1">
              <a:defRPr/>
            </a:pPr>
            <a:r>
              <a:rPr lang="en-US" sz="2800" dirty="0"/>
              <a:t>Occasionally the </a:t>
            </a:r>
            <a:r>
              <a:rPr lang="en-US" sz="2800" dirty="0" err="1"/>
              <a:t>vomitus</a:t>
            </a:r>
            <a:r>
              <a:rPr lang="en-US" sz="2800" dirty="0"/>
              <a:t> is Blood stained or severe </a:t>
            </a:r>
            <a:r>
              <a:rPr lang="en-US" sz="2800" dirty="0" err="1"/>
              <a:t>haematemisis</a:t>
            </a:r>
            <a:r>
              <a:rPr lang="en-US" sz="2800" dirty="0"/>
              <a:t> or </a:t>
            </a:r>
            <a:r>
              <a:rPr lang="en-US" sz="2800" dirty="0" err="1"/>
              <a:t>vomitus</a:t>
            </a:r>
            <a:r>
              <a:rPr lang="en-US" sz="2800" dirty="0"/>
              <a:t> may contain food taken.</a:t>
            </a:r>
          </a:p>
          <a:p>
            <a:pPr eaLnBrk="1" hangingPunct="1">
              <a:defRPr/>
            </a:pPr>
            <a:r>
              <a:rPr lang="en-US" sz="2800" dirty="0"/>
              <a:t>Thirst</a:t>
            </a:r>
          </a:p>
          <a:p>
            <a:pPr eaLnBrk="1" hangingPunct="1">
              <a:defRPr/>
            </a:pPr>
            <a:r>
              <a:rPr lang="en-US" sz="2800" dirty="0" err="1"/>
              <a:t>Diarrhoea</a:t>
            </a:r>
            <a:endParaRPr lang="en-US" sz="2800" dirty="0"/>
          </a:p>
          <a:p>
            <a:pPr eaLnBrk="1" hangingPunct="1">
              <a:defRPr/>
            </a:pPr>
            <a:r>
              <a:rPr lang="en-US" sz="2800" dirty="0"/>
              <a:t>H/O causative agent</a:t>
            </a:r>
          </a:p>
          <a:p>
            <a:pPr eaLnBrk="1" hangingPunct="1">
              <a:buFont typeface="Wingdings" pitchFamily="2" charset="2"/>
              <a:buNone/>
              <a:defRPr/>
            </a:pPr>
            <a:endParaRPr lang="en-US" sz="2800" dirty="0"/>
          </a:p>
          <a:p>
            <a:pPr eaLnBrk="1" hangingPunct="1">
              <a:defRPr/>
            </a:pPr>
            <a:endParaRPr lang="en-US" sz="2800" dirty="0"/>
          </a:p>
        </p:txBody>
      </p:sp>
      <p:sp>
        <p:nvSpPr>
          <p:cNvPr id="3" name="Slide Number Placeholder 2"/>
          <p:cNvSpPr>
            <a:spLocks noGrp="1"/>
          </p:cNvSpPr>
          <p:nvPr>
            <p:ph type="sldNum" sz="quarter" idx="12"/>
          </p:nvPr>
        </p:nvSpPr>
        <p:spPr/>
        <p:txBody>
          <a:bodyPr/>
          <a:lstStyle/>
          <a:p>
            <a:pPr>
              <a:defRPr/>
            </a:pPr>
            <a:fld id="{F3D2D20A-8013-4417-A6B6-69CDC50AE452}" type="slidenum">
              <a:rPr lang="en-US">
                <a:solidFill>
                  <a:srgbClr val="000000"/>
                </a:solidFill>
              </a:rPr>
              <a:pPr>
                <a:defRPr/>
              </a:pPr>
              <a:t>138</a:t>
            </a:fld>
            <a:endParaRPr lang="en-US">
              <a:solidFill>
                <a:srgbClr val="000000"/>
              </a:solidFill>
            </a:endParaRPr>
          </a:p>
        </p:txBody>
      </p:sp>
    </p:spTree>
    <p:extLst>
      <p:ext uri="{BB962C8B-B14F-4D97-AF65-F5344CB8AC3E}">
        <p14:creationId xmlns:p14="http://schemas.microsoft.com/office/powerpoint/2010/main" val="4021884643"/>
      </p:ext>
    </p:extLst>
  </p:cSld>
  <p:clrMapOvr>
    <a:masterClrMapping/>
  </p:clrMapOvr>
  <p:transition spd="slow"/>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type="body" idx="1"/>
          </p:nvPr>
        </p:nvSpPr>
        <p:spPr>
          <a:xfrm>
            <a:off x="2438400" y="304800"/>
            <a:ext cx="6400800" cy="6248400"/>
          </a:xfrm>
        </p:spPr>
        <p:txBody>
          <a:bodyPr/>
          <a:lstStyle/>
          <a:p>
            <a:pPr eaLnBrk="1" hangingPunct="1">
              <a:buFont typeface="Wingdings" pitchFamily="2" charset="2"/>
              <a:buNone/>
              <a:defRPr/>
            </a:pPr>
            <a:r>
              <a:rPr lang="en-US" sz="2800" u="sng" dirty="0"/>
              <a:t>O/E</a:t>
            </a:r>
          </a:p>
          <a:p>
            <a:pPr eaLnBrk="1" hangingPunct="1">
              <a:defRPr/>
            </a:pPr>
            <a:r>
              <a:rPr lang="en-US" sz="2800" dirty="0"/>
              <a:t>If the condition is severe –looks quite sick</a:t>
            </a:r>
          </a:p>
          <a:p>
            <a:pPr eaLnBrk="1" hangingPunct="1">
              <a:defRPr/>
            </a:pPr>
            <a:r>
              <a:rPr lang="en-US" sz="2800" dirty="0"/>
              <a:t>Dehydrated</a:t>
            </a:r>
          </a:p>
          <a:p>
            <a:pPr eaLnBrk="1" hangingPunct="1">
              <a:defRPr/>
            </a:pPr>
            <a:r>
              <a:rPr lang="en-US" sz="2800" dirty="0"/>
              <a:t>Pale</a:t>
            </a:r>
          </a:p>
          <a:p>
            <a:pPr eaLnBrk="1" hangingPunct="1">
              <a:defRPr/>
            </a:pPr>
            <a:r>
              <a:rPr lang="en-US" sz="2800" dirty="0"/>
              <a:t>Febrile-particularly in food poisoning. Otherwise temperature is always subnormal.</a:t>
            </a:r>
          </a:p>
          <a:p>
            <a:pPr eaLnBrk="1" hangingPunct="1">
              <a:defRPr/>
            </a:pPr>
            <a:r>
              <a:rPr lang="en-US" sz="2800" dirty="0"/>
              <a:t>Tachycardia with a rapid feeble pulse because of </a:t>
            </a:r>
            <a:r>
              <a:rPr lang="en-US" sz="2800" dirty="0" err="1"/>
              <a:t>Hypovolaemia</a:t>
            </a:r>
            <a:r>
              <a:rPr lang="en-US" sz="2800" dirty="0"/>
              <a:t>.</a:t>
            </a:r>
          </a:p>
          <a:p>
            <a:pPr eaLnBrk="1" hangingPunct="1">
              <a:buFont typeface="Wingdings" pitchFamily="2" charset="2"/>
              <a:buNone/>
              <a:defRPr/>
            </a:pPr>
            <a:r>
              <a:rPr lang="en-US" sz="2800" u="sng" dirty="0"/>
              <a:t>P/A</a:t>
            </a:r>
          </a:p>
          <a:p>
            <a:pPr eaLnBrk="1" hangingPunct="1">
              <a:defRPr/>
            </a:pPr>
            <a:r>
              <a:rPr lang="en-US" sz="2800" dirty="0" err="1"/>
              <a:t>Epigastric</a:t>
            </a:r>
            <a:r>
              <a:rPr lang="en-US" sz="2800" dirty="0"/>
              <a:t> Tenderness</a:t>
            </a:r>
          </a:p>
          <a:p>
            <a:pPr eaLnBrk="1" hangingPunct="1">
              <a:defRPr/>
            </a:pPr>
            <a:endParaRPr lang="en-US" sz="2800" dirty="0"/>
          </a:p>
        </p:txBody>
      </p:sp>
      <p:sp>
        <p:nvSpPr>
          <p:cNvPr id="3" name="Slide Number Placeholder 2"/>
          <p:cNvSpPr>
            <a:spLocks noGrp="1"/>
          </p:cNvSpPr>
          <p:nvPr>
            <p:ph type="sldNum" sz="quarter" idx="12"/>
          </p:nvPr>
        </p:nvSpPr>
        <p:spPr/>
        <p:txBody>
          <a:bodyPr/>
          <a:lstStyle/>
          <a:p>
            <a:pPr>
              <a:defRPr/>
            </a:pPr>
            <a:fld id="{D7A21D48-86FF-4E2C-AF09-DE1C405F7AEC}" type="slidenum">
              <a:rPr lang="en-US">
                <a:solidFill>
                  <a:srgbClr val="000000"/>
                </a:solidFill>
              </a:rPr>
              <a:pPr>
                <a:defRPr/>
              </a:pPr>
              <a:t>139</a:t>
            </a:fld>
            <a:endParaRPr lang="en-US">
              <a:solidFill>
                <a:srgbClr val="000000"/>
              </a:solidFill>
            </a:endParaRPr>
          </a:p>
        </p:txBody>
      </p:sp>
    </p:spTree>
    <p:extLst>
      <p:ext uri="{BB962C8B-B14F-4D97-AF65-F5344CB8AC3E}">
        <p14:creationId xmlns:p14="http://schemas.microsoft.com/office/powerpoint/2010/main" val="3530298291"/>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4400" b="1" dirty="0"/>
              <a:t>Clinical Methods</a:t>
            </a:r>
          </a:p>
        </p:txBody>
      </p:sp>
      <p:sp>
        <p:nvSpPr>
          <p:cNvPr id="3" name="Content Placeholder 2"/>
          <p:cNvSpPr>
            <a:spLocks noGrp="1"/>
          </p:cNvSpPr>
          <p:nvPr>
            <p:ph idx="1"/>
          </p:nvPr>
        </p:nvSpPr>
        <p:spPr/>
        <p:txBody>
          <a:bodyPr/>
          <a:lstStyle/>
          <a:p>
            <a:pPr>
              <a:buFont typeface="Wingdings" pitchFamily="2" charset="2"/>
              <a:buNone/>
              <a:defRPr/>
            </a:pPr>
            <a:r>
              <a:rPr lang="en-US" sz="4000" u="sng" dirty="0"/>
              <a:t>Examination of GIT/Per abdomen</a:t>
            </a:r>
          </a:p>
          <a:p>
            <a:pPr lvl="1">
              <a:defRPr/>
            </a:pPr>
            <a:r>
              <a:rPr lang="en-US" sz="4000" dirty="0"/>
              <a:t>Inspection</a:t>
            </a:r>
          </a:p>
          <a:p>
            <a:pPr lvl="1">
              <a:defRPr/>
            </a:pPr>
            <a:r>
              <a:rPr lang="en-US" sz="4000" dirty="0"/>
              <a:t>Auscultation</a:t>
            </a:r>
          </a:p>
          <a:p>
            <a:pPr lvl="1">
              <a:defRPr/>
            </a:pPr>
            <a:r>
              <a:rPr lang="en-US" sz="4000" dirty="0"/>
              <a:t>Palpation </a:t>
            </a:r>
          </a:p>
          <a:p>
            <a:pPr lvl="1">
              <a:defRPr/>
            </a:pPr>
            <a:r>
              <a:rPr lang="en-US" sz="4000" dirty="0"/>
              <a:t>Percussion</a:t>
            </a:r>
          </a:p>
        </p:txBody>
      </p:sp>
      <p:sp>
        <p:nvSpPr>
          <p:cNvPr id="4" name="Slide Number Placeholder 3"/>
          <p:cNvSpPr>
            <a:spLocks noGrp="1"/>
          </p:cNvSpPr>
          <p:nvPr>
            <p:ph type="sldNum" sz="quarter" idx="12"/>
          </p:nvPr>
        </p:nvSpPr>
        <p:spPr/>
        <p:txBody>
          <a:bodyPr/>
          <a:lstStyle/>
          <a:p>
            <a:pPr>
              <a:defRPr/>
            </a:pPr>
            <a:fld id="{361E3542-1DE2-4C40-BA00-C2A5947A02B7}" type="slidenum">
              <a:rPr lang="en-US">
                <a:solidFill>
                  <a:srgbClr val="000000"/>
                </a:solidFill>
              </a:rPr>
              <a:pPr>
                <a:defRPr/>
              </a:pPr>
              <a:t>14</a:t>
            </a:fld>
            <a:endParaRPr lang="en-US">
              <a:solidFill>
                <a:srgbClr val="000000"/>
              </a:solidFill>
            </a:endParaRPr>
          </a:p>
        </p:txBody>
      </p:sp>
    </p:spTree>
    <p:extLst>
      <p:ext uri="{BB962C8B-B14F-4D97-AF65-F5344CB8AC3E}">
        <p14:creationId xmlns:p14="http://schemas.microsoft.com/office/powerpoint/2010/main" val="3325406018"/>
      </p:ext>
    </p:extLst>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idx="1"/>
          </p:nvPr>
        </p:nvSpPr>
        <p:spPr>
          <a:xfrm>
            <a:off x="2438400" y="228600"/>
            <a:ext cx="6400800" cy="5867400"/>
          </a:xfrm>
        </p:spPr>
        <p:txBody>
          <a:bodyPr/>
          <a:lstStyle/>
          <a:p>
            <a:pPr eaLnBrk="1" hangingPunct="1">
              <a:buFont typeface="Wingdings" pitchFamily="2" charset="2"/>
              <a:buNone/>
              <a:defRPr/>
            </a:pPr>
            <a:r>
              <a:rPr lang="en-US" b="1" u="sng" dirty="0"/>
              <a:t>DX</a:t>
            </a:r>
          </a:p>
          <a:p>
            <a:pPr eaLnBrk="1" hangingPunct="1">
              <a:defRPr/>
            </a:pPr>
            <a:r>
              <a:rPr lang="en-US" dirty="0" err="1"/>
              <a:t>Vomitus</a:t>
            </a:r>
            <a:r>
              <a:rPr lang="en-US" dirty="0"/>
              <a:t> </a:t>
            </a:r>
            <a:r>
              <a:rPr lang="en-US" dirty="0" err="1"/>
              <a:t>colour</a:t>
            </a:r>
            <a:r>
              <a:rPr lang="en-US" dirty="0"/>
              <a:t>, smell, chemical analysis.</a:t>
            </a:r>
          </a:p>
          <a:p>
            <a:pPr eaLnBrk="1" hangingPunct="1">
              <a:defRPr/>
            </a:pPr>
            <a:r>
              <a:rPr lang="en-US" dirty="0" err="1"/>
              <a:t>Gastroscopy</a:t>
            </a:r>
            <a:r>
              <a:rPr lang="en-US" dirty="0"/>
              <a:t>.</a:t>
            </a:r>
          </a:p>
          <a:p>
            <a:pPr eaLnBrk="1" hangingPunct="1">
              <a:defRPr/>
            </a:pPr>
            <a:r>
              <a:rPr lang="en-US" sz="2800" dirty="0"/>
              <a:t>Gastritis is a histological diagnosis, although it can sometimes be recognized at endoscopy. </a:t>
            </a:r>
          </a:p>
          <a:p>
            <a:pPr eaLnBrk="1" hangingPunct="1">
              <a:buFont typeface="Wingdings" pitchFamily="2" charset="2"/>
              <a:buNone/>
              <a:defRPr/>
            </a:pPr>
            <a:endParaRPr lang="en-US" b="1" dirty="0"/>
          </a:p>
          <a:p>
            <a:pPr eaLnBrk="1" hangingPunct="1">
              <a:buFont typeface="Wingdings" pitchFamily="2" charset="2"/>
              <a:buNone/>
              <a:defRPr/>
            </a:pPr>
            <a:r>
              <a:rPr lang="en-US" b="1" dirty="0"/>
              <a:t>DDX</a:t>
            </a:r>
            <a:endParaRPr lang="en-US" dirty="0"/>
          </a:p>
          <a:p>
            <a:pPr marL="514350" indent="-514350" eaLnBrk="1" hangingPunct="1">
              <a:buFont typeface="Wingdings" pitchFamily="2" charset="2"/>
              <a:buAutoNum type="arabicPeriod"/>
              <a:defRPr/>
            </a:pPr>
            <a:r>
              <a:rPr lang="en-US" dirty="0"/>
              <a:t>Gastric ulcer</a:t>
            </a:r>
          </a:p>
          <a:p>
            <a:pPr marL="514350" indent="-514350" eaLnBrk="1" hangingPunct="1">
              <a:buFont typeface="Wingdings" pitchFamily="2" charset="2"/>
              <a:buNone/>
              <a:defRPr/>
            </a:pPr>
            <a:r>
              <a:rPr lang="en-US" dirty="0" err="1"/>
              <a:t>Assgn</a:t>
            </a:r>
            <a:r>
              <a:rPr lang="en-US" dirty="0"/>
              <a:t>: LIST MORE DDX</a:t>
            </a:r>
          </a:p>
        </p:txBody>
      </p:sp>
      <p:sp>
        <p:nvSpPr>
          <p:cNvPr id="3" name="Slide Number Placeholder 2"/>
          <p:cNvSpPr>
            <a:spLocks noGrp="1"/>
          </p:cNvSpPr>
          <p:nvPr>
            <p:ph type="sldNum" sz="quarter" idx="12"/>
          </p:nvPr>
        </p:nvSpPr>
        <p:spPr/>
        <p:txBody>
          <a:bodyPr/>
          <a:lstStyle/>
          <a:p>
            <a:pPr>
              <a:defRPr/>
            </a:pPr>
            <a:fld id="{6517B94B-D3FB-45C7-9696-2E25D76F968E}" type="slidenum">
              <a:rPr lang="en-US">
                <a:solidFill>
                  <a:srgbClr val="000000"/>
                </a:solidFill>
              </a:rPr>
              <a:pPr>
                <a:defRPr/>
              </a:pPr>
              <a:t>140</a:t>
            </a:fld>
            <a:endParaRPr lang="en-US">
              <a:solidFill>
                <a:srgbClr val="000000"/>
              </a:solidFill>
            </a:endParaRPr>
          </a:p>
        </p:txBody>
      </p:sp>
    </p:spTree>
    <p:extLst>
      <p:ext uri="{BB962C8B-B14F-4D97-AF65-F5344CB8AC3E}">
        <p14:creationId xmlns:p14="http://schemas.microsoft.com/office/powerpoint/2010/main" val="627370156"/>
      </p:ext>
    </p:extLst>
  </p:cSld>
  <p:clrMapOvr>
    <a:masterClrMapping/>
  </p:clrMapOvr>
  <p:transition spd="slow"/>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sz="quarter" idx="1"/>
          </p:nvPr>
        </p:nvSpPr>
        <p:spPr>
          <a:xfrm>
            <a:off x="228600" y="228600"/>
            <a:ext cx="8915400" cy="6248400"/>
          </a:xfrm>
        </p:spPr>
        <p:txBody>
          <a:bodyPr>
            <a:normAutofit fontScale="92500" lnSpcReduction="10000"/>
          </a:bodyPr>
          <a:lstStyle/>
          <a:p>
            <a:pPr marL="274320" indent="-274320" eaLnBrk="1" fontAlgn="auto" hangingPunct="1">
              <a:spcBef>
                <a:spcPts val="580"/>
              </a:spcBef>
              <a:spcAft>
                <a:spcPts val="0"/>
              </a:spcAft>
              <a:buFont typeface="Wingdings" pitchFamily="2" charset="2"/>
              <a:buNone/>
              <a:defRPr/>
            </a:pPr>
            <a:r>
              <a:rPr lang="en-US" sz="2800" u="sng" dirty="0">
                <a:solidFill>
                  <a:srgbClr val="FF0000"/>
                </a:solidFill>
                <a:latin typeface="Times New Roman" pitchFamily="18" charset="0"/>
                <a:cs typeface="Times New Roman" pitchFamily="18" charset="0"/>
              </a:rPr>
              <a:t>Treatment</a:t>
            </a:r>
          </a:p>
          <a:p>
            <a:pPr marL="274320" indent="-274320" eaLnBrk="1" fontAlgn="auto" hangingPunct="1">
              <a:spcBef>
                <a:spcPts val="580"/>
              </a:spcBef>
              <a:spcAft>
                <a:spcPts val="0"/>
              </a:spcAft>
              <a:buFont typeface="Wingdings" pitchFamily="2" charset="2"/>
              <a:buNone/>
              <a:defRPr/>
            </a:pPr>
            <a:r>
              <a:rPr lang="en-US" sz="2800" dirty="0">
                <a:latin typeface="Times New Roman" pitchFamily="18" charset="0"/>
                <a:cs typeface="Times New Roman" pitchFamily="18" charset="0"/>
              </a:rPr>
              <a:t>-Self limiting in most cases.</a:t>
            </a:r>
          </a:p>
          <a:p>
            <a:pPr marL="274320" indent="-274320" eaLnBrk="1" fontAlgn="auto" hangingPunct="1">
              <a:spcBef>
                <a:spcPts val="580"/>
              </a:spcBef>
              <a:spcAft>
                <a:spcPts val="0"/>
              </a:spcAft>
              <a:buFont typeface="Wingdings" pitchFamily="2" charset="2"/>
              <a:buNone/>
              <a:defRPr/>
            </a:pPr>
            <a:r>
              <a:rPr lang="en-US" sz="2800" dirty="0">
                <a:latin typeface="Times New Roman" pitchFamily="18" charset="0"/>
                <a:cs typeface="Times New Roman" pitchFamily="18" charset="0"/>
              </a:rPr>
              <a:t>-If it is severe.</a:t>
            </a:r>
          </a:p>
          <a:p>
            <a:pPr marL="514350" indent="-514350" eaLnBrk="1" fontAlgn="auto" hangingPunct="1">
              <a:spcBef>
                <a:spcPts val="580"/>
              </a:spcBef>
              <a:spcAft>
                <a:spcPts val="0"/>
              </a:spcAft>
              <a:buFont typeface="+mj-lt"/>
              <a:buAutoNum type="arabicPeriod"/>
              <a:defRPr/>
            </a:pPr>
            <a:r>
              <a:rPr lang="en-US" sz="2800" dirty="0">
                <a:latin typeface="Times New Roman" pitchFamily="18" charset="0"/>
                <a:cs typeface="Times New Roman" pitchFamily="18" charset="0"/>
              </a:rPr>
              <a:t>Admit</a:t>
            </a:r>
          </a:p>
          <a:p>
            <a:pPr marL="514350" indent="-514350" eaLnBrk="1" fontAlgn="auto" hangingPunct="1">
              <a:spcBef>
                <a:spcPts val="580"/>
              </a:spcBef>
              <a:spcAft>
                <a:spcPts val="0"/>
              </a:spcAft>
              <a:buFont typeface="+mj-lt"/>
              <a:buAutoNum type="arabicPeriod"/>
              <a:defRPr/>
            </a:pPr>
            <a:r>
              <a:rPr lang="en-US" sz="2800" dirty="0">
                <a:latin typeface="Times New Roman" pitchFamily="18" charset="0"/>
                <a:cs typeface="Times New Roman" pitchFamily="18" charset="0"/>
              </a:rPr>
              <a:t>Observe V/S closely</a:t>
            </a:r>
          </a:p>
          <a:p>
            <a:pPr marL="514350" indent="-514350" eaLnBrk="1" fontAlgn="auto" hangingPunct="1">
              <a:spcBef>
                <a:spcPts val="580"/>
              </a:spcBef>
              <a:spcAft>
                <a:spcPts val="0"/>
              </a:spcAft>
              <a:buFont typeface="+mj-lt"/>
              <a:buAutoNum type="arabicPeriod"/>
              <a:defRPr/>
            </a:pPr>
            <a:r>
              <a:rPr lang="en-US" sz="2800" dirty="0">
                <a:latin typeface="Times New Roman" pitchFamily="18" charset="0"/>
                <a:cs typeface="Times New Roman" pitchFamily="18" charset="0"/>
              </a:rPr>
              <a:t>IVF</a:t>
            </a:r>
          </a:p>
          <a:p>
            <a:pPr marL="514350" indent="-514350" eaLnBrk="1" fontAlgn="auto" hangingPunct="1">
              <a:spcBef>
                <a:spcPts val="580"/>
              </a:spcBef>
              <a:spcAft>
                <a:spcPts val="0"/>
              </a:spcAft>
              <a:buFont typeface="+mj-lt"/>
              <a:buAutoNum type="arabicPeriod"/>
              <a:defRPr/>
            </a:pPr>
            <a:r>
              <a:rPr lang="en-US" sz="2800" dirty="0">
                <a:latin typeface="Times New Roman" pitchFamily="18" charset="0"/>
                <a:cs typeface="Times New Roman" pitchFamily="18" charset="0"/>
              </a:rPr>
              <a:t>Oral feeding till vomiting subsides.</a:t>
            </a:r>
          </a:p>
          <a:p>
            <a:pPr marL="514350" indent="-514350" eaLnBrk="1" fontAlgn="auto" hangingPunct="1">
              <a:spcBef>
                <a:spcPts val="580"/>
              </a:spcBef>
              <a:spcAft>
                <a:spcPts val="0"/>
              </a:spcAft>
              <a:buFont typeface="+mj-lt"/>
              <a:buAutoNum type="arabicPeriod"/>
              <a:defRPr/>
            </a:pPr>
            <a:r>
              <a:rPr lang="en-US" sz="2800" dirty="0">
                <a:latin typeface="Times New Roman" pitchFamily="18" charset="0"/>
                <a:cs typeface="Times New Roman" pitchFamily="18" charset="0"/>
              </a:rPr>
              <a:t>Antispasmodic agents e.g. </a:t>
            </a:r>
            <a:r>
              <a:rPr lang="en-US" sz="2800" dirty="0" err="1">
                <a:latin typeface="Times New Roman" pitchFamily="18" charset="0"/>
                <a:cs typeface="Times New Roman" pitchFamily="18" charset="0"/>
              </a:rPr>
              <a:t>Buscopan</a:t>
            </a:r>
            <a:endParaRPr lang="en-US" sz="2800" dirty="0">
              <a:latin typeface="Times New Roman" pitchFamily="18" charset="0"/>
              <a:cs typeface="Times New Roman" pitchFamily="18" charset="0"/>
            </a:endParaRPr>
          </a:p>
          <a:p>
            <a:pPr marL="514350" indent="-514350" eaLnBrk="1" fontAlgn="auto" hangingPunct="1">
              <a:spcBef>
                <a:spcPts val="580"/>
              </a:spcBef>
              <a:spcAft>
                <a:spcPts val="0"/>
              </a:spcAft>
              <a:buFont typeface="+mj-lt"/>
              <a:buAutoNum type="arabicPeriod"/>
              <a:defRPr/>
            </a:pPr>
            <a:r>
              <a:rPr lang="en-US" sz="2800" dirty="0">
                <a:latin typeface="Times New Roman" pitchFamily="18" charset="0"/>
                <a:cs typeface="Times New Roman" pitchFamily="18" charset="0"/>
              </a:rPr>
              <a:t>Acid suppression by use of; Antacids or PPI</a:t>
            </a:r>
          </a:p>
          <a:p>
            <a:pPr marL="514350" indent="-514350" eaLnBrk="1" fontAlgn="auto" hangingPunct="1">
              <a:spcBef>
                <a:spcPts val="580"/>
              </a:spcBef>
              <a:spcAft>
                <a:spcPts val="0"/>
              </a:spcAft>
              <a:buFont typeface="+mj-lt"/>
              <a:buAutoNum type="arabicPeriod"/>
              <a:defRPr/>
            </a:pPr>
            <a:r>
              <a:rPr lang="en-US" sz="2800" dirty="0">
                <a:latin typeface="Times New Roman" pitchFamily="18" charset="0"/>
                <a:cs typeface="Times New Roman" pitchFamily="18" charset="0"/>
              </a:rPr>
              <a:t>Analgesics e.g. </a:t>
            </a:r>
            <a:r>
              <a:rPr lang="en-US" sz="2800" dirty="0" err="1">
                <a:latin typeface="Times New Roman" pitchFamily="18" charset="0"/>
                <a:cs typeface="Times New Roman" pitchFamily="18" charset="0"/>
              </a:rPr>
              <a:t>paracetamol</a:t>
            </a:r>
            <a:endParaRPr lang="en-US" sz="2800" dirty="0">
              <a:latin typeface="Times New Roman" pitchFamily="18" charset="0"/>
              <a:cs typeface="Times New Roman" pitchFamily="18" charset="0"/>
            </a:endParaRPr>
          </a:p>
          <a:p>
            <a:pPr marL="514350" indent="-514350" eaLnBrk="1" fontAlgn="auto" hangingPunct="1">
              <a:spcBef>
                <a:spcPts val="580"/>
              </a:spcBef>
              <a:spcAft>
                <a:spcPts val="0"/>
              </a:spcAft>
              <a:buFont typeface="+mj-lt"/>
              <a:buAutoNum type="arabicPeriod"/>
              <a:defRPr/>
            </a:pPr>
            <a:r>
              <a:rPr lang="en-US" sz="2800" dirty="0">
                <a:latin typeface="Times New Roman" pitchFamily="18" charset="0"/>
                <a:cs typeface="Times New Roman" pitchFamily="18" charset="0"/>
              </a:rPr>
              <a:t>Antiemetic if vomiting e.g. </a:t>
            </a:r>
            <a:r>
              <a:rPr lang="en-US" sz="2800" dirty="0" err="1">
                <a:latin typeface="Times New Roman" pitchFamily="18" charset="0"/>
                <a:cs typeface="Times New Roman" pitchFamily="18" charset="0"/>
              </a:rPr>
              <a:t>metoclopramide</a:t>
            </a:r>
            <a:endParaRPr lang="en-US" sz="2800" dirty="0">
              <a:latin typeface="Times New Roman" pitchFamily="18" charset="0"/>
              <a:cs typeface="Times New Roman" pitchFamily="18" charset="0"/>
            </a:endParaRPr>
          </a:p>
          <a:p>
            <a:pPr marL="514350" indent="-514350" eaLnBrk="1" fontAlgn="auto" hangingPunct="1">
              <a:spcBef>
                <a:spcPts val="580"/>
              </a:spcBef>
              <a:spcAft>
                <a:spcPts val="0"/>
              </a:spcAft>
              <a:buFont typeface="+mj-lt"/>
              <a:buAutoNum type="arabicPeriod"/>
              <a:defRPr/>
            </a:pPr>
            <a:r>
              <a:rPr lang="en-US" sz="2800" dirty="0">
                <a:latin typeface="Times New Roman" pitchFamily="18" charset="0"/>
                <a:cs typeface="Times New Roman" pitchFamily="18" charset="0"/>
              </a:rPr>
              <a:t>Poisoning - antidote</a:t>
            </a:r>
          </a:p>
          <a:p>
            <a:pPr marL="514350" indent="-514350" eaLnBrk="1" fontAlgn="auto" hangingPunct="1">
              <a:spcBef>
                <a:spcPts val="580"/>
              </a:spcBef>
              <a:spcAft>
                <a:spcPts val="0"/>
              </a:spcAft>
              <a:buFont typeface="+mj-lt"/>
              <a:buAutoNum type="arabicPeriod"/>
              <a:defRPr/>
            </a:pPr>
            <a:r>
              <a:rPr lang="en-US" sz="2800" dirty="0">
                <a:latin typeface="Times New Roman" pitchFamily="18" charset="0"/>
                <a:cs typeface="Times New Roman" pitchFamily="18" charset="0"/>
              </a:rPr>
              <a:t> If chemical agent is not corrosive then Gastric </a:t>
            </a:r>
            <a:r>
              <a:rPr lang="en-US" sz="2800" dirty="0" err="1">
                <a:latin typeface="Times New Roman" pitchFamily="18" charset="0"/>
                <a:cs typeface="Times New Roman" pitchFamily="18" charset="0"/>
              </a:rPr>
              <a:t>lavage</a:t>
            </a:r>
            <a:r>
              <a:rPr lang="en-US" sz="2800" dirty="0">
                <a:latin typeface="Times New Roman" pitchFamily="18" charset="0"/>
                <a:cs typeface="Times New Roman" pitchFamily="18" charset="0"/>
              </a:rPr>
              <a:t> is done.</a:t>
            </a:r>
          </a:p>
        </p:txBody>
      </p:sp>
      <p:sp>
        <p:nvSpPr>
          <p:cNvPr id="3" name="Slide Number Placeholder 2"/>
          <p:cNvSpPr>
            <a:spLocks noGrp="1"/>
          </p:cNvSpPr>
          <p:nvPr>
            <p:ph type="sldNum" sz="quarter" idx="12"/>
          </p:nvPr>
        </p:nvSpPr>
        <p:spPr/>
        <p:txBody>
          <a:bodyPr/>
          <a:lstStyle/>
          <a:p>
            <a:pPr>
              <a:defRPr/>
            </a:pPr>
            <a:fld id="{8DDD5FD9-AFF7-4FFE-8013-1F15E39530C2}" type="slidenum">
              <a:rPr lang="en-US"/>
              <a:pPr>
                <a:defRPr/>
              </a:pPr>
              <a:t>141</a:t>
            </a:fld>
            <a:endParaRPr lang="en-US"/>
          </a:p>
        </p:txBody>
      </p:sp>
    </p:spTree>
    <p:extLst>
      <p:ext uri="{BB962C8B-B14F-4D97-AF65-F5344CB8AC3E}">
        <p14:creationId xmlns:p14="http://schemas.microsoft.com/office/powerpoint/2010/main" val="214786633"/>
      </p:ext>
    </p:extLst>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2209800" y="2209800"/>
            <a:ext cx="6934200" cy="1219200"/>
          </a:xfrm>
        </p:spPr>
        <p:txBody>
          <a:bodyPr/>
          <a:lstStyle/>
          <a:p>
            <a:pPr eaLnBrk="1" hangingPunct="1">
              <a:defRPr/>
            </a:pPr>
            <a:r>
              <a:rPr lang="en-US" sz="5400" b="1"/>
              <a:t>CHRONIC GATRITIS</a:t>
            </a:r>
          </a:p>
        </p:txBody>
      </p:sp>
      <p:sp>
        <p:nvSpPr>
          <p:cNvPr id="3" name="Slide Number Placeholder 2"/>
          <p:cNvSpPr>
            <a:spLocks noGrp="1"/>
          </p:cNvSpPr>
          <p:nvPr>
            <p:ph type="sldNum" sz="quarter" idx="12"/>
          </p:nvPr>
        </p:nvSpPr>
        <p:spPr/>
        <p:txBody>
          <a:bodyPr/>
          <a:lstStyle/>
          <a:p>
            <a:pPr>
              <a:defRPr/>
            </a:pPr>
            <a:fld id="{F5725EA6-E125-4EFE-A683-70CB9FA2EB18}" type="slidenum">
              <a:rPr lang="en-US">
                <a:solidFill>
                  <a:srgbClr val="000000"/>
                </a:solidFill>
              </a:rPr>
              <a:pPr>
                <a:defRPr/>
              </a:pPr>
              <a:t>142</a:t>
            </a:fld>
            <a:endParaRPr lang="en-US">
              <a:solidFill>
                <a:srgbClr val="000000"/>
              </a:solidFill>
            </a:endParaRPr>
          </a:p>
        </p:txBody>
      </p:sp>
    </p:spTree>
    <p:extLst>
      <p:ext uri="{BB962C8B-B14F-4D97-AF65-F5344CB8AC3E}">
        <p14:creationId xmlns:p14="http://schemas.microsoft.com/office/powerpoint/2010/main" val="663512019"/>
      </p:ext>
    </p:extLst>
  </p:cSld>
  <p:clrMapOvr>
    <a:masterClrMapping/>
  </p:clrMapOvr>
  <p:transition spd="slow"/>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idx="1"/>
          </p:nvPr>
        </p:nvSpPr>
        <p:spPr>
          <a:xfrm>
            <a:off x="2438400" y="152400"/>
            <a:ext cx="6400800" cy="6477000"/>
          </a:xfrm>
        </p:spPr>
        <p:txBody>
          <a:bodyPr/>
          <a:lstStyle/>
          <a:p>
            <a:pPr eaLnBrk="1" hangingPunct="1">
              <a:lnSpc>
                <a:spcPct val="80000"/>
              </a:lnSpc>
              <a:buFont typeface="Wingdings" pitchFamily="2" charset="2"/>
              <a:buNone/>
              <a:defRPr/>
            </a:pPr>
            <a:r>
              <a:rPr lang="en-US" sz="2400" b="1" dirty="0"/>
              <a:t>CHRONIC GATRITIS</a:t>
            </a:r>
          </a:p>
          <a:p>
            <a:pPr eaLnBrk="1" hangingPunct="1">
              <a:lnSpc>
                <a:spcPct val="80000"/>
              </a:lnSpc>
              <a:buFont typeface="Wingdings" pitchFamily="2" charset="2"/>
              <a:buNone/>
              <a:defRPr/>
            </a:pPr>
            <a:endParaRPr lang="en-US" sz="2000" b="1" dirty="0"/>
          </a:p>
          <a:p>
            <a:pPr eaLnBrk="1" hangingPunct="1">
              <a:lnSpc>
                <a:spcPct val="80000"/>
              </a:lnSpc>
              <a:buFont typeface="Wingdings" pitchFamily="2" charset="2"/>
              <a:buNone/>
              <a:defRPr/>
            </a:pPr>
            <a:r>
              <a:rPr lang="en-US" sz="2000" b="1" dirty="0"/>
              <a:t>CAUSES</a:t>
            </a:r>
          </a:p>
          <a:p>
            <a:pPr eaLnBrk="1" hangingPunct="1">
              <a:lnSpc>
                <a:spcPct val="80000"/>
              </a:lnSpc>
              <a:buFont typeface="Wingdings" pitchFamily="2" charset="2"/>
              <a:buNone/>
              <a:defRPr/>
            </a:pPr>
            <a:endParaRPr lang="en-US" sz="2000" dirty="0"/>
          </a:p>
          <a:p>
            <a:pPr eaLnBrk="1" hangingPunct="1">
              <a:lnSpc>
                <a:spcPct val="80000"/>
              </a:lnSpc>
              <a:buFont typeface="Wingdings" pitchFamily="2" charset="2"/>
              <a:buNone/>
              <a:defRPr/>
            </a:pPr>
            <a:r>
              <a:rPr lang="en-US" sz="2000" b="1" dirty="0"/>
              <a:t>Unknown</a:t>
            </a:r>
          </a:p>
          <a:p>
            <a:pPr eaLnBrk="1" hangingPunct="1">
              <a:lnSpc>
                <a:spcPct val="80000"/>
              </a:lnSpc>
              <a:buFont typeface="Wingdings" pitchFamily="2" charset="2"/>
              <a:buNone/>
              <a:defRPr/>
            </a:pPr>
            <a:endParaRPr lang="en-US" sz="2000" dirty="0"/>
          </a:p>
          <a:p>
            <a:pPr eaLnBrk="1" hangingPunct="1">
              <a:lnSpc>
                <a:spcPct val="80000"/>
              </a:lnSpc>
              <a:buFont typeface="Wingdings" pitchFamily="2" charset="2"/>
              <a:buNone/>
              <a:defRPr/>
            </a:pPr>
            <a:r>
              <a:rPr lang="en-US" sz="2800" b="1" dirty="0"/>
              <a:t>Associated features</a:t>
            </a:r>
          </a:p>
          <a:p>
            <a:pPr marL="457200" indent="-457200" eaLnBrk="1" hangingPunct="1">
              <a:lnSpc>
                <a:spcPct val="80000"/>
              </a:lnSpc>
              <a:buFont typeface="+mj-lt"/>
              <a:buAutoNum type="arabicPeriod"/>
              <a:defRPr/>
            </a:pPr>
            <a:r>
              <a:rPr lang="en-US" sz="2800" dirty="0"/>
              <a:t>May follow Acute Gastritis</a:t>
            </a:r>
          </a:p>
          <a:p>
            <a:pPr marL="457200" indent="-457200" eaLnBrk="1" hangingPunct="1">
              <a:lnSpc>
                <a:spcPct val="80000"/>
              </a:lnSpc>
              <a:buFont typeface="+mj-lt"/>
              <a:buAutoNum type="arabicPeriod"/>
              <a:defRPr/>
            </a:pPr>
            <a:r>
              <a:rPr lang="en-US" sz="2800" dirty="0"/>
              <a:t>Associated cigarette smoking </a:t>
            </a:r>
          </a:p>
          <a:p>
            <a:pPr marL="457200" indent="-457200" eaLnBrk="1" hangingPunct="1">
              <a:lnSpc>
                <a:spcPct val="80000"/>
              </a:lnSpc>
              <a:buFont typeface="+mj-lt"/>
              <a:buAutoNum type="arabicPeriod"/>
              <a:defRPr/>
            </a:pPr>
            <a:r>
              <a:rPr lang="en-US" sz="2800" dirty="0"/>
              <a:t>Problems affecting the stomach e.g. Gastric ulcer, ca stomach, gastric polyps or </a:t>
            </a:r>
            <a:r>
              <a:rPr lang="en-US" sz="2800" dirty="0" err="1"/>
              <a:t>duodeno</a:t>
            </a:r>
            <a:r>
              <a:rPr lang="en-US" sz="2800" dirty="0"/>
              <a:t> gastric reflux.</a:t>
            </a:r>
          </a:p>
          <a:p>
            <a:pPr marL="457200" indent="-457200" eaLnBrk="1" hangingPunct="1">
              <a:lnSpc>
                <a:spcPct val="80000"/>
              </a:lnSpc>
              <a:buFont typeface="+mj-lt"/>
              <a:buAutoNum type="arabicPeriod"/>
              <a:defRPr/>
            </a:pPr>
            <a:r>
              <a:rPr lang="en-US" sz="2800" dirty="0"/>
              <a:t>Gastrointestinal disease e.g. </a:t>
            </a:r>
            <a:r>
              <a:rPr lang="en-US" sz="2800" dirty="0" err="1"/>
              <a:t>crohn’s</a:t>
            </a:r>
            <a:r>
              <a:rPr lang="en-US" sz="2800" dirty="0"/>
              <a:t> disease</a:t>
            </a:r>
          </a:p>
          <a:p>
            <a:pPr marL="457200" indent="-457200" eaLnBrk="1" hangingPunct="1">
              <a:lnSpc>
                <a:spcPct val="80000"/>
              </a:lnSpc>
              <a:buFont typeface="+mj-lt"/>
              <a:buAutoNum type="arabicPeriod"/>
              <a:defRPr/>
            </a:pPr>
            <a:r>
              <a:rPr lang="en-US" sz="2800" dirty="0"/>
              <a:t> Endocrine disorders e.g. pituitary or adrenal insufficiency.</a:t>
            </a:r>
          </a:p>
          <a:p>
            <a:pPr marL="457200" indent="-457200" eaLnBrk="1" hangingPunct="1">
              <a:lnSpc>
                <a:spcPct val="80000"/>
              </a:lnSpc>
              <a:buFont typeface="+mj-lt"/>
              <a:buAutoNum type="arabicPeriod"/>
              <a:defRPr/>
            </a:pPr>
            <a:r>
              <a:rPr lang="en-US" sz="2800" dirty="0"/>
              <a:t>Blood disorders e.g. iron deficiency </a:t>
            </a:r>
            <a:r>
              <a:rPr lang="en-US" sz="2800" dirty="0" err="1"/>
              <a:t>anaemia</a:t>
            </a:r>
            <a:endParaRPr lang="en-US" sz="2800" dirty="0"/>
          </a:p>
          <a:p>
            <a:pPr marL="457200" indent="-457200" eaLnBrk="1" hangingPunct="1">
              <a:lnSpc>
                <a:spcPct val="80000"/>
              </a:lnSpc>
              <a:buFont typeface="+mj-lt"/>
              <a:buAutoNum type="arabicPeriod"/>
              <a:defRPr/>
            </a:pPr>
            <a:endParaRPr lang="en-US" sz="2000" dirty="0"/>
          </a:p>
          <a:p>
            <a:pPr eaLnBrk="1" hangingPunct="1">
              <a:lnSpc>
                <a:spcPct val="80000"/>
              </a:lnSpc>
              <a:buFont typeface="Wingdings" pitchFamily="2" charset="2"/>
              <a:buNone/>
              <a:defRPr/>
            </a:pPr>
            <a:endParaRPr lang="en-US" sz="2000" dirty="0"/>
          </a:p>
        </p:txBody>
      </p:sp>
      <p:sp>
        <p:nvSpPr>
          <p:cNvPr id="3" name="Slide Number Placeholder 2"/>
          <p:cNvSpPr>
            <a:spLocks noGrp="1"/>
          </p:cNvSpPr>
          <p:nvPr>
            <p:ph type="sldNum" sz="quarter" idx="12"/>
          </p:nvPr>
        </p:nvSpPr>
        <p:spPr/>
        <p:txBody>
          <a:bodyPr/>
          <a:lstStyle/>
          <a:p>
            <a:pPr>
              <a:defRPr/>
            </a:pPr>
            <a:fld id="{68B9CD8A-AF1E-4DAF-8698-039F76AABC20}" type="slidenum">
              <a:rPr lang="en-US">
                <a:solidFill>
                  <a:srgbClr val="000000"/>
                </a:solidFill>
              </a:rPr>
              <a:pPr>
                <a:defRPr/>
              </a:pPr>
              <a:t>143</a:t>
            </a:fld>
            <a:endParaRPr lang="en-US">
              <a:solidFill>
                <a:srgbClr val="000000"/>
              </a:solidFill>
            </a:endParaRPr>
          </a:p>
        </p:txBody>
      </p:sp>
    </p:spTree>
    <p:extLst>
      <p:ext uri="{BB962C8B-B14F-4D97-AF65-F5344CB8AC3E}">
        <p14:creationId xmlns:p14="http://schemas.microsoft.com/office/powerpoint/2010/main" val="232401954"/>
      </p:ext>
    </p:extLst>
  </p:cSld>
  <p:clrMapOvr>
    <a:masterClrMapping/>
  </p:clrMapOvr>
  <p:transition spd="slow"/>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228600"/>
            <a:ext cx="6705600" cy="6400800"/>
          </a:xfrm>
        </p:spPr>
        <p:txBody>
          <a:bodyPr/>
          <a:lstStyle/>
          <a:p>
            <a:pPr marL="742950" indent="-742950" eaLnBrk="1" hangingPunct="1">
              <a:lnSpc>
                <a:spcPct val="80000"/>
              </a:lnSpc>
              <a:buFont typeface="+mj-lt"/>
              <a:buAutoNum type="arabicPeriod" startAt="7"/>
              <a:defRPr/>
            </a:pPr>
            <a:r>
              <a:rPr lang="en-US" dirty="0"/>
              <a:t>Autoimmune disease e.g. Addison’s disease,  </a:t>
            </a:r>
            <a:r>
              <a:rPr lang="en-US" dirty="0" err="1"/>
              <a:t>Thyroiditis</a:t>
            </a:r>
            <a:r>
              <a:rPr lang="en-US" dirty="0"/>
              <a:t>, Pernicious </a:t>
            </a:r>
            <a:r>
              <a:rPr lang="en-US" dirty="0" err="1"/>
              <a:t>anaemia</a:t>
            </a:r>
            <a:r>
              <a:rPr lang="en-US" dirty="0"/>
              <a:t>.</a:t>
            </a:r>
          </a:p>
          <a:p>
            <a:pPr marL="742950" indent="-742950" eaLnBrk="1" hangingPunct="1">
              <a:lnSpc>
                <a:spcPct val="80000"/>
              </a:lnSpc>
              <a:buFont typeface="+mj-lt"/>
              <a:buAutoNum type="arabicPeriod" startAt="7"/>
              <a:defRPr/>
            </a:pPr>
            <a:r>
              <a:rPr lang="en-US" dirty="0"/>
              <a:t>Chronic infection by </a:t>
            </a:r>
            <a:r>
              <a:rPr lang="en-US" i="1" dirty="0"/>
              <a:t>H. pylori</a:t>
            </a:r>
          </a:p>
          <a:p>
            <a:pPr marL="742950" indent="-742950" eaLnBrk="1" hangingPunct="1">
              <a:lnSpc>
                <a:spcPct val="80000"/>
              </a:lnSpc>
              <a:buFont typeface="+mj-lt"/>
              <a:buAutoNum type="arabicPeriod" startAt="7"/>
              <a:defRPr/>
            </a:pPr>
            <a:r>
              <a:rPr lang="en-US" dirty="0"/>
              <a:t>Postsurgical, especially following </a:t>
            </a:r>
            <a:r>
              <a:rPr lang="en-US" dirty="0" err="1"/>
              <a:t>antrectomy</a:t>
            </a:r>
            <a:r>
              <a:rPr lang="en-US" dirty="0"/>
              <a:t> with </a:t>
            </a:r>
            <a:r>
              <a:rPr lang="en-US" dirty="0" err="1"/>
              <a:t>gastroenterostomy</a:t>
            </a:r>
            <a:r>
              <a:rPr lang="en-US" dirty="0"/>
              <a:t> with reflux of bilious duodenal secretions </a:t>
            </a:r>
          </a:p>
          <a:p>
            <a:pPr marL="742950" indent="-742950" eaLnBrk="1" hangingPunct="1">
              <a:lnSpc>
                <a:spcPct val="80000"/>
              </a:lnSpc>
              <a:buFont typeface="+mj-lt"/>
              <a:buAutoNum type="arabicPeriod" startAt="7"/>
              <a:defRPr/>
            </a:pPr>
            <a:r>
              <a:rPr lang="en-US" dirty="0"/>
              <a:t>Infections – CMV, tuberculosis</a:t>
            </a:r>
          </a:p>
          <a:p>
            <a:pPr marL="742950" indent="-742950" eaLnBrk="1" hangingPunct="1">
              <a:lnSpc>
                <a:spcPct val="80000"/>
              </a:lnSpc>
              <a:buFont typeface="+mj-lt"/>
              <a:buAutoNum type="arabicPeriod" startAt="7"/>
              <a:defRPr/>
            </a:pPr>
            <a:r>
              <a:rPr lang="en-US" dirty="0"/>
              <a:t>Systemic disease. e.g. </a:t>
            </a:r>
            <a:r>
              <a:rPr lang="en-US" dirty="0" err="1"/>
              <a:t>sarcoidosis</a:t>
            </a:r>
            <a:r>
              <a:rPr lang="en-US" dirty="0"/>
              <a:t>, graft-versus-host disease.</a:t>
            </a:r>
          </a:p>
          <a:p>
            <a:pPr marL="742950" indent="-742950" eaLnBrk="1" hangingPunct="1">
              <a:lnSpc>
                <a:spcPct val="80000"/>
              </a:lnSpc>
              <a:buFont typeface="+mj-lt"/>
              <a:buAutoNum type="arabicPeriod" startAt="7"/>
              <a:defRPr/>
            </a:pPr>
            <a:r>
              <a:rPr lang="en-US" dirty="0"/>
              <a:t>Idiopathic, e.g. </a:t>
            </a:r>
            <a:r>
              <a:rPr lang="en-US" dirty="0" err="1"/>
              <a:t>granulomatous</a:t>
            </a:r>
            <a:r>
              <a:rPr lang="en-US" dirty="0"/>
              <a:t> gastritis </a:t>
            </a:r>
          </a:p>
          <a:p>
            <a:pPr marL="742950" indent="-742950">
              <a:buFont typeface="+mj-lt"/>
              <a:buAutoNum type="arabicPeriod" startAt="7"/>
              <a:defRPr/>
            </a:pPr>
            <a:endParaRPr lang="en-US" dirty="0"/>
          </a:p>
        </p:txBody>
      </p:sp>
      <p:sp>
        <p:nvSpPr>
          <p:cNvPr id="4" name="Slide Number Placeholder 3"/>
          <p:cNvSpPr>
            <a:spLocks noGrp="1"/>
          </p:cNvSpPr>
          <p:nvPr>
            <p:ph type="sldNum" sz="quarter" idx="12"/>
          </p:nvPr>
        </p:nvSpPr>
        <p:spPr/>
        <p:txBody>
          <a:bodyPr/>
          <a:lstStyle/>
          <a:p>
            <a:pPr>
              <a:defRPr/>
            </a:pPr>
            <a:fld id="{C0F78D07-036F-42F8-A49F-AE8E8D82E209}" type="slidenum">
              <a:rPr lang="en-US">
                <a:solidFill>
                  <a:srgbClr val="000000"/>
                </a:solidFill>
              </a:rPr>
              <a:pPr>
                <a:defRPr/>
              </a:pPr>
              <a:t>144</a:t>
            </a:fld>
            <a:endParaRPr lang="en-US">
              <a:solidFill>
                <a:srgbClr val="000000"/>
              </a:solidFill>
            </a:endParaRPr>
          </a:p>
        </p:txBody>
      </p:sp>
    </p:spTree>
    <p:extLst>
      <p:ext uri="{BB962C8B-B14F-4D97-AF65-F5344CB8AC3E}">
        <p14:creationId xmlns:p14="http://schemas.microsoft.com/office/powerpoint/2010/main" val="901757316"/>
      </p:ext>
    </p:extLst>
  </p:cSld>
  <p:clrMapOvr>
    <a:masterClrMapping/>
  </p:clrMapOvr>
  <p:transition spd="slow"/>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0800" y="228600"/>
            <a:ext cx="6248400" cy="6324600"/>
          </a:xfrm>
        </p:spPr>
        <p:txBody>
          <a:bodyPr/>
          <a:lstStyle/>
          <a:p>
            <a:pPr marL="514350" indent="-514350">
              <a:buFont typeface="+mj-lt"/>
              <a:buAutoNum type="arabicPeriod" startAt="13"/>
              <a:defRPr/>
            </a:pPr>
            <a:r>
              <a:rPr lang="en-US" dirty="0"/>
              <a:t>Motor and mechanical, including obstruction, bezoars (luminal concretions), and gastric </a:t>
            </a:r>
            <a:r>
              <a:rPr lang="en-US" dirty="0" err="1"/>
              <a:t>atony</a:t>
            </a:r>
            <a:r>
              <a:rPr lang="en-US" dirty="0"/>
              <a:t>. </a:t>
            </a:r>
          </a:p>
          <a:p>
            <a:pPr marL="514350" indent="-514350">
              <a:buFont typeface="+mj-lt"/>
              <a:buAutoNum type="arabicPeriod" startAt="13"/>
              <a:defRPr/>
            </a:pPr>
            <a:r>
              <a:rPr lang="en-US" dirty="0"/>
              <a:t>Radiation </a:t>
            </a:r>
          </a:p>
          <a:p>
            <a:pPr marL="514350" indent="-514350">
              <a:buFont typeface="+mj-lt"/>
              <a:buAutoNum type="arabicPeriod" startAt="13"/>
              <a:defRPr/>
            </a:pPr>
            <a:r>
              <a:rPr lang="en-US" dirty="0" err="1"/>
              <a:t>Granulomatous</a:t>
            </a:r>
            <a:r>
              <a:rPr lang="en-US" dirty="0"/>
              <a:t> conditions (e.g., </a:t>
            </a:r>
            <a:r>
              <a:rPr lang="en-US" dirty="0" err="1"/>
              <a:t>Crohn’s</a:t>
            </a:r>
            <a:r>
              <a:rPr lang="en-US" dirty="0"/>
              <a:t> disease) </a:t>
            </a:r>
          </a:p>
          <a:p>
            <a:pPr marL="514350" indent="-514350">
              <a:buFont typeface="+mj-lt"/>
              <a:buAutoNum type="arabicPeriod" startAt="13"/>
              <a:defRPr/>
            </a:pPr>
            <a:r>
              <a:rPr lang="en-US" dirty="0"/>
              <a:t>Miscellaneous - </a:t>
            </a:r>
            <a:r>
              <a:rPr lang="en-US" dirty="0" err="1"/>
              <a:t>amyloidosis</a:t>
            </a:r>
            <a:r>
              <a:rPr lang="en-US" dirty="0"/>
              <a:t>, graft-versus-host disease, uremia. </a:t>
            </a:r>
          </a:p>
          <a:p>
            <a:pPr marL="514350" indent="-514350">
              <a:buFont typeface="+mj-lt"/>
              <a:buAutoNum type="arabicPeriod" startAt="13"/>
              <a:defRPr/>
            </a:pPr>
            <a:endParaRPr lang="en-US" dirty="0"/>
          </a:p>
        </p:txBody>
      </p:sp>
      <p:sp>
        <p:nvSpPr>
          <p:cNvPr id="4" name="Slide Number Placeholder 3"/>
          <p:cNvSpPr>
            <a:spLocks noGrp="1"/>
          </p:cNvSpPr>
          <p:nvPr>
            <p:ph type="sldNum" sz="quarter" idx="12"/>
          </p:nvPr>
        </p:nvSpPr>
        <p:spPr/>
        <p:txBody>
          <a:bodyPr/>
          <a:lstStyle/>
          <a:p>
            <a:pPr>
              <a:defRPr/>
            </a:pPr>
            <a:fld id="{0D02A99E-93BC-4006-AC34-B9A4A0D90F7D}" type="slidenum">
              <a:rPr lang="en-US">
                <a:solidFill>
                  <a:srgbClr val="000000"/>
                </a:solidFill>
              </a:rPr>
              <a:pPr>
                <a:defRPr/>
              </a:pPr>
              <a:t>145</a:t>
            </a:fld>
            <a:endParaRPr lang="en-US">
              <a:solidFill>
                <a:srgbClr val="000000"/>
              </a:solidFill>
            </a:endParaRPr>
          </a:p>
        </p:txBody>
      </p:sp>
    </p:spTree>
    <p:extLst>
      <p:ext uri="{BB962C8B-B14F-4D97-AF65-F5344CB8AC3E}">
        <p14:creationId xmlns:p14="http://schemas.microsoft.com/office/powerpoint/2010/main" val="1419901447"/>
      </p:ext>
    </p:extLst>
  </p:cSld>
  <p:clrMapOvr>
    <a:masterClrMapping/>
  </p:clrMapOvr>
  <p:transition spd="slow"/>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body" idx="1"/>
          </p:nvPr>
        </p:nvSpPr>
        <p:spPr>
          <a:xfrm>
            <a:off x="2286000" y="152400"/>
            <a:ext cx="6553200" cy="6553200"/>
          </a:xfrm>
        </p:spPr>
        <p:txBody>
          <a:bodyPr/>
          <a:lstStyle/>
          <a:p>
            <a:pPr eaLnBrk="1" hangingPunct="1">
              <a:lnSpc>
                <a:spcPct val="90000"/>
              </a:lnSpc>
              <a:buFont typeface="Wingdings" pitchFamily="2" charset="2"/>
              <a:buNone/>
              <a:defRPr/>
            </a:pPr>
            <a:r>
              <a:rPr lang="en-US" sz="2800" b="1" u="sng" dirty="0"/>
              <a:t>Pathology</a:t>
            </a:r>
            <a:endParaRPr lang="en-US" sz="2800" u="sng" dirty="0"/>
          </a:p>
          <a:p>
            <a:pPr eaLnBrk="1" hangingPunct="1">
              <a:lnSpc>
                <a:spcPct val="90000"/>
              </a:lnSpc>
              <a:buFont typeface="Wingdings" pitchFamily="2" charset="2"/>
              <a:buNone/>
              <a:defRPr/>
            </a:pPr>
            <a:r>
              <a:rPr lang="en-US" sz="2800" dirty="0"/>
              <a:t>Consist of Histological changes.</a:t>
            </a:r>
          </a:p>
          <a:p>
            <a:pPr eaLnBrk="1" hangingPunct="1">
              <a:lnSpc>
                <a:spcPct val="90000"/>
              </a:lnSpc>
              <a:defRPr/>
            </a:pPr>
            <a:r>
              <a:rPr lang="en-US" sz="2800" dirty="0"/>
              <a:t>Chronic superficial Gastritis-The inner layer is of normal condition but the mucosa is infiltrated with inflammatory cells.</a:t>
            </a:r>
          </a:p>
          <a:p>
            <a:pPr eaLnBrk="1" hangingPunct="1">
              <a:lnSpc>
                <a:spcPct val="90000"/>
              </a:lnSpc>
              <a:defRPr/>
            </a:pPr>
            <a:r>
              <a:rPr lang="en-US" sz="2800" dirty="0"/>
              <a:t>Chronic atrophic Gastritis-There is progressive irreversible atrophy of the Glandular cells, this leads to limited production of secretions. Therefore the mucosa becomes thin and the rugae flatten.</a:t>
            </a:r>
          </a:p>
          <a:p>
            <a:pPr eaLnBrk="1" hangingPunct="1">
              <a:lnSpc>
                <a:spcPct val="90000"/>
              </a:lnSpc>
              <a:defRPr/>
            </a:pPr>
            <a:r>
              <a:rPr lang="en-US" sz="2800" dirty="0"/>
              <a:t>Gastric atrophy-The mucosa becomes thinner. All cells become atrophied.</a:t>
            </a:r>
          </a:p>
        </p:txBody>
      </p:sp>
      <p:sp>
        <p:nvSpPr>
          <p:cNvPr id="3" name="Slide Number Placeholder 2"/>
          <p:cNvSpPr>
            <a:spLocks noGrp="1"/>
          </p:cNvSpPr>
          <p:nvPr>
            <p:ph type="sldNum" sz="quarter" idx="12"/>
          </p:nvPr>
        </p:nvSpPr>
        <p:spPr/>
        <p:txBody>
          <a:bodyPr/>
          <a:lstStyle/>
          <a:p>
            <a:pPr>
              <a:defRPr/>
            </a:pPr>
            <a:fld id="{3BB4767E-7ADA-478C-BC37-31A82E09D750}" type="slidenum">
              <a:rPr lang="en-US">
                <a:solidFill>
                  <a:srgbClr val="000000"/>
                </a:solidFill>
              </a:rPr>
              <a:pPr>
                <a:defRPr/>
              </a:pPr>
              <a:t>146</a:t>
            </a:fld>
            <a:endParaRPr lang="en-US">
              <a:solidFill>
                <a:srgbClr val="000000"/>
              </a:solidFill>
            </a:endParaRPr>
          </a:p>
        </p:txBody>
      </p:sp>
    </p:spTree>
    <p:extLst>
      <p:ext uri="{BB962C8B-B14F-4D97-AF65-F5344CB8AC3E}">
        <p14:creationId xmlns:p14="http://schemas.microsoft.com/office/powerpoint/2010/main" val="925570504"/>
      </p:ext>
    </p:extLst>
  </p:cSld>
  <p:clrMapOvr>
    <a:masterClrMapping/>
  </p:clrMapOvr>
  <p:transition spd="slow"/>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1"/>
          </p:nvPr>
        </p:nvSpPr>
        <p:spPr>
          <a:xfrm>
            <a:off x="2438400" y="304800"/>
            <a:ext cx="6400800" cy="6324600"/>
          </a:xfrm>
        </p:spPr>
        <p:txBody>
          <a:bodyPr/>
          <a:lstStyle/>
          <a:p>
            <a:pPr eaLnBrk="1" hangingPunct="1">
              <a:lnSpc>
                <a:spcPct val="90000"/>
              </a:lnSpc>
              <a:buFont typeface="Wingdings" pitchFamily="2" charset="2"/>
              <a:buNone/>
              <a:defRPr/>
            </a:pPr>
            <a:r>
              <a:rPr lang="en-US" sz="2800" b="1"/>
              <a:t>CF</a:t>
            </a:r>
            <a:endParaRPr lang="en-US" sz="2800"/>
          </a:p>
          <a:p>
            <a:pPr eaLnBrk="1" hangingPunct="1">
              <a:lnSpc>
                <a:spcPct val="90000"/>
              </a:lnSpc>
              <a:defRPr/>
            </a:pPr>
            <a:r>
              <a:rPr lang="en-US" sz="2800"/>
              <a:t>Most pts are asymptomatic but there may be vague symptoms e.g. constant mild anorexia and nausea.</a:t>
            </a:r>
          </a:p>
          <a:p>
            <a:pPr eaLnBrk="1" hangingPunct="1">
              <a:lnSpc>
                <a:spcPct val="90000"/>
              </a:lnSpc>
              <a:defRPr/>
            </a:pPr>
            <a:r>
              <a:rPr lang="en-US" sz="2800"/>
              <a:t>Vomiting +/-</a:t>
            </a:r>
          </a:p>
          <a:p>
            <a:pPr eaLnBrk="1" hangingPunct="1">
              <a:lnSpc>
                <a:spcPct val="90000"/>
              </a:lnSpc>
              <a:defRPr/>
            </a:pPr>
            <a:r>
              <a:rPr lang="en-US" sz="2800"/>
              <a:t>Sense of distension or pain after eating</a:t>
            </a:r>
          </a:p>
          <a:p>
            <a:pPr eaLnBrk="1" hangingPunct="1">
              <a:lnSpc>
                <a:spcPct val="90000"/>
              </a:lnSpc>
              <a:defRPr/>
            </a:pPr>
            <a:r>
              <a:rPr lang="en-US" sz="2800"/>
              <a:t>Easy satiety</a:t>
            </a:r>
          </a:p>
          <a:p>
            <a:pPr eaLnBrk="1" hangingPunct="1">
              <a:lnSpc>
                <a:spcPct val="90000"/>
              </a:lnSpc>
              <a:defRPr/>
            </a:pPr>
            <a:r>
              <a:rPr lang="en-US" sz="2800"/>
              <a:t>Dull diffuse epigastric discomfort or burning.</a:t>
            </a:r>
          </a:p>
          <a:p>
            <a:pPr eaLnBrk="1" hangingPunct="1">
              <a:lnSpc>
                <a:spcPct val="90000"/>
              </a:lnSpc>
              <a:defRPr/>
            </a:pPr>
            <a:r>
              <a:rPr lang="en-US" sz="2800"/>
              <a:t>Severe abdominal pain may occasionally be there.</a:t>
            </a:r>
          </a:p>
          <a:p>
            <a:pPr eaLnBrk="1" hangingPunct="1">
              <a:lnSpc>
                <a:spcPct val="90000"/>
              </a:lnSpc>
              <a:buFont typeface="Wingdings" pitchFamily="2" charset="2"/>
              <a:buNone/>
              <a:defRPr/>
            </a:pPr>
            <a:r>
              <a:rPr lang="en-US" sz="2800"/>
              <a:t>O/E</a:t>
            </a:r>
          </a:p>
          <a:p>
            <a:pPr eaLnBrk="1" hangingPunct="1">
              <a:lnSpc>
                <a:spcPct val="90000"/>
              </a:lnSpc>
              <a:buFont typeface="Wingdings" pitchFamily="2" charset="2"/>
              <a:buNone/>
              <a:defRPr/>
            </a:pPr>
            <a:r>
              <a:rPr lang="en-US" sz="2800"/>
              <a:t>   - Nothing +ve</a:t>
            </a:r>
          </a:p>
          <a:p>
            <a:pPr eaLnBrk="1" hangingPunct="1">
              <a:lnSpc>
                <a:spcPct val="90000"/>
              </a:lnSpc>
              <a:defRPr/>
            </a:pPr>
            <a:endParaRPr lang="en-US" sz="2800"/>
          </a:p>
        </p:txBody>
      </p:sp>
      <p:sp>
        <p:nvSpPr>
          <p:cNvPr id="3" name="Slide Number Placeholder 2"/>
          <p:cNvSpPr>
            <a:spLocks noGrp="1"/>
          </p:cNvSpPr>
          <p:nvPr>
            <p:ph type="sldNum" sz="quarter" idx="12"/>
          </p:nvPr>
        </p:nvSpPr>
        <p:spPr/>
        <p:txBody>
          <a:bodyPr/>
          <a:lstStyle/>
          <a:p>
            <a:pPr>
              <a:defRPr/>
            </a:pPr>
            <a:fld id="{A83766AC-742A-4ACB-8E93-B71F65570492}" type="slidenum">
              <a:rPr lang="en-US">
                <a:solidFill>
                  <a:srgbClr val="000000"/>
                </a:solidFill>
              </a:rPr>
              <a:pPr>
                <a:defRPr/>
              </a:pPr>
              <a:t>147</a:t>
            </a:fld>
            <a:endParaRPr lang="en-US">
              <a:solidFill>
                <a:srgbClr val="000000"/>
              </a:solidFill>
            </a:endParaRPr>
          </a:p>
        </p:txBody>
      </p:sp>
    </p:spTree>
    <p:extLst>
      <p:ext uri="{BB962C8B-B14F-4D97-AF65-F5344CB8AC3E}">
        <p14:creationId xmlns:p14="http://schemas.microsoft.com/office/powerpoint/2010/main" val="3857053936"/>
      </p:ext>
    </p:extLst>
  </p:cSld>
  <p:clrMapOvr>
    <a:masterClrMapping/>
  </p:clrMapOvr>
  <p:transition spd="slow"/>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type="body" idx="1"/>
          </p:nvPr>
        </p:nvSpPr>
        <p:spPr>
          <a:xfrm>
            <a:off x="2438400" y="304800"/>
            <a:ext cx="6400800" cy="6324600"/>
          </a:xfrm>
        </p:spPr>
        <p:txBody>
          <a:bodyPr/>
          <a:lstStyle/>
          <a:p>
            <a:pPr eaLnBrk="1" hangingPunct="1">
              <a:buFont typeface="Wingdings" pitchFamily="2" charset="2"/>
              <a:buNone/>
              <a:defRPr/>
            </a:pPr>
            <a:r>
              <a:rPr lang="en-US" b="1"/>
              <a:t>DX</a:t>
            </a:r>
            <a:endParaRPr lang="en-US"/>
          </a:p>
          <a:p>
            <a:pPr eaLnBrk="1" hangingPunct="1">
              <a:defRPr/>
            </a:pPr>
            <a:r>
              <a:rPr lang="en-US"/>
              <a:t>Ba meal-shows mucosal faults</a:t>
            </a:r>
          </a:p>
          <a:p>
            <a:pPr eaLnBrk="1" hangingPunct="1">
              <a:defRPr/>
            </a:pPr>
            <a:r>
              <a:rPr lang="en-US"/>
              <a:t>Gastrascopy with Biopsy-this shows typical Histological changes.</a:t>
            </a:r>
          </a:p>
          <a:p>
            <a:pPr eaLnBrk="1" hangingPunct="1">
              <a:buFont typeface="Wingdings" pitchFamily="2" charset="2"/>
              <a:buNone/>
              <a:defRPr/>
            </a:pPr>
            <a:endParaRPr lang="en-US" b="1"/>
          </a:p>
          <a:p>
            <a:pPr eaLnBrk="1" hangingPunct="1">
              <a:buFont typeface="Wingdings" pitchFamily="2" charset="2"/>
              <a:buNone/>
              <a:defRPr/>
            </a:pPr>
            <a:r>
              <a:rPr lang="en-US" b="1"/>
              <a:t>TX</a:t>
            </a:r>
            <a:endParaRPr lang="en-US"/>
          </a:p>
          <a:p>
            <a:pPr eaLnBrk="1" hangingPunct="1">
              <a:defRPr/>
            </a:pPr>
            <a:r>
              <a:rPr lang="en-US"/>
              <a:t>No known TX that can regenerate the atrophied cells.</a:t>
            </a:r>
          </a:p>
          <a:p>
            <a:pPr eaLnBrk="1" hangingPunct="1">
              <a:defRPr/>
            </a:pPr>
            <a:r>
              <a:rPr lang="en-US"/>
              <a:t>Antacids</a:t>
            </a:r>
          </a:p>
          <a:p>
            <a:pPr eaLnBrk="1" hangingPunct="1">
              <a:defRPr/>
            </a:pPr>
            <a:r>
              <a:rPr lang="en-US"/>
              <a:t>Treat associated cause.</a:t>
            </a:r>
          </a:p>
          <a:p>
            <a:pPr eaLnBrk="1" hangingPunct="1">
              <a:defRPr/>
            </a:pPr>
            <a:endParaRPr lang="en-US"/>
          </a:p>
        </p:txBody>
      </p:sp>
      <p:sp>
        <p:nvSpPr>
          <p:cNvPr id="3" name="Slide Number Placeholder 2"/>
          <p:cNvSpPr>
            <a:spLocks noGrp="1"/>
          </p:cNvSpPr>
          <p:nvPr>
            <p:ph type="sldNum" sz="quarter" idx="12"/>
          </p:nvPr>
        </p:nvSpPr>
        <p:spPr/>
        <p:txBody>
          <a:bodyPr/>
          <a:lstStyle/>
          <a:p>
            <a:pPr>
              <a:defRPr/>
            </a:pPr>
            <a:fld id="{A5EFBDD8-220F-487C-90C7-1D90F2EC2C4D}" type="slidenum">
              <a:rPr lang="en-US">
                <a:solidFill>
                  <a:srgbClr val="000000"/>
                </a:solidFill>
              </a:rPr>
              <a:pPr>
                <a:defRPr/>
              </a:pPr>
              <a:t>148</a:t>
            </a:fld>
            <a:endParaRPr lang="en-US">
              <a:solidFill>
                <a:srgbClr val="000000"/>
              </a:solidFill>
            </a:endParaRPr>
          </a:p>
        </p:txBody>
      </p:sp>
    </p:spTree>
    <p:extLst>
      <p:ext uri="{BB962C8B-B14F-4D97-AF65-F5344CB8AC3E}">
        <p14:creationId xmlns:p14="http://schemas.microsoft.com/office/powerpoint/2010/main" val="3437188503"/>
      </p:ext>
    </p:extLst>
  </p:cSld>
  <p:clrMapOvr>
    <a:masterClrMapping/>
  </p:clrMapOvr>
  <p:transition spd="slow"/>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1"/>
          <p:cNvSpPr>
            <a:spLocks noGrp="1"/>
          </p:cNvSpPr>
          <p:nvPr>
            <p:ph type="title"/>
          </p:nvPr>
        </p:nvSpPr>
        <p:spPr>
          <a:xfrm>
            <a:off x="304800" y="274638"/>
            <a:ext cx="8382000" cy="868362"/>
          </a:xfrm>
        </p:spPr>
        <p:txBody>
          <a:bodyPr/>
          <a:lstStyle/>
          <a:p>
            <a:r>
              <a:rPr lang="en-US" altLang="en-US" sz="4800" b="1" smtClean="0">
                <a:solidFill>
                  <a:srgbClr val="0070C0"/>
                </a:solidFill>
              </a:rPr>
              <a:t>SPECIAL FORMS OF GASTRITIS</a:t>
            </a:r>
            <a:endParaRPr lang="en-US" altLang="en-US" sz="4800" smtClean="0">
              <a:solidFill>
                <a:srgbClr val="0070C0"/>
              </a:solidFill>
            </a:endParaRPr>
          </a:p>
        </p:txBody>
      </p:sp>
      <p:sp>
        <p:nvSpPr>
          <p:cNvPr id="4" name="Slide Number Placeholder 3"/>
          <p:cNvSpPr>
            <a:spLocks noGrp="1"/>
          </p:cNvSpPr>
          <p:nvPr>
            <p:ph type="sldNum" sz="quarter" idx="12"/>
          </p:nvPr>
        </p:nvSpPr>
        <p:spPr/>
        <p:txBody>
          <a:bodyPr/>
          <a:lstStyle/>
          <a:p>
            <a:pPr>
              <a:defRPr/>
            </a:pPr>
            <a:fld id="{1BBAE62B-0AE5-41EA-B9B2-8EBBB2018D28}" type="slidenum">
              <a:rPr lang="en-US"/>
              <a:pPr>
                <a:defRPr/>
              </a:pPr>
              <a:t>149</a:t>
            </a:fld>
            <a:endParaRPr lang="en-US"/>
          </a:p>
        </p:txBody>
      </p:sp>
      <p:sp>
        <p:nvSpPr>
          <p:cNvPr id="190468" name="Content Placeholder 2"/>
          <p:cNvSpPr>
            <a:spLocks noGrp="1"/>
          </p:cNvSpPr>
          <p:nvPr>
            <p:ph sz="quarter" idx="1"/>
          </p:nvPr>
        </p:nvSpPr>
        <p:spPr>
          <a:xfrm>
            <a:off x="381000" y="1219200"/>
            <a:ext cx="8305800" cy="4800600"/>
          </a:xfrm>
        </p:spPr>
        <p:txBody>
          <a:bodyPr/>
          <a:lstStyle/>
          <a:p>
            <a:r>
              <a:rPr lang="en-US" altLang="en-US" sz="3600" smtClean="0"/>
              <a:t>Eosinophilic gastritis</a:t>
            </a:r>
          </a:p>
          <a:p>
            <a:r>
              <a:rPr lang="en-US" altLang="en-US" sz="3600" smtClean="0"/>
              <a:t>Allergic gastroenteropathy</a:t>
            </a:r>
          </a:p>
          <a:p>
            <a:r>
              <a:rPr lang="en-US" altLang="en-US" sz="3600" smtClean="0"/>
              <a:t>Lymphocytic gastritis</a:t>
            </a:r>
          </a:p>
          <a:p>
            <a:r>
              <a:rPr lang="en-US" altLang="en-US" sz="3600" smtClean="0"/>
              <a:t>Granulomatous gastritis.</a:t>
            </a:r>
          </a:p>
          <a:p>
            <a:r>
              <a:rPr lang="en-US" altLang="en-US" sz="3600" smtClean="0"/>
              <a:t>Graft-versus-Host Disease</a:t>
            </a:r>
          </a:p>
          <a:p>
            <a:r>
              <a:rPr lang="en-US" altLang="en-US" sz="3600" smtClean="0"/>
              <a:t>Reactive gastropathy - Endoscopy - watermelon stomach</a:t>
            </a:r>
          </a:p>
          <a:p>
            <a:endParaRPr lang="en-US" altLang="en-US" sz="3600" smtClean="0"/>
          </a:p>
        </p:txBody>
      </p:sp>
    </p:spTree>
    <p:extLst>
      <p:ext uri="{BB962C8B-B14F-4D97-AF65-F5344CB8AC3E}">
        <p14:creationId xmlns:p14="http://schemas.microsoft.com/office/powerpoint/2010/main" val="19422852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defRPr/>
            </a:pPr>
            <a:r>
              <a:rPr lang="en-US" b="1" u="sng"/>
              <a:t>MOUTH</a:t>
            </a:r>
            <a:r>
              <a:rPr lang="en-US" b="1"/>
              <a:t/>
            </a:r>
            <a:br>
              <a:rPr lang="en-US" b="1"/>
            </a:br>
            <a:endParaRPr lang="en-US" b="1"/>
          </a:p>
        </p:txBody>
      </p:sp>
      <p:sp>
        <p:nvSpPr>
          <p:cNvPr id="14339" name="Rectangle 3"/>
          <p:cNvSpPr>
            <a:spLocks noGrp="1" noChangeArrowheads="1"/>
          </p:cNvSpPr>
          <p:nvPr>
            <p:ph type="body" idx="1"/>
          </p:nvPr>
        </p:nvSpPr>
        <p:spPr>
          <a:xfrm>
            <a:off x="2438400" y="1066800"/>
            <a:ext cx="6400800" cy="5410200"/>
          </a:xfrm>
        </p:spPr>
        <p:txBody>
          <a:bodyPr/>
          <a:lstStyle/>
          <a:p>
            <a:pPr eaLnBrk="1" hangingPunct="1">
              <a:lnSpc>
                <a:spcPct val="90000"/>
              </a:lnSpc>
              <a:buFont typeface="Wingdings" pitchFamily="2" charset="2"/>
              <a:buNone/>
              <a:defRPr/>
            </a:pPr>
            <a:r>
              <a:rPr lang="en-US" b="1"/>
              <a:t>A. STOMATITIS</a:t>
            </a:r>
            <a:endParaRPr lang="en-US"/>
          </a:p>
          <a:p>
            <a:pPr eaLnBrk="1" hangingPunct="1">
              <a:lnSpc>
                <a:spcPct val="90000"/>
              </a:lnSpc>
              <a:buFont typeface="Wingdings" pitchFamily="2" charset="2"/>
              <a:buNone/>
              <a:defRPr/>
            </a:pPr>
            <a:r>
              <a:rPr lang="en-US"/>
              <a:t>Definition</a:t>
            </a:r>
          </a:p>
          <a:p>
            <a:pPr eaLnBrk="1" hangingPunct="1">
              <a:lnSpc>
                <a:spcPct val="90000"/>
              </a:lnSpc>
              <a:buFont typeface="Wingdings" pitchFamily="2" charset="2"/>
              <a:buNone/>
              <a:defRPr/>
            </a:pPr>
            <a:r>
              <a:rPr lang="en-US"/>
              <a:t>	Inflammation of mm lining the mouth.</a:t>
            </a:r>
            <a:endParaRPr lang="en-US" b="1"/>
          </a:p>
          <a:p>
            <a:pPr eaLnBrk="1" hangingPunct="1">
              <a:lnSpc>
                <a:spcPct val="90000"/>
              </a:lnSpc>
              <a:buFont typeface="Wingdings" pitchFamily="2" charset="2"/>
              <a:buNone/>
              <a:defRPr/>
            </a:pPr>
            <a:r>
              <a:rPr lang="en-US" b="1"/>
              <a:t>TYPES</a:t>
            </a:r>
          </a:p>
          <a:p>
            <a:pPr eaLnBrk="1" hangingPunct="1">
              <a:lnSpc>
                <a:spcPct val="90000"/>
              </a:lnSpc>
              <a:buFont typeface="Wingdings" pitchFamily="2" charset="2"/>
              <a:buNone/>
              <a:defRPr/>
            </a:pPr>
            <a:r>
              <a:rPr lang="en-US" b="1"/>
              <a:t>1. Simple (catarrhal) stomatitis</a:t>
            </a:r>
            <a:endParaRPr lang="en-US"/>
          </a:p>
          <a:p>
            <a:pPr eaLnBrk="1" hangingPunct="1">
              <a:lnSpc>
                <a:spcPct val="90000"/>
              </a:lnSpc>
              <a:buFont typeface="Wingdings" pitchFamily="2" charset="2"/>
              <a:buNone/>
              <a:defRPr/>
            </a:pPr>
            <a:r>
              <a:rPr lang="en-US"/>
              <a:t>-This occurs due to local causes such as intake of hot food or cigarette smoking</a:t>
            </a:r>
          </a:p>
          <a:p>
            <a:pPr eaLnBrk="1" hangingPunct="1">
              <a:lnSpc>
                <a:spcPct val="90000"/>
              </a:lnSpc>
              <a:buFont typeface="Wingdings" pitchFamily="2" charset="2"/>
              <a:buNone/>
              <a:defRPr/>
            </a:pPr>
            <a:r>
              <a:rPr lang="en-US"/>
              <a:t>TX-Heal spontaneously</a:t>
            </a:r>
          </a:p>
        </p:txBody>
      </p:sp>
      <p:sp>
        <p:nvSpPr>
          <p:cNvPr id="4" name="Slide Number Placeholder 3"/>
          <p:cNvSpPr>
            <a:spLocks noGrp="1"/>
          </p:cNvSpPr>
          <p:nvPr>
            <p:ph type="sldNum" sz="quarter" idx="12"/>
          </p:nvPr>
        </p:nvSpPr>
        <p:spPr/>
        <p:txBody>
          <a:bodyPr/>
          <a:lstStyle/>
          <a:p>
            <a:pPr>
              <a:defRPr/>
            </a:pPr>
            <a:fld id="{EB230004-BFBF-4AD7-9ED4-3E3EE9FD8945}" type="slidenum">
              <a:rPr lang="en-US">
                <a:solidFill>
                  <a:srgbClr val="000000"/>
                </a:solidFill>
              </a:rPr>
              <a:pPr>
                <a:defRPr/>
              </a:pPr>
              <a:t>15</a:t>
            </a:fld>
            <a:endParaRPr lang="en-US">
              <a:solidFill>
                <a:srgbClr val="000000"/>
              </a:solidFill>
            </a:endParaRPr>
          </a:p>
        </p:txBody>
      </p:sp>
    </p:spTree>
    <p:extLst>
      <p:ext uri="{BB962C8B-B14F-4D97-AF65-F5344CB8AC3E}">
        <p14:creationId xmlns:p14="http://schemas.microsoft.com/office/powerpoint/2010/main" val="3537763100"/>
      </p:ext>
    </p:extLst>
  </p:cSld>
  <p:clrMapOvr>
    <a:masterClrMapping/>
  </p:clrMapOvr>
  <p:transition spd="slow"/>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Content Placeholder 2"/>
          <p:cNvSpPr>
            <a:spLocks noGrp="1"/>
          </p:cNvSpPr>
          <p:nvPr>
            <p:ph sz="quarter" idx="1"/>
          </p:nvPr>
        </p:nvSpPr>
        <p:spPr>
          <a:xfrm>
            <a:off x="304800" y="381000"/>
            <a:ext cx="8534400" cy="6172200"/>
          </a:xfrm>
        </p:spPr>
        <p:txBody>
          <a:bodyPr/>
          <a:lstStyle/>
          <a:p>
            <a:pPr>
              <a:buFont typeface="Wingdings 2" pitchFamily="18" charset="2"/>
              <a:buNone/>
            </a:pPr>
            <a:r>
              <a:rPr lang="en-US" altLang="en-US" sz="3200" b="1" smtClean="0">
                <a:solidFill>
                  <a:srgbClr val="0070C0"/>
                </a:solidFill>
              </a:rPr>
              <a:t>Ménétrier's disease </a:t>
            </a:r>
          </a:p>
          <a:p>
            <a:r>
              <a:rPr lang="en-US" altLang="en-US" smtClean="0"/>
              <a:t>In this rare condition the </a:t>
            </a:r>
            <a:r>
              <a:rPr lang="en-US" altLang="en-US" b="1" smtClean="0">
                <a:solidFill>
                  <a:srgbClr val="FF0000"/>
                </a:solidFill>
              </a:rPr>
              <a:t>gastric pits </a:t>
            </a:r>
            <a:r>
              <a:rPr lang="en-US" altLang="en-US" smtClean="0"/>
              <a:t>are elongated and tortuous, with replacement of the parietal and chief cells by mucus-secreting cells. </a:t>
            </a:r>
          </a:p>
          <a:p>
            <a:r>
              <a:rPr lang="en-US" altLang="en-US" smtClean="0"/>
              <a:t>As a result, the mucosal folds of the body and fundus are greatly enlarged. Most patients are hypochlorhydric. </a:t>
            </a:r>
          </a:p>
          <a:p>
            <a:r>
              <a:rPr lang="en-US" altLang="en-US" smtClean="0"/>
              <a:t>Whilst some patients have upper gastrointestinal symptoms, the majority present in middle or old age with protein-losing enteropathy due to exudation from the gastric mucosa. </a:t>
            </a:r>
          </a:p>
          <a:p>
            <a:r>
              <a:rPr lang="en-US" altLang="en-US" smtClean="0"/>
              <a:t>Barium meal shows enlarged, nodular and coarse folds which are also seen at endoscopy, although biopsies may not be deep enough to show all the histological features. </a:t>
            </a:r>
          </a:p>
          <a:p>
            <a:r>
              <a:rPr lang="en-US" altLang="en-US" smtClean="0"/>
              <a:t>Treatment with antisecretory drugs may reduce protein loss but unresponsive patients require partial gastrectomy. </a:t>
            </a:r>
          </a:p>
        </p:txBody>
      </p:sp>
      <p:sp>
        <p:nvSpPr>
          <p:cNvPr id="4" name="Slide Number Placeholder 3"/>
          <p:cNvSpPr>
            <a:spLocks noGrp="1"/>
          </p:cNvSpPr>
          <p:nvPr>
            <p:ph type="sldNum" sz="quarter" idx="12"/>
          </p:nvPr>
        </p:nvSpPr>
        <p:spPr/>
        <p:txBody>
          <a:bodyPr/>
          <a:lstStyle/>
          <a:p>
            <a:pPr>
              <a:defRPr/>
            </a:pPr>
            <a:fld id="{781AD6F7-28CC-4796-9AFB-939342929E56}" type="slidenum">
              <a:rPr lang="en-US"/>
              <a:pPr>
                <a:defRPr/>
              </a:pPr>
              <a:t>150</a:t>
            </a:fld>
            <a:endParaRPr lang="en-US"/>
          </a:p>
        </p:txBody>
      </p:sp>
    </p:spTree>
    <p:extLst>
      <p:ext uri="{BB962C8B-B14F-4D97-AF65-F5344CB8AC3E}">
        <p14:creationId xmlns:p14="http://schemas.microsoft.com/office/powerpoint/2010/main" val="180574247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2743200"/>
            <a:ext cx="6400800" cy="1219200"/>
          </a:xfrm>
        </p:spPr>
        <p:txBody>
          <a:bodyPr/>
          <a:lstStyle/>
          <a:p>
            <a:pPr>
              <a:defRPr/>
            </a:pPr>
            <a:r>
              <a:rPr lang="en-US" sz="6000" b="1" u="sng" dirty="0"/>
              <a:t>PEPTIC ULCERS</a:t>
            </a:r>
            <a:endParaRPr lang="en-US" sz="6000" dirty="0"/>
          </a:p>
        </p:txBody>
      </p:sp>
      <p:sp>
        <p:nvSpPr>
          <p:cNvPr id="4" name="Slide Number Placeholder 3"/>
          <p:cNvSpPr>
            <a:spLocks noGrp="1"/>
          </p:cNvSpPr>
          <p:nvPr>
            <p:ph type="sldNum" sz="quarter" idx="12"/>
          </p:nvPr>
        </p:nvSpPr>
        <p:spPr/>
        <p:txBody>
          <a:bodyPr/>
          <a:lstStyle/>
          <a:p>
            <a:pPr>
              <a:defRPr/>
            </a:pPr>
            <a:fld id="{150ADC7E-BE6C-49E1-92DB-33ADE3057F10}" type="slidenum">
              <a:rPr lang="en-US">
                <a:solidFill>
                  <a:srgbClr val="000000"/>
                </a:solidFill>
              </a:rPr>
              <a:pPr>
                <a:defRPr/>
              </a:pPr>
              <a:t>151</a:t>
            </a:fld>
            <a:endParaRPr lang="en-US">
              <a:solidFill>
                <a:srgbClr val="000000"/>
              </a:solidFill>
            </a:endParaRPr>
          </a:p>
        </p:txBody>
      </p:sp>
    </p:spTree>
    <p:extLst>
      <p:ext uri="{BB962C8B-B14F-4D97-AF65-F5344CB8AC3E}">
        <p14:creationId xmlns:p14="http://schemas.microsoft.com/office/powerpoint/2010/main" val="3434756361"/>
      </p:ext>
    </p:extLst>
  </p:cSld>
  <p:clrMapOvr>
    <a:masterClrMapping/>
  </p:clrMapOvr>
  <p:transition spd="slow"/>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457200" y="274638"/>
            <a:ext cx="8229600" cy="715962"/>
          </a:xfrm>
        </p:spPr>
        <p:txBody>
          <a:bodyPr/>
          <a:lstStyle/>
          <a:p>
            <a:pPr eaLnBrk="1" hangingPunct="1"/>
            <a:r>
              <a:rPr lang="en-US" altLang="en-US" sz="4800" b="1" u="sng" smtClean="0"/>
              <a:t>PEPTIC ULCERS</a:t>
            </a:r>
          </a:p>
        </p:txBody>
      </p:sp>
      <p:sp>
        <p:nvSpPr>
          <p:cNvPr id="193539" name="Rectangle 3"/>
          <p:cNvSpPr>
            <a:spLocks noGrp="1" noChangeArrowheads="1"/>
          </p:cNvSpPr>
          <p:nvPr>
            <p:ph sz="quarter" idx="1"/>
          </p:nvPr>
        </p:nvSpPr>
        <p:spPr>
          <a:xfrm>
            <a:off x="457200" y="1219200"/>
            <a:ext cx="8229600" cy="5059363"/>
          </a:xfrm>
        </p:spPr>
        <p:txBody>
          <a:bodyPr/>
          <a:lstStyle/>
          <a:p>
            <a:pPr eaLnBrk="1" hangingPunct="1"/>
            <a:r>
              <a:rPr lang="en-US" altLang="en-US" sz="4000" smtClean="0"/>
              <a:t>These are acute or chronic benign ulcerations of a portion of GIT which is accessible to Gastric Juices.</a:t>
            </a:r>
            <a:endParaRPr lang="en-US" altLang="en-US" sz="4000" b="1" smtClean="0"/>
          </a:p>
          <a:p>
            <a:pPr eaLnBrk="1" hangingPunct="1"/>
            <a:r>
              <a:rPr lang="en-US" altLang="en-US" sz="4000" smtClean="0"/>
              <a:t>They occur commonly in the stomach and Duodenum.</a:t>
            </a:r>
          </a:p>
          <a:p>
            <a:pPr eaLnBrk="1" hangingPunct="1"/>
            <a:r>
              <a:rPr lang="en-US" altLang="en-US" sz="4000" smtClean="0"/>
              <a:t>Occasionally in the lower Oesophagus and the upper jejunum.</a:t>
            </a:r>
          </a:p>
        </p:txBody>
      </p:sp>
      <p:sp>
        <p:nvSpPr>
          <p:cNvPr id="4" name="Slide Number Placeholder 3"/>
          <p:cNvSpPr>
            <a:spLocks noGrp="1"/>
          </p:cNvSpPr>
          <p:nvPr>
            <p:ph type="sldNum" sz="quarter" idx="12"/>
          </p:nvPr>
        </p:nvSpPr>
        <p:spPr/>
        <p:txBody>
          <a:bodyPr/>
          <a:lstStyle/>
          <a:p>
            <a:pPr>
              <a:defRPr/>
            </a:pPr>
            <a:fld id="{58186896-AC07-4AB8-B2D8-445BE1C4F0AA}" type="slidenum">
              <a:rPr lang="en-US"/>
              <a:pPr>
                <a:defRPr/>
              </a:pPr>
              <a:t>152</a:t>
            </a:fld>
            <a:endParaRPr lang="en-US"/>
          </a:p>
        </p:txBody>
      </p:sp>
    </p:spTree>
    <p:extLst>
      <p:ext uri="{BB962C8B-B14F-4D97-AF65-F5344CB8AC3E}">
        <p14:creationId xmlns:p14="http://schemas.microsoft.com/office/powerpoint/2010/main" val="354468709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normAutofit fontScale="90000"/>
          </a:bodyPr>
          <a:lstStyle/>
          <a:p>
            <a:pPr eaLnBrk="1" fontAlgn="auto" hangingPunct="1">
              <a:spcAft>
                <a:spcPts val="0"/>
              </a:spcAft>
              <a:defRPr/>
            </a:pPr>
            <a:r>
              <a:rPr lang="en-US" sz="4900" b="1" u="sng" dirty="0">
                <a:solidFill>
                  <a:schemeClr val="tx1"/>
                </a:solidFill>
              </a:rPr>
              <a:t>ACUTE ULCERS</a:t>
            </a:r>
            <a:r>
              <a:rPr lang="en-US" u="sng" dirty="0"/>
              <a:t/>
            </a:r>
            <a:br>
              <a:rPr lang="en-US" u="sng" dirty="0"/>
            </a:br>
            <a:endParaRPr lang="en-US" u="sng" dirty="0"/>
          </a:p>
        </p:txBody>
      </p:sp>
      <p:sp>
        <p:nvSpPr>
          <p:cNvPr id="194563" name="Rectangle 3"/>
          <p:cNvSpPr>
            <a:spLocks noGrp="1" noChangeArrowheads="1"/>
          </p:cNvSpPr>
          <p:nvPr>
            <p:ph sz="quarter" idx="1"/>
          </p:nvPr>
        </p:nvSpPr>
        <p:spPr>
          <a:xfrm>
            <a:off x="228600" y="914400"/>
            <a:ext cx="8686800" cy="5181600"/>
          </a:xfrm>
        </p:spPr>
        <p:txBody>
          <a:bodyPr/>
          <a:lstStyle/>
          <a:p>
            <a:pPr eaLnBrk="1" hangingPunct="1"/>
            <a:r>
              <a:rPr lang="en-US" altLang="en-US" sz="4000" smtClean="0"/>
              <a:t>These ulcers are either stress induced or are caused by various drugs.</a:t>
            </a:r>
          </a:p>
          <a:p>
            <a:pPr eaLnBrk="1" hangingPunct="1"/>
            <a:r>
              <a:rPr lang="en-US" altLang="en-US" sz="4000" smtClean="0"/>
              <a:t>They tend to be superficial and often occur without symptoms, thus are hardly diagnosed.</a:t>
            </a:r>
          </a:p>
          <a:p>
            <a:pPr eaLnBrk="1" hangingPunct="1"/>
            <a:r>
              <a:rPr lang="en-US" altLang="en-US" sz="4000" smtClean="0"/>
              <a:t>Occasionally symptomatic bleeding manifest and pts may present with haematemesis.</a:t>
            </a:r>
          </a:p>
          <a:p>
            <a:pPr eaLnBrk="1" hangingPunct="1"/>
            <a:r>
              <a:rPr lang="en-US" altLang="en-US" sz="4000" smtClean="0"/>
              <a:t>Otherwise acute ulcers often go unnoticed.</a:t>
            </a:r>
          </a:p>
        </p:txBody>
      </p:sp>
      <p:sp>
        <p:nvSpPr>
          <p:cNvPr id="4" name="Slide Number Placeholder 3"/>
          <p:cNvSpPr>
            <a:spLocks noGrp="1"/>
          </p:cNvSpPr>
          <p:nvPr>
            <p:ph type="sldNum" sz="quarter" idx="12"/>
          </p:nvPr>
        </p:nvSpPr>
        <p:spPr/>
        <p:txBody>
          <a:bodyPr/>
          <a:lstStyle/>
          <a:p>
            <a:pPr>
              <a:defRPr/>
            </a:pPr>
            <a:fld id="{05C929F5-3728-4C3C-957B-7EFBA67A89EF}" type="slidenum">
              <a:rPr lang="en-US"/>
              <a:pPr>
                <a:defRPr/>
              </a:pPr>
              <a:t>153</a:t>
            </a:fld>
            <a:endParaRPr lang="en-US"/>
          </a:p>
        </p:txBody>
      </p:sp>
    </p:spTree>
    <p:extLst>
      <p:ext uri="{BB962C8B-B14F-4D97-AF65-F5344CB8AC3E}">
        <p14:creationId xmlns:p14="http://schemas.microsoft.com/office/powerpoint/2010/main" val="265884431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normAutofit fontScale="90000"/>
          </a:bodyPr>
          <a:lstStyle/>
          <a:p>
            <a:pPr eaLnBrk="1" fontAlgn="auto" hangingPunct="1">
              <a:spcAft>
                <a:spcPts val="0"/>
              </a:spcAft>
              <a:defRPr/>
            </a:pPr>
            <a:r>
              <a:rPr lang="en-US" sz="4400" b="1" dirty="0"/>
              <a:t>Causes</a:t>
            </a:r>
            <a:r>
              <a:rPr lang="en-US" dirty="0"/>
              <a:t/>
            </a:r>
            <a:br>
              <a:rPr lang="en-US" dirty="0"/>
            </a:br>
            <a:endParaRPr lang="en-US" dirty="0"/>
          </a:p>
        </p:txBody>
      </p:sp>
      <p:sp>
        <p:nvSpPr>
          <p:cNvPr id="195587" name="Rectangle 3"/>
          <p:cNvSpPr>
            <a:spLocks noGrp="1" noChangeArrowheads="1"/>
          </p:cNvSpPr>
          <p:nvPr>
            <p:ph sz="quarter" idx="1"/>
          </p:nvPr>
        </p:nvSpPr>
        <p:spPr>
          <a:xfrm>
            <a:off x="457200" y="762000"/>
            <a:ext cx="8229600" cy="5364163"/>
          </a:xfrm>
        </p:spPr>
        <p:txBody>
          <a:bodyPr/>
          <a:lstStyle/>
          <a:p>
            <a:pPr marL="660400" indent="-660400" eaLnBrk="1" hangingPunct="1">
              <a:lnSpc>
                <a:spcPct val="90000"/>
              </a:lnSpc>
              <a:buFontTx/>
              <a:buNone/>
            </a:pPr>
            <a:r>
              <a:rPr lang="en-US" altLang="en-US" sz="3200" smtClean="0"/>
              <a:t>1. Stress induced ulcer</a:t>
            </a:r>
          </a:p>
          <a:p>
            <a:pPr marL="660400" indent="-660400" eaLnBrk="1" hangingPunct="1">
              <a:lnSpc>
                <a:spcPct val="90000"/>
              </a:lnSpc>
              <a:buFontTx/>
              <a:buNone/>
            </a:pPr>
            <a:r>
              <a:rPr lang="en-US" altLang="en-US" sz="3200" smtClean="0"/>
              <a:t>	i. May follow CNS trauma e.g. head injury, CVA</a:t>
            </a:r>
          </a:p>
          <a:p>
            <a:pPr marL="660400" indent="-660400" eaLnBrk="1" hangingPunct="1">
              <a:lnSpc>
                <a:spcPct val="90000"/>
              </a:lnSpc>
              <a:buFontTx/>
              <a:buNone/>
            </a:pPr>
            <a:r>
              <a:rPr lang="en-US" altLang="en-US" sz="3200" smtClean="0"/>
              <a:t>	ii. Burns –Extensive burns – i.e. curlings ulcer</a:t>
            </a:r>
          </a:p>
          <a:p>
            <a:pPr marL="660400" indent="-660400" eaLnBrk="1" hangingPunct="1">
              <a:lnSpc>
                <a:spcPct val="90000"/>
              </a:lnSpc>
              <a:buFontTx/>
              <a:buNone/>
            </a:pPr>
            <a:r>
              <a:rPr lang="en-US" altLang="en-US" sz="3200" smtClean="0"/>
              <a:t>	iii. Injury –Surgery or any other form of injury</a:t>
            </a:r>
          </a:p>
          <a:p>
            <a:pPr marL="660400" indent="-660400" eaLnBrk="1" hangingPunct="1">
              <a:lnSpc>
                <a:spcPct val="90000"/>
              </a:lnSpc>
              <a:buFontTx/>
              <a:buNone/>
            </a:pPr>
            <a:r>
              <a:rPr lang="en-US" altLang="en-US" sz="3200" smtClean="0"/>
              <a:t>2. Severe sepsis</a:t>
            </a:r>
          </a:p>
          <a:p>
            <a:pPr marL="660400" indent="-660400" eaLnBrk="1" hangingPunct="1">
              <a:lnSpc>
                <a:spcPct val="90000"/>
              </a:lnSpc>
              <a:buFontTx/>
              <a:buNone/>
            </a:pPr>
            <a:r>
              <a:rPr lang="en-US" altLang="en-US" sz="3200" smtClean="0"/>
              <a:t>3. Drug induced ulcers</a:t>
            </a:r>
          </a:p>
          <a:p>
            <a:pPr marL="660400" indent="-660400" eaLnBrk="1" hangingPunct="1">
              <a:lnSpc>
                <a:spcPct val="90000"/>
              </a:lnSpc>
              <a:buFontTx/>
              <a:buNone/>
            </a:pPr>
            <a:r>
              <a:rPr lang="en-US" altLang="en-US" sz="3200" smtClean="0"/>
              <a:t>	-ASA</a:t>
            </a:r>
          </a:p>
          <a:p>
            <a:pPr marL="660400" indent="-660400" eaLnBrk="1" hangingPunct="1">
              <a:lnSpc>
                <a:spcPct val="90000"/>
              </a:lnSpc>
              <a:buFontTx/>
              <a:buNone/>
            </a:pPr>
            <a:r>
              <a:rPr lang="en-US" altLang="en-US" sz="3200" smtClean="0"/>
              <a:t>	-Steroids</a:t>
            </a:r>
          </a:p>
          <a:p>
            <a:pPr marL="660400" indent="-660400" eaLnBrk="1" hangingPunct="1">
              <a:lnSpc>
                <a:spcPct val="90000"/>
              </a:lnSpc>
              <a:buFontTx/>
              <a:buNone/>
            </a:pPr>
            <a:r>
              <a:rPr lang="en-US" altLang="en-US" sz="3200" smtClean="0"/>
              <a:t>	-Indomethacine</a:t>
            </a:r>
          </a:p>
          <a:p>
            <a:pPr marL="660400" indent="-660400" eaLnBrk="1" hangingPunct="1">
              <a:lnSpc>
                <a:spcPct val="90000"/>
              </a:lnSpc>
              <a:buFontTx/>
              <a:buNone/>
            </a:pPr>
            <a:r>
              <a:rPr lang="en-US" altLang="en-US" sz="3200" smtClean="0"/>
              <a:t>	-Phenylbutazones</a:t>
            </a:r>
          </a:p>
        </p:txBody>
      </p:sp>
      <p:sp>
        <p:nvSpPr>
          <p:cNvPr id="4" name="Slide Number Placeholder 3"/>
          <p:cNvSpPr>
            <a:spLocks noGrp="1"/>
          </p:cNvSpPr>
          <p:nvPr>
            <p:ph type="sldNum" sz="quarter" idx="12"/>
          </p:nvPr>
        </p:nvSpPr>
        <p:spPr/>
        <p:txBody>
          <a:bodyPr/>
          <a:lstStyle/>
          <a:p>
            <a:pPr>
              <a:defRPr/>
            </a:pPr>
            <a:fld id="{A093B73B-4200-4820-82E2-36ECB26F636A}" type="slidenum">
              <a:rPr lang="en-US"/>
              <a:pPr>
                <a:defRPr/>
              </a:pPr>
              <a:t>154</a:t>
            </a:fld>
            <a:endParaRPr lang="en-US"/>
          </a:p>
        </p:txBody>
      </p:sp>
    </p:spTree>
    <p:extLst>
      <p:ext uri="{BB962C8B-B14F-4D97-AF65-F5344CB8AC3E}">
        <p14:creationId xmlns:p14="http://schemas.microsoft.com/office/powerpoint/2010/main" val="329828776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normAutofit fontScale="90000"/>
          </a:bodyPr>
          <a:lstStyle/>
          <a:p>
            <a:pPr eaLnBrk="1" fontAlgn="auto" hangingPunct="1">
              <a:spcAft>
                <a:spcPts val="0"/>
              </a:spcAft>
              <a:defRPr/>
            </a:pPr>
            <a:r>
              <a:rPr lang="en-US" sz="4900" b="1" dirty="0"/>
              <a:t>Pathology</a:t>
            </a:r>
            <a:r>
              <a:rPr lang="en-US" dirty="0"/>
              <a:t/>
            </a:r>
            <a:br>
              <a:rPr lang="en-US" dirty="0"/>
            </a:br>
            <a:endParaRPr lang="en-US" dirty="0"/>
          </a:p>
        </p:txBody>
      </p:sp>
      <p:sp>
        <p:nvSpPr>
          <p:cNvPr id="196611" name="Rectangle 3"/>
          <p:cNvSpPr>
            <a:spLocks noGrp="1" noChangeArrowheads="1"/>
          </p:cNvSpPr>
          <p:nvPr>
            <p:ph sz="quarter" idx="1"/>
          </p:nvPr>
        </p:nvSpPr>
        <p:spPr>
          <a:xfrm>
            <a:off x="457200" y="990600"/>
            <a:ext cx="8305800" cy="5638800"/>
          </a:xfrm>
        </p:spPr>
        <p:txBody>
          <a:bodyPr/>
          <a:lstStyle/>
          <a:p>
            <a:pPr eaLnBrk="1" hangingPunct="1">
              <a:lnSpc>
                <a:spcPct val="80000"/>
              </a:lnSpc>
              <a:buFontTx/>
              <a:buNone/>
            </a:pPr>
            <a:r>
              <a:rPr lang="en-US" altLang="en-US" sz="2800" smtClean="0"/>
              <a:t>Two mechanisms for production of stress ulcers have been proposed.</a:t>
            </a:r>
          </a:p>
          <a:p>
            <a:pPr eaLnBrk="1" hangingPunct="1">
              <a:lnSpc>
                <a:spcPct val="80000"/>
              </a:lnSpc>
              <a:buFontTx/>
              <a:buNone/>
            </a:pPr>
            <a:r>
              <a:rPr lang="en-US" altLang="en-US" sz="2800" smtClean="0"/>
              <a:t>1. Mucosal Ischaemia</a:t>
            </a:r>
          </a:p>
          <a:p>
            <a:pPr eaLnBrk="1" hangingPunct="1">
              <a:lnSpc>
                <a:spcPct val="80000"/>
              </a:lnSpc>
            </a:pPr>
            <a:r>
              <a:rPr lang="en-US" altLang="en-US" sz="2800" smtClean="0"/>
              <a:t>Relates to lack of blood supply to the Gastric mucosa in post stress period and results from a sympathetic vasoconstriction action.</a:t>
            </a:r>
          </a:p>
          <a:p>
            <a:pPr eaLnBrk="1" hangingPunct="1">
              <a:lnSpc>
                <a:spcPct val="80000"/>
              </a:lnSpc>
              <a:buFontTx/>
              <a:buNone/>
            </a:pPr>
            <a:r>
              <a:rPr lang="en-US" altLang="en-US" sz="2800" smtClean="0"/>
              <a:t>2. Back diffusion of Hydrogen ions.</a:t>
            </a:r>
          </a:p>
          <a:p>
            <a:pPr eaLnBrk="1" hangingPunct="1">
              <a:lnSpc>
                <a:spcPct val="80000"/>
              </a:lnSpc>
            </a:pPr>
            <a:r>
              <a:rPr lang="en-US" altLang="en-US" sz="2800" smtClean="0"/>
              <a:t>There is enhanced back diffusion of hydrogen ions due to increased sensitivity of the disrupted Gastric mucosa to hydrochloric acid and pepsin.</a:t>
            </a:r>
          </a:p>
          <a:p>
            <a:pPr eaLnBrk="1" hangingPunct="1">
              <a:lnSpc>
                <a:spcPct val="80000"/>
              </a:lnSpc>
            </a:pPr>
            <a:r>
              <a:rPr lang="en-US" altLang="en-US" sz="2800" smtClean="0"/>
              <a:t>The surface mucosal cells are disrupted and stimulation of the myenteric plexus leads to hyper secretion of Gastric Acid and pepsinogen.</a:t>
            </a:r>
          </a:p>
          <a:p>
            <a:pPr eaLnBrk="1" hangingPunct="1">
              <a:lnSpc>
                <a:spcPct val="80000"/>
              </a:lnSpc>
            </a:pPr>
            <a:r>
              <a:rPr lang="en-US" altLang="en-US" sz="2800" smtClean="0"/>
              <a:t>Histamine is also released from damaged cells and its effects increase the damage.</a:t>
            </a:r>
          </a:p>
        </p:txBody>
      </p:sp>
      <p:sp>
        <p:nvSpPr>
          <p:cNvPr id="4" name="Slide Number Placeholder 3"/>
          <p:cNvSpPr>
            <a:spLocks noGrp="1"/>
          </p:cNvSpPr>
          <p:nvPr>
            <p:ph type="sldNum" sz="quarter" idx="12"/>
          </p:nvPr>
        </p:nvSpPr>
        <p:spPr/>
        <p:txBody>
          <a:bodyPr/>
          <a:lstStyle/>
          <a:p>
            <a:pPr>
              <a:defRPr/>
            </a:pPr>
            <a:fld id="{9BA40959-5229-4C9B-AB36-1EA2483AA885}" type="slidenum">
              <a:rPr lang="en-US"/>
              <a:pPr>
                <a:defRPr/>
              </a:pPr>
              <a:t>155</a:t>
            </a:fld>
            <a:endParaRPr lang="en-US"/>
          </a:p>
        </p:txBody>
      </p:sp>
    </p:spTree>
    <p:extLst>
      <p:ext uri="{BB962C8B-B14F-4D97-AF65-F5344CB8AC3E}">
        <p14:creationId xmlns:p14="http://schemas.microsoft.com/office/powerpoint/2010/main" val="336890556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eaLnBrk="1" hangingPunct="1"/>
            <a:r>
              <a:rPr lang="en-US" altLang="en-US" sz="4800" b="1" smtClean="0"/>
              <a:t>CF</a:t>
            </a:r>
          </a:p>
        </p:txBody>
      </p:sp>
      <p:sp>
        <p:nvSpPr>
          <p:cNvPr id="197635" name="Rectangle 3"/>
          <p:cNvSpPr>
            <a:spLocks noGrp="1" noChangeArrowheads="1"/>
          </p:cNvSpPr>
          <p:nvPr>
            <p:ph sz="quarter" idx="1"/>
          </p:nvPr>
        </p:nvSpPr>
        <p:spPr>
          <a:xfrm>
            <a:off x="228600" y="1447800"/>
            <a:ext cx="8534400" cy="4724400"/>
          </a:xfrm>
        </p:spPr>
        <p:txBody>
          <a:bodyPr/>
          <a:lstStyle/>
          <a:p>
            <a:pPr eaLnBrk="1" hangingPunct="1"/>
            <a:r>
              <a:rPr lang="en-US" altLang="en-US" sz="4000" smtClean="0"/>
              <a:t>Onset -2-10 days after the original insult massive, painless bleeding.</a:t>
            </a:r>
          </a:p>
          <a:p>
            <a:pPr eaLnBrk="1" hangingPunct="1"/>
            <a:endParaRPr lang="en-US" altLang="en-US" sz="4000" b="1" i="1" u="sng" smtClean="0"/>
          </a:p>
          <a:p>
            <a:pPr eaLnBrk="1" hangingPunct="1">
              <a:buFont typeface="Wingdings 2" pitchFamily="18" charset="2"/>
              <a:buNone/>
            </a:pPr>
            <a:r>
              <a:rPr lang="en-US" altLang="en-US" sz="4000" b="1" i="1" u="sng" smtClean="0"/>
              <a:t>NB</a:t>
            </a:r>
            <a:endParaRPr lang="en-US" altLang="en-US" sz="4000" b="1" i="1" smtClean="0"/>
          </a:p>
          <a:p>
            <a:pPr eaLnBrk="1" hangingPunct="1"/>
            <a:r>
              <a:rPr lang="en-US" altLang="en-US" sz="4000" b="1" i="1" smtClean="0"/>
              <a:t>Principles of treatment are to decrease hydrogen ions secretion and to neutralize Gastric acid.</a:t>
            </a:r>
          </a:p>
        </p:txBody>
      </p:sp>
      <p:sp>
        <p:nvSpPr>
          <p:cNvPr id="4" name="Slide Number Placeholder 3"/>
          <p:cNvSpPr>
            <a:spLocks noGrp="1"/>
          </p:cNvSpPr>
          <p:nvPr>
            <p:ph type="sldNum" sz="quarter" idx="12"/>
          </p:nvPr>
        </p:nvSpPr>
        <p:spPr/>
        <p:txBody>
          <a:bodyPr/>
          <a:lstStyle/>
          <a:p>
            <a:pPr>
              <a:defRPr/>
            </a:pPr>
            <a:fld id="{EA364FF7-9B31-4D50-8A58-D434423DA20D}" type="slidenum">
              <a:rPr lang="en-US"/>
              <a:pPr>
                <a:defRPr/>
              </a:pPr>
              <a:t>156</a:t>
            </a:fld>
            <a:endParaRPr lang="en-US"/>
          </a:p>
        </p:txBody>
      </p:sp>
    </p:spTree>
    <p:extLst>
      <p:ext uri="{BB962C8B-B14F-4D97-AF65-F5344CB8AC3E}">
        <p14:creationId xmlns:p14="http://schemas.microsoft.com/office/powerpoint/2010/main" val="142851916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pPr eaLnBrk="1" hangingPunct="1"/>
            <a:r>
              <a:rPr lang="en-US" altLang="en-US" sz="3200" b="1" smtClean="0"/>
              <a:t>CHRONIC PEPTIC ULCERS (PUD</a:t>
            </a:r>
            <a:r>
              <a:rPr lang="en-US" altLang="en-US" sz="3200" b="1" i="1" smtClean="0"/>
              <a:t>)</a:t>
            </a:r>
            <a:r>
              <a:rPr lang="en-US" altLang="en-US" sz="3200" smtClean="0"/>
              <a:t/>
            </a:r>
            <a:br>
              <a:rPr lang="en-US" altLang="en-US" sz="3200" smtClean="0"/>
            </a:br>
            <a:endParaRPr lang="en-US" altLang="en-US" sz="3200" smtClean="0"/>
          </a:p>
        </p:txBody>
      </p:sp>
      <p:sp>
        <p:nvSpPr>
          <p:cNvPr id="198659" name="Rectangle 3"/>
          <p:cNvSpPr>
            <a:spLocks noGrp="1" noChangeArrowheads="1"/>
          </p:cNvSpPr>
          <p:nvPr>
            <p:ph sz="quarter" idx="1"/>
          </p:nvPr>
        </p:nvSpPr>
        <p:spPr>
          <a:xfrm>
            <a:off x="304800" y="1447800"/>
            <a:ext cx="8534400" cy="4572000"/>
          </a:xfrm>
        </p:spPr>
        <p:txBody>
          <a:bodyPr/>
          <a:lstStyle/>
          <a:p>
            <a:pPr eaLnBrk="1" hangingPunct="1"/>
            <a:r>
              <a:rPr lang="en-US" altLang="en-US" sz="3200" smtClean="0"/>
              <a:t>They nearly all occur in the stomach or Duodenum i.e.</a:t>
            </a:r>
          </a:p>
        </p:txBody>
      </p:sp>
      <p:sp>
        <p:nvSpPr>
          <p:cNvPr id="4" name="Slide Number Placeholder 3"/>
          <p:cNvSpPr>
            <a:spLocks noGrp="1"/>
          </p:cNvSpPr>
          <p:nvPr>
            <p:ph type="sldNum" sz="quarter" idx="12"/>
          </p:nvPr>
        </p:nvSpPr>
        <p:spPr/>
        <p:txBody>
          <a:bodyPr/>
          <a:lstStyle/>
          <a:p>
            <a:pPr>
              <a:defRPr/>
            </a:pPr>
            <a:fld id="{2F723800-21D6-4EFB-9A68-90D5667DB404}" type="slidenum">
              <a:rPr lang="en-US"/>
              <a:pPr>
                <a:defRPr/>
              </a:pPr>
              <a:t>157</a:t>
            </a:fld>
            <a:endParaRPr lang="en-US"/>
          </a:p>
        </p:txBody>
      </p:sp>
      <p:sp>
        <p:nvSpPr>
          <p:cNvPr id="5" name="Oval 4"/>
          <p:cNvSpPr/>
          <p:nvPr/>
        </p:nvSpPr>
        <p:spPr>
          <a:xfrm>
            <a:off x="381000" y="1981200"/>
            <a:ext cx="3352800" cy="2133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sz="3600" dirty="0">
                <a:solidFill>
                  <a:prstClr val="white"/>
                </a:solidFill>
              </a:rPr>
              <a:t>GASTRIC ULCERS </a:t>
            </a:r>
          </a:p>
        </p:txBody>
      </p:sp>
      <p:sp>
        <p:nvSpPr>
          <p:cNvPr id="6" name="Oval 5"/>
          <p:cNvSpPr/>
          <p:nvPr/>
        </p:nvSpPr>
        <p:spPr>
          <a:xfrm>
            <a:off x="533400" y="4038600"/>
            <a:ext cx="3352800" cy="2362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sz="3200" dirty="0">
                <a:solidFill>
                  <a:prstClr val="white"/>
                </a:solidFill>
              </a:rPr>
              <a:t>DUODENAL ULCERS</a:t>
            </a:r>
          </a:p>
        </p:txBody>
      </p:sp>
      <p:sp>
        <p:nvSpPr>
          <p:cNvPr id="7" name="Oval 6"/>
          <p:cNvSpPr/>
          <p:nvPr/>
        </p:nvSpPr>
        <p:spPr>
          <a:xfrm>
            <a:off x="2438400" y="3124200"/>
            <a:ext cx="6705600" cy="182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lvl="1" algn="ctr" fontAlgn="base">
              <a:spcBef>
                <a:spcPct val="0"/>
              </a:spcBef>
              <a:spcAft>
                <a:spcPct val="0"/>
              </a:spcAft>
              <a:defRPr/>
            </a:pPr>
            <a:r>
              <a:rPr lang="en-US" sz="4400" b="1" dirty="0">
                <a:solidFill>
                  <a:prstClr val="white"/>
                </a:solidFill>
              </a:rPr>
              <a:t>PEPTIC  ULCER DISEASE (PUD)</a:t>
            </a:r>
          </a:p>
        </p:txBody>
      </p:sp>
    </p:spTree>
    <p:extLst>
      <p:ext uri="{BB962C8B-B14F-4D97-AF65-F5344CB8AC3E}">
        <p14:creationId xmlns:p14="http://schemas.microsoft.com/office/powerpoint/2010/main" val="32291564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305800" cy="487362"/>
          </a:xfrm>
        </p:spPr>
        <p:txBody>
          <a:bodyPr>
            <a:normAutofit fontScale="90000"/>
          </a:bodyPr>
          <a:lstStyle/>
          <a:p>
            <a:pPr eaLnBrk="1" fontAlgn="auto" hangingPunct="1">
              <a:spcAft>
                <a:spcPts val="0"/>
              </a:spcAft>
              <a:defRPr/>
            </a:pPr>
            <a:r>
              <a:rPr lang="en-US" b="1" dirty="0">
                <a:solidFill>
                  <a:schemeClr val="tx1"/>
                </a:solidFill>
              </a:rPr>
              <a:t>AETIOLOGICAL FACTORS OF PUD</a:t>
            </a:r>
          </a:p>
        </p:txBody>
      </p:sp>
      <p:sp>
        <p:nvSpPr>
          <p:cNvPr id="3" name="Slide Number Placeholder 2"/>
          <p:cNvSpPr>
            <a:spLocks noGrp="1"/>
          </p:cNvSpPr>
          <p:nvPr>
            <p:ph type="sldNum" sz="quarter" idx="12"/>
          </p:nvPr>
        </p:nvSpPr>
        <p:spPr/>
        <p:txBody>
          <a:bodyPr/>
          <a:lstStyle/>
          <a:p>
            <a:pPr>
              <a:defRPr/>
            </a:pPr>
            <a:fld id="{4702B6BD-137A-444B-9AEA-ACF495FDA804}" type="slidenum">
              <a:rPr lang="en-US"/>
              <a:pPr>
                <a:defRPr/>
              </a:pPr>
              <a:t>158</a:t>
            </a:fld>
            <a:endParaRPr lang="en-US"/>
          </a:p>
        </p:txBody>
      </p:sp>
      <p:sp>
        <p:nvSpPr>
          <p:cNvPr id="4" name="Content Placeholder 3"/>
          <p:cNvSpPr>
            <a:spLocks noGrp="1"/>
          </p:cNvSpPr>
          <p:nvPr>
            <p:ph sz="quarter" idx="1"/>
          </p:nvPr>
        </p:nvSpPr>
        <p:spPr>
          <a:xfrm>
            <a:off x="381000" y="914400"/>
            <a:ext cx="8534400" cy="5638800"/>
          </a:xfrm>
        </p:spPr>
        <p:txBody>
          <a:bodyPr>
            <a:normAutofit lnSpcReduction="10000"/>
          </a:bodyPr>
          <a:lstStyle/>
          <a:p>
            <a:pPr marL="514350" indent="-514350" eaLnBrk="1" fontAlgn="auto" hangingPunct="1">
              <a:spcBef>
                <a:spcPts val="580"/>
              </a:spcBef>
              <a:spcAft>
                <a:spcPts val="0"/>
              </a:spcAft>
              <a:buFont typeface="+mj-lt"/>
              <a:buAutoNum type="arabicPeriod"/>
              <a:defRPr/>
            </a:pPr>
            <a:r>
              <a:rPr lang="en-US" dirty="0"/>
              <a:t>Helicobacter pylori</a:t>
            </a:r>
          </a:p>
          <a:p>
            <a:pPr marL="514350" indent="-514350" eaLnBrk="1" fontAlgn="auto" hangingPunct="1">
              <a:spcBef>
                <a:spcPts val="580"/>
              </a:spcBef>
              <a:spcAft>
                <a:spcPts val="0"/>
              </a:spcAft>
              <a:buFont typeface="+mj-lt"/>
              <a:buAutoNum type="arabicPeriod"/>
              <a:defRPr/>
            </a:pPr>
            <a:r>
              <a:rPr lang="en-US" dirty="0"/>
              <a:t>NSAIDS</a:t>
            </a:r>
          </a:p>
          <a:p>
            <a:pPr marL="514350" indent="-514350" eaLnBrk="1" fontAlgn="auto" hangingPunct="1">
              <a:spcBef>
                <a:spcPts val="580"/>
              </a:spcBef>
              <a:spcAft>
                <a:spcPts val="0"/>
              </a:spcAft>
              <a:buFont typeface="+mj-lt"/>
              <a:buAutoNum type="arabicPeriod"/>
              <a:defRPr/>
            </a:pPr>
            <a:r>
              <a:rPr lang="en-US" dirty="0"/>
              <a:t>Hereditary  - common in people with blood group O</a:t>
            </a:r>
          </a:p>
          <a:p>
            <a:pPr marL="514350" indent="-514350" eaLnBrk="1" fontAlgn="auto" hangingPunct="1">
              <a:spcBef>
                <a:spcPts val="580"/>
              </a:spcBef>
              <a:spcAft>
                <a:spcPts val="0"/>
              </a:spcAft>
              <a:buFont typeface="+mj-lt"/>
              <a:buAutoNum type="arabicPeriod"/>
              <a:defRPr/>
            </a:pPr>
            <a:r>
              <a:rPr lang="en-US" dirty="0"/>
              <a:t>Smoking</a:t>
            </a:r>
          </a:p>
          <a:p>
            <a:pPr marL="514350" indent="-514350" eaLnBrk="1" fontAlgn="auto" hangingPunct="1">
              <a:spcBef>
                <a:spcPts val="580"/>
              </a:spcBef>
              <a:spcAft>
                <a:spcPts val="0"/>
              </a:spcAft>
              <a:buFont typeface="+mj-lt"/>
              <a:buAutoNum type="arabicPeriod"/>
              <a:defRPr/>
            </a:pPr>
            <a:r>
              <a:rPr lang="en-US" dirty="0"/>
              <a:t>Non acid PUD – </a:t>
            </a:r>
          </a:p>
          <a:p>
            <a:pPr marL="788670" lvl="1" indent="-514350" eaLnBrk="1" fontAlgn="auto" hangingPunct="1">
              <a:spcBef>
                <a:spcPts val="370"/>
              </a:spcBef>
              <a:spcAft>
                <a:spcPts val="0"/>
              </a:spcAft>
              <a:buFont typeface="+mj-lt"/>
              <a:buAutoNum type="alphaLcPeriod"/>
              <a:defRPr/>
            </a:pPr>
            <a:r>
              <a:rPr lang="en-US" dirty="0"/>
              <a:t>Infections of the </a:t>
            </a:r>
            <a:r>
              <a:rPr lang="en-US" dirty="0" err="1"/>
              <a:t>oesophagus</a:t>
            </a:r>
            <a:r>
              <a:rPr lang="en-US" dirty="0"/>
              <a:t> by HVS, CMV, HIV/AIDS</a:t>
            </a:r>
          </a:p>
          <a:p>
            <a:pPr marL="788670" lvl="1" indent="-514350" eaLnBrk="1" fontAlgn="auto" hangingPunct="1">
              <a:spcBef>
                <a:spcPts val="370"/>
              </a:spcBef>
              <a:spcAft>
                <a:spcPts val="0"/>
              </a:spcAft>
              <a:buFont typeface="+mj-lt"/>
              <a:buAutoNum type="alphaLcPeriod"/>
              <a:defRPr/>
            </a:pPr>
            <a:r>
              <a:rPr lang="en-US" dirty="0"/>
              <a:t>Ca stomach, KS,  Lymphoma, Candida</a:t>
            </a:r>
          </a:p>
          <a:p>
            <a:pPr marL="788670" lvl="1" indent="-514350" eaLnBrk="1" fontAlgn="auto" hangingPunct="1">
              <a:spcBef>
                <a:spcPts val="370"/>
              </a:spcBef>
              <a:spcAft>
                <a:spcPts val="0"/>
              </a:spcAft>
              <a:buFont typeface="+mj-lt"/>
              <a:buAutoNum type="alphaLcPeriod"/>
              <a:defRPr/>
            </a:pPr>
            <a:r>
              <a:rPr lang="en-US" dirty="0" err="1"/>
              <a:t>Crohns</a:t>
            </a:r>
            <a:r>
              <a:rPr lang="en-US" dirty="0"/>
              <a:t> disease, Pancreatic disease, cirrhosis, chronic pulmonary disease, renal failure,</a:t>
            </a:r>
          </a:p>
          <a:p>
            <a:pPr marL="514350" indent="-514350" eaLnBrk="1" fontAlgn="auto" hangingPunct="1">
              <a:spcBef>
                <a:spcPts val="580"/>
              </a:spcBef>
              <a:spcAft>
                <a:spcPts val="0"/>
              </a:spcAft>
              <a:buFont typeface="+mj-lt"/>
              <a:buAutoNum type="arabicPeriod"/>
              <a:defRPr/>
            </a:pPr>
            <a:r>
              <a:rPr lang="en-US" dirty="0" err="1"/>
              <a:t>Zollinger</a:t>
            </a:r>
            <a:r>
              <a:rPr lang="en-US" dirty="0"/>
              <a:t> Ellison syndrome - </a:t>
            </a:r>
          </a:p>
          <a:p>
            <a:pPr marL="514350" indent="-514350" eaLnBrk="1" fontAlgn="auto" hangingPunct="1">
              <a:spcBef>
                <a:spcPts val="580"/>
              </a:spcBef>
              <a:spcAft>
                <a:spcPts val="0"/>
              </a:spcAft>
              <a:buFont typeface="+mj-lt"/>
              <a:buAutoNum type="arabicPeriod"/>
              <a:defRPr/>
            </a:pPr>
            <a:r>
              <a:rPr lang="en-US" dirty="0"/>
              <a:t>Others – abnormality of the mucosal defense, delayed gastric empting, emotional stress, physical stress, abnormalities of acid and pepsin production.</a:t>
            </a:r>
          </a:p>
        </p:txBody>
      </p:sp>
    </p:spTree>
    <p:extLst>
      <p:ext uri="{BB962C8B-B14F-4D97-AF65-F5344CB8AC3E}">
        <p14:creationId xmlns:p14="http://schemas.microsoft.com/office/powerpoint/2010/main" val="173642096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hangingPunct="1"/>
            <a:r>
              <a:rPr lang="en-US" altLang="en-US" sz="4400" b="1" u="sng" smtClean="0">
                <a:solidFill>
                  <a:schemeClr val="tx1"/>
                </a:solidFill>
              </a:rPr>
              <a:t>GASTRIC ULCERS</a:t>
            </a:r>
            <a:r>
              <a:rPr lang="en-US" altLang="en-US" sz="4400" b="1" smtClean="0"/>
              <a:t/>
            </a:r>
            <a:br>
              <a:rPr lang="en-US" altLang="en-US" sz="4400" b="1" smtClean="0"/>
            </a:br>
            <a:endParaRPr lang="en-US" altLang="en-US" sz="4400" b="1" smtClean="0"/>
          </a:p>
        </p:txBody>
      </p:sp>
      <p:sp>
        <p:nvSpPr>
          <p:cNvPr id="200707" name="Rectangle 3"/>
          <p:cNvSpPr>
            <a:spLocks noGrp="1" noChangeArrowheads="1"/>
          </p:cNvSpPr>
          <p:nvPr>
            <p:ph sz="quarter" idx="1"/>
          </p:nvPr>
        </p:nvSpPr>
        <p:spPr>
          <a:xfrm>
            <a:off x="609600" y="762000"/>
            <a:ext cx="8458200" cy="5562600"/>
          </a:xfrm>
        </p:spPr>
        <p:txBody>
          <a:bodyPr/>
          <a:lstStyle/>
          <a:p>
            <a:pPr marL="660400" indent="-660400" eaLnBrk="1" hangingPunct="1">
              <a:lnSpc>
                <a:spcPct val="80000"/>
              </a:lnSpc>
              <a:buFontTx/>
              <a:buNone/>
            </a:pPr>
            <a:r>
              <a:rPr lang="en-US" altLang="en-US" sz="3200" b="1" smtClean="0"/>
              <a:t>Aetiology/Epidemiology</a:t>
            </a:r>
            <a:endParaRPr lang="en-US" altLang="en-US" sz="3200" smtClean="0"/>
          </a:p>
          <a:p>
            <a:pPr marL="660400" indent="-660400" eaLnBrk="1" hangingPunct="1">
              <a:lnSpc>
                <a:spcPct val="80000"/>
              </a:lnSpc>
            </a:pPr>
            <a:r>
              <a:rPr lang="en-US" altLang="en-US" sz="3200" smtClean="0"/>
              <a:t>Less common than DU</a:t>
            </a:r>
          </a:p>
          <a:p>
            <a:pPr marL="660400" indent="-660400" eaLnBrk="1" hangingPunct="1">
              <a:lnSpc>
                <a:spcPct val="80000"/>
              </a:lnSpc>
            </a:pPr>
            <a:r>
              <a:rPr lang="en-US" altLang="en-US" sz="3200" smtClean="0"/>
              <a:t>70% of the </a:t>
            </a:r>
            <a:r>
              <a:rPr lang="en-US" altLang="en-US" sz="3600" smtClean="0"/>
              <a:t>cases-Helicobacter</a:t>
            </a:r>
            <a:r>
              <a:rPr lang="en-US" altLang="en-US" sz="3200" smtClean="0"/>
              <a:t> pylori</a:t>
            </a:r>
          </a:p>
          <a:p>
            <a:pPr marL="660400" indent="-660400" eaLnBrk="1" hangingPunct="1">
              <a:lnSpc>
                <a:spcPct val="80000"/>
              </a:lnSpc>
            </a:pPr>
            <a:r>
              <a:rPr lang="en-US" altLang="en-US" sz="3200" smtClean="0"/>
              <a:t>Diet –food such as alcohol, caffeine or spiced food contribute to irritation of mucosa.</a:t>
            </a:r>
          </a:p>
          <a:p>
            <a:pPr marL="660400" indent="-660400" eaLnBrk="1" hangingPunct="1">
              <a:lnSpc>
                <a:spcPct val="80000"/>
              </a:lnSpc>
            </a:pPr>
            <a:r>
              <a:rPr lang="en-US" altLang="en-US" sz="3200" smtClean="0"/>
              <a:t>Drugs e.g. NSAID, Steroids</a:t>
            </a:r>
          </a:p>
          <a:p>
            <a:pPr marL="660400" indent="-660400" eaLnBrk="1" hangingPunct="1">
              <a:lnSpc>
                <a:spcPct val="80000"/>
              </a:lnSpc>
            </a:pPr>
            <a:r>
              <a:rPr lang="en-US" altLang="en-US" sz="3200" smtClean="0"/>
              <a:t>Smoking-cigarette</a:t>
            </a:r>
          </a:p>
          <a:p>
            <a:pPr marL="660400" indent="-660400" eaLnBrk="1" hangingPunct="1">
              <a:lnSpc>
                <a:spcPct val="80000"/>
              </a:lnSpc>
            </a:pPr>
            <a:r>
              <a:rPr lang="en-US" altLang="en-US" sz="3200" smtClean="0"/>
              <a:t>Stress-emotional, burns, trauma</a:t>
            </a:r>
          </a:p>
          <a:p>
            <a:pPr marL="660400" indent="-660400" eaLnBrk="1" hangingPunct="1">
              <a:lnSpc>
                <a:spcPct val="80000"/>
              </a:lnSpc>
            </a:pPr>
            <a:r>
              <a:rPr lang="en-US" altLang="en-US" sz="3200" smtClean="0"/>
              <a:t>+/- family history</a:t>
            </a:r>
          </a:p>
          <a:p>
            <a:pPr marL="660400" indent="-660400" eaLnBrk="1" hangingPunct="1">
              <a:lnSpc>
                <a:spcPct val="80000"/>
              </a:lnSpc>
            </a:pPr>
            <a:r>
              <a:rPr lang="en-US" altLang="en-US" sz="3200" smtClean="0"/>
              <a:t>Common in people with blood group A</a:t>
            </a:r>
          </a:p>
          <a:p>
            <a:pPr marL="660400" indent="-660400" eaLnBrk="1" hangingPunct="1">
              <a:lnSpc>
                <a:spcPct val="80000"/>
              </a:lnSpc>
            </a:pPr>
            <a:r>
              <a:rPr lang="en-US" altLang="en-US" sz="3200" smtClean="0"/>
              <a:t>Common in older individuals </a:t>
            </a:r>
          </a:p>
          <a:p>
            <a:pPr marL="660400" indent="-660400" eaLnBrk="1" hangingPunct="1">
              <a:lnSpc>
                <a:spcPct val="80000"/>
              </a:lnSpc>
            </a:pPr>
            <a:r>
              <a:rPr lang="en-US" altLang="en-US" sz="3200" smtClean="0"/>
              <a:t>Common in males M:F=3.5:1</a:t>
            </a:r>
          </a:p>
        </p:txBody>
      </p:sp>
      <p:sp>
        <p:nvSpPr>
          <p:cNvPr id="4" name="Slide Number Placeholder 3"/>
          <p:cNvSpPr>
            <a:spLocks noGrp="1"/>
          </p:cNvSpPr>
          <p:nvPr>
            <p:ph type="sldNum" sz="quarter" idx="12"/>
          </p:nvPr>
        </p:nvSpPr>
        <p:spPr/>
        <p:txBody>
          <a:bodyPr/>
          <a:lstStyle/>
          <a:p>
            <a:pPr>
              <a:defRPr/>
            </a:pPr>
            <a:fld id="{93750A26-B86D-4685-A447-356B2739D589}" type="slidenum">
              <a:rPr lang="en-US"/>
              <a:pPr>
                <a:defRPr/>
              </a:pPr>
              <a:t>159</a:t>
            </a:fld>
            <a:endParaRPr lang="en-US"/>
          </a:p>
        </p:txBody>
      </p:sp>
    </p:spTree>
    <p:extLst>
      <p:ext uri="{BB962C8B-B14F-4D97-AF65-F5344CB8AC3E}">
        <p14:creationId xmlns:p14="http://schemas.microsoft.com/office/powerpoint/2010/main" val="29555950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2133600" y="228600"/>
            <a:ext cx="6705600" cy="6477000"/>
          </a:xfrm>
        </p:spPr>
        <p:txBody>
          <a:bodyPr/>
          <a:lstStyle/>
          <a:p>
            <a:pPr marL="812800" indent="-812800" eaLnBrk="1" hangingPunct="1">
              <a:lnSpc>
                <a:spcPct val="80000"/>
              </a:lnSpc>
              <a:buFont typeface="Wingdings" pitchFamily="2" charset="2"/>
              <a:buNone/>
              <a:defRPr/>
            </a:pPr>
            <a:r>
              <a:rPr lang="en-US" sz="2800" b="1" dirty="0"/>
              <a:t>2. </a:t>
            </a:r>
            <a:r>
              <a:rPr lang="en-US" sz="2800" b="1" dirty="0" err="1"/>
              <a:t>Candidiasis</a:t>
            </a:r>
            <a:r>
              <a:rPr lang="en-US" sz="2800" b="1" dirty="0"/>
              <a:t>/oral thrush/</a:t>
            </a:r>
            <a:r>
              <a:rPr lang="en-US" sz="2800" b="1" dirty="0" err="1"/>
              <a:t>moniliasis</a:t>
            </a:r>
            <a:endParaRPr lang="en-US" sz="2800" dirty="0"/>
          </a:p>
          <a:p>
            <a:pPr marL="812800" indent="-812800" eaLnBrk="1" hangingPunct="1">
              <a:lnSpc>
                <a:spcPct val="80000"/>
              </a:lnSpc>
              <a:buFont typeface="Wingdings" pitchFamily="2" charset="2"/>
              <a:buNone/>
              <a:defRPr/>
            </a:pPr>
            <a:r>
              <a:rPr lang="en-US" sz="2800" dirty="0"/>
              <a:t>This is a fungal infection caused by Candida </a:t>
            </a:r>
            <a:r>
              <a:rPr lang="en-US" sz="2800" dirty="0" err="1"/>
              <a:t>Albicans</a:t>
            </a:r>
            <a:r>
              <a:rPr lang="en-US" sz="2800" dirty="0"/>
              <a:t>.</a:t>
            </a:r>
          </a:p>
          <a:p>
            <a:pPr marL="812800" indent="-812800" eaLnBrk="1" hangingPunct="1">
              <a:lnSpc>
                <a:spcPct val="80000"/>
              </a:lnSpc>
              <a:buFont typeface="Wingdings" pitchFamily="2" charset="2"/>
              <a:buNone/>
              <a:defRPr/>
            </a:pPr>
            <a:r>
              <a:rPr lang="en-US" sz="2800" dirty="0"/>
              <a:t>Seen in:-</a:t>
            </a:r>
          </a:p>
          <a:p>
            <a:pPr marL="812800" indent="-812800" eaLnBrk="1" hangingPunct="1">
              <a:lnSpc>
                <a:spcPct val="80000"/>
              </a:lnSpc>
              <a:buFont typeface="Wingdings" pitchFamily="2" charset="2"/>
              <a:buNone/>
              <a:defRPr/>
            </a:pPr>
            <a:r>
              <a:rPr lang="en-US" sz="2800" dirty="0" err="1"/>
              <a:t>i</a:t>
            </a:r>
            <a:r>
              <a:rPr lang="en-US" sz="2800" dirty="0"/>
              <a:t>. It normally affects babies</a:t>
            </a:r>
          </a:p>
          <a:p>
            <a:pPr marL="812800" indent="-812800" eaLnBrk="1" hangingPunct="1">
              <a:lnSpc>
                <a:spcPct val="80000"/>
              </a:lnSpc>
              <a:buFont typeface="Wingdings" pitchFamily="2" charset="2"/>
              <a:buNone/>
              <a:defRPr/>
            </a:pPr>
            <a:r>
              <a:rPr lang="en-US" sz="2800" dirty="0" err="1"/>
              <a:t>ii.It</a:t>
            </a:r>
            <a:r>
              <a:rPr lang="en-US" sz="2800" dirty="0"/>
              <a:t> is commonly seen in AIDS patients</a:t>
            </a:r>
          </a:p>
          <a:p>
            <a:pPr marL="812800" indent="-812800" eaLnBrk="1" hangingPunct="1">
              <a:lnSpc>
                <a:spcPct val="80000"/>
              </a:lnSpc>
              <a:buFont typeface="Wingdings" pitchFamily="2" charset="2"/>
              <a:buNone/>
              <a:defRPr/>
            </a:pPr>
            <a:r>
              <a:rPr lang="en-US" sz="2800" dirty="0" err="1"/>
              <a:t>iii.Also</a:t>
            </a:r>
            <a:r>
              <a:rPr lang="en-US" sz="2800" dirty="0"/>
              <a:t> seen among Elderly patients.</a:t>
            </a:r>
          </a:p>
          <a:p>
            <a:pPr marL="812800" indent="-812800" eaLnBrk="1" hangingPunct="1">
              <a:lnSpc>
                <a:spcPct val="80000"/>
              </a:lnSpc>
              <a:buFont typeface="Wingdings" pitchFamily="2" charset="2"/>
              <a:buNone/>
              <a:defRPr/>
            </a:pPr>
            <a:r>
              <a:rPr lang="en-US" sz="2800" dirty="0"/>
              <a:t>iv. Patients with chronic debilitating illness e.g. DM or malignancies</a:t>
            </a:r>
          </a:p>
          <a:p>
            <a:pPr marL="812800" indent="-812800" eaLnBrk="1" hangingPunct="1">
              <a:lnSpc>
                <a:spcPct val="80000"/>
              </a:lnSpc>
              <a:buFont typeface="Wingdings" pitchFamily="2" charset="2"/>
              <a:buNone/>
              <a:defRPr/>
            </a:pPr>
            <a:r>
              <a:rPr lang="en-US" sz="2800" dirty="0"/>
              <a:t>v. Seen in patients on immunosuppressive drugs e.g. steroids or </a:t>
            </a:r>
            <a:r>
              <a:rPr lang="en-US" sz="2800" dirty="0" err="1"/>
              <a:t>cytotoxic</a:t>
            </a:r>
            <a:r>
              <a:rPr lang="en-US" sz="2800" dirty="0"/>
              <a:t> drugs.</a:t>
            </a:r>
          </a:p>
          <a:p>
            <a:pPr marL="812800" indent="-812800" eaLnBrk="1" hangingPunct="1">
              <a:lnSpc>
                <a:spcPct val="80000"/>
              </a:lnSpc>
              <a:buFont typeface="Wingdings" pitchFamily="2" charset="2"/>
              <a:buNone/>
              <a:defRPr/>
            </a:pPr>
            <a:r>
              <a:rPr lang="en-US" sz="2800" dirty="0"/>
              <a:t>vi. Also seen in patients who are on prolonged antibiotic therapy.</a:t>
            </a:r>
          </a:p>
          <a:p>
            <a:pPr marL="812800" indent="-812800" eaLnBrk="1" hangingPunct="1">
              <a:lnSpc>
                <a:spcPct val="80000"/>
              </a:lnSpc>
              <a:buFont typeface="Wingdings" pitchFamily="2" charset="2"/>
              <a:buNone/>
              <a:defRPr/>
            </a:pPr>
            <a:r>
              <a:rPr lang="en-US" sz="2800" dirty="0"/>
              <a:t>vii. Patients with poor oral hygiene.</a:t>
            </a:r>
            <a:endParaRPr lang="en-US" sz="2800" b="1" dirty="0"/>
          </a:p>
          <a:p>
            <a:pPr marL="812800" indent="-812800" eaLnBrk="1" hangingPunct="1">
              <a:lnSpc>
                <a:spcPct val="80000"/>
              </a:lnSpc>
              <a:buFont typeface="Wingdings" pitchFamily="2" charset="2"/>
              <a:buNone/>
              <a:defRPr/>
            </a:pPr>
            <a:endParaRPr lang="en-US" sz="2800" b="1" dirty="0"/>
          </a:p>
        </p:txBody>
      </p:sp>
      <p:sp>
        <p:nvSpPr>
          <p:cNvPr id="3" name="Slide Number Placeholder 2"/>
          <p:cNvSpPr>
            <a:spLocks noGrp="1"/>
          </p:cNvSpPr>
          <p:nvPr>
            <p:ph type="sldNum" sz="quarter" idx="12"/>
          </p:nvPr>
        </p:nvSpPr>
        <p:spPr/>
        <p:txBody>
          <a:bodyPr/>
          <a:lstStyle/>
          <a:p>
            <a:pPr>
              <a:defRPr/>
            </a:pPr>
            <a:fld id="{743A3A34-EBB6-49AD-AEAD-A071518ACDC6}" type="slidenum">
              <a:rPr lang="en-US">
                <a:solidFill>
                  <a:srgbClr val="000000"/>
                </a:solidFill>
              </a:rPr>
              <a:pPr>
                <a:defRPr/>
              </a:pPr>
              <a:t>16</a:t>
            </a:fld>
            <a:endParaRPr lang="en-US">
              <a:solidFill>
                <a:srgbClr val="000000"/>
              </a:solidFill>
            </a:endParaRPr>
          </a:p>
        </p:txBody>
      </p:sp>
    </p:spTree>
    <p:extLst>
      <p:ext uri="{BB962C8B-B14F-4D97-AF65-F5344CB8AC3E}">
        <p14:creationId xmlns:p14="http://schemas.microsoft.com/office/powerpoint/2010/main" val="4082560403"/>
      </p:ext>
    </p:extLst>
  </p:cSld>
  <p:clrMapOvr>
    <a:masterClrMapping/>
  </p:clrMapOvr>
  <p:transition spd="slow"/>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A97BD527-9D1E-46C7-8D39-92F43FEFFD26}" type="slidenum">
              <a:rPr lang="en-US"/>
              <a:pPr>
                <a:defRPr/>
              </a:pPr>
              <a:t>160</a:t>
            </a:fld>
            <a:endParaRPr lang="en-US"/>
          </a:p>
        </p:txBody>
      </p:sp>
      <p:sp>
        <p:nvSpPr>
          <p:cNvPr id="201731" name="Content Placeholder 3"/>
          <p:cNvSpPr>
            <a:spLocks noGrp="1"/>
          </p:cNvSpPr>
          <p:nvPr>
            <p:ph sz="quarter" idx="1"/>
          </p:nvPr>
        </p:nvSpPr>
        <p:spPr>
          <a:xfrm>
            <a:off x="381000" y="228600"/>
            <a:ext cx="8305800" cy="6096000"/>
          </a:xfrm>
        </p:spPr>
        <p:txBody>
          <a:bodyPr/>
          <a:lstStyle/>
          <a:p>
            <a:pPr eaLnBrk="1" hangingPunct="1">
              <a:buFont typeface="Wingdings 2" pitchFamily="18" charset="2"/>
              <a:buNone/>
            </a:pPr>
            <a:r>
              <a:rPr lang="en-US" altLang="en-US" sz="4000" smtClean="0"/>
              <a:t>Gastric ulcers sites;</a:t>
            </a:r>
          </a:p>
          <a:p>
            <a:pPr marL="1108075" lvl="2" indent="-514350" eaLnBrk="1" hangingPunct="1">
              <a:buFont typeface="Wingdings 2" pitchFamily="18" charset="2"/>
              <a:buNone/>
            </a:pPr>
            <a:r>
              <a:rPr lang="en-US" altLang="en-US" sz="3600" smtClean="0"/>
              <a:t>Type 1</a:t>
            </a:r>
          </a:p>
          <a:p>
            <a:pPr marL="1382713" lvl="3" indent="-514350" eaLnBrk="1" hangingPunct="1"/>
            <a:r>
              <a:rPr lang="en-US" altLang="en-US" sz="3600" smtClean="0"/>
              <a:t>60%, lesser curvature , proximal to incisura, associated with gastritis</a:t>
            </a:r>
          </a:p>
          <a:p>
            <a:pPr marL="1108075" lvl="2" indent="-514350" eaLnBrk="1" hangingPunct="1">
              <a:buFont typeface="Wingdings 2" pitchFamily="18" charset="2"/>
              <a:buNone/>
            </a:pPr>
            <a:r>
              <a:rPr lang="en-US" altLang="en-US" sz="3600" smtClean="0"/>
              <a:t>Type 2</a:t>
            </a:r>
          </a:p>
          <a:p>
            <a:pPr marL="1382713" lvl="3" indent="-514350" eaLnBrk="1" hangingPunct="1"/>
            <a:r>
              <a:rPr lang="en-US" altLang="en-US" sz="3600" smtClean="0"/>
              <a:t>15%, same location but associated with DU</a:t>
            </a:r>
          </a:p>
          <a:p>
            <a:pPr marL="1108075" lvl="2" indent="-514350" eaLnBrk="1" hangingPunct="1">
              <a:buFont typeface="Wingdings 2" pitchFamily="18" charset="2"/>
              <a:buNone/>
            </a:pPr>
            <a:r>
              <a:rPr lang="en-US" altLang="en-US" sz="3600" smtClean="0"/>
              <a:t>Type 3</a:t>
            </a:r>
          </a:p>
          <a:p>
            <a:pPr marL="1382713" lvl="3" indent="-514350" eaLnBrk="1" hangingPunct="1"/>
            <a:r>
              <a:rPr lang="en-US" altLang="en-US" sz="3600" smtClean="0"/>
              <a:t>Prepyloric channel ulcer</a:t>
            </a:r>
          </a:p>
          <a:p>
            <a:pPr marL="1108075" lvl="2" indent="-514350" eaLnBrk="1" hangingPunct="1">
              <a:buFont typeface="Wingdings 2" pitchFamily="18" charset="2"/>
              <a:buNone/>
            </a:pPr>
            <a:r>
              <a:rPr lang="en-US" altLang="en-US" sz="3600" smtClean="0"/>
              <a:t>Type 4</a:t>
            </a:r>
          </a:p>
          <a:p>
            <a:pPr marL="1382713" lvl="3" indent="-514350" eaLnBrk="1" hangingPunct="1"/>
            <a:r>
              <a:rPr lang="en-US" altLang="en-US" sz="3600" smtClean="0"/>
              <a:t>Fundal location, rare </a:t>
            </a:r>
          </a:p>
          <a:p>
            <a:pPr eaLnBrk="1" hangingPunct="1"/>
            <a:endParaRPr lang="en-US" altLang="en-US" sz="4000" smtClean="0"/>
          </a:p>
        </p:txBody>
      </p:sp>
    </p:spTree>
    <p:extLst>
      <p:ext uri="{BB962C8B-B14F-4D97-AF65-F5344CB8AC3E}">
        <p14:creationId xmlns:p14="http://schemas.microsoft.com/office/powerpoint/2010/main" val="175655582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3"/>
          <p:cNvSpPr>
            <a:spLocks noGrp="1" noChangeArrowheads="1"/>
          </p:cNvSpPr>
          <p:nvPr>
            <p:ph sz="quarter" idx="1"/>
          </p:nvPr>
        </p:nvSpPr>
        <p:spPr>
          <a:xfrm>
            <a:off x="381000" y="0"/>
            <a:ext cx="8229600" cy="6019800"/>
          </a:xfrm>
        </p:spPr>
        <p:txBody>
          <a:bodyPr/>
          <a:lstStyle/>
          <a:p>
            <a:pPr marL="660400" indent="-660400" eaLnBrk="1" hangingPunct="1">
              <a:buFontTx/>
              <a:buNone/>
            </a:pPr>
            <a:r>
              <a:rPr lang="en-US" altLang="en-US" sz="3200" b="1" smtClean="0"/>
              <a:t>CF</a:t>
            </a:r>
            <a:endParaRPr lang="en-US" altLang="en-US" sz="3200" smtClean="0"/>
          </a:p>
          <a:p>
            <a:pPr marL="660400" indent="-660400" eaLnBrk="1" hangingPunct="1"/>
            <a:r>
              <a:rPr lang="en-US" altLang="en-US" sz="3200" smtClean="0"/>
              <a:t>Patient may be asymptomatic only complaining of discomfort at epigastrium</a:t>
            </a:r>
          </a:p>
          <a:p>
            <a:pPr marL="660400" indent="-660400" eaLnBrk="1" hangingPunct="1"/>
            <a:r>
              <a:rPr lang="en-US" altLang="en-US" sz="3200" smtClean="0"/>
              <a:t>Epigastric pain-which is burning or crumpling in nature. Comes one hour following a meal. It is relieved by some foods, alkaline, milk and vomiting. (</a:t>
            </a:r>
            <a:r>
              <a:rPr lang="en-US" altLang="en-US" sz="3200" b="1" smtClean="0">
                <a:solidFill>
                  <a:srgbClr val="FF0000"/>
                </a:solidFill>
              </a:rPr>
              <a:t>otherwise there is food-pain pattern</a:t>
            </a:r>
            <a:r>
              <a:rPr lang="en-US" altLang="en-US" sz="3200" smtClean="0"/>
              <a:t>)</a:t>
            </a:r>
          </a:p>
          <a:p>
            <a:pPr marL="660400" indent="-660400" eaLnBrk="1" hangingPunct="1"/>
            <a:r>
              <a:rPr lang="en-US" altLang="en-US" sz="2800" smtClean="0"/>
              <a:t>Anorexia ,Nausea</a:t>
            </a:r>
          </a:p>
          <a:p>
            <a:pPr marL="660400" indent="-660400" eaLnBrk="1" hangingPunct="1"/>
            <a:r>
              <a:rPr lang="en-US" altLang="en-US" sz="2800" smtClean="0"/>
              <a:t>Weight loss</a:t>
            </a:r>
          </a:p>
          <a:p>
            <a:pPr marL="660400" indent="-660400" eaLnBrk="1" hangingPunct="1">
              <a:buFontTx/>
              <a:buNone/>
            </a:pPr>
            <a:r>
              <a:rPr lang="en-US" altLang="en-US" sz="3200" b="1" smtClean="0"/>
              <a:t>O/E</a:t>
            </a:r>
            <a:endParaRPr lang="en-US" altLang="en-US" sz="3200" smtClean="0"/>
          </a:p>
          <a:p>
            <a:pPr marL="935038" lvl="1" indent="-660400" eaLnBrk="1" hangingPunct="1"/>
            <a:r>
              <a:rPr lang="en-US" altLang="en-US" sz="2800" smtClean="0"/>
              <a:t>Middle aged</a:t>
            </a:r>
          </a:p>
          <a:p>
            <a:pPr marL="935038" lvl="1" indent="-660400" eaLnBrk="1" hangingPunct="1"/>
            <a:r>
              <a:rPr lang="en-US" altLang="en-US" sz="2800" smtClean="0"/>
              <a:t>Appears wasted</a:t>
            </a:r>
          </a:p>
        </p:txBody>
      </p:sp>
      <p:sp>
        <p:nvSpPr>
          <p:cNvPr id="3" name="Slide Number Placeholder 2"/>
          <p:cNvSpPr>
            <a:spLocks noGrp="1"/>
          </p:cNvSpPr>
          <p:nvPr>
            <p:ph type="sldNum" sz="quarter" idx="12"/>
          </p:nvPr>
        </p:nvSpPr>
        <p:spPr/>
        <p:txBody>
          <a:bodyPr/>
          <a:lstStyle/>
          <a:p>
            <a:pPr>
              <a:defRPr/>
            </a:pPr>
            <a:fld id="{A82B93B2-FA64-454E-B6EE-7781F3F0658A}" type="slidenum">
              <a:rPr lang="en-US"/>
              <a:pPr>
                <a:defRPr/>
              </a:pPr>
              <a:t>161</a:t>
            </a:fld>
            <a:endParaRPr lang="en-US"/>
          </a:p>
        </p:txBody>
      </p:sp>
    </p:spTree>
    <p:extLst>
      <p:ext uri="{BB962C8B-B14F-4D97-AF65-F5344CB8AC3E}">
        <p14:creationId xmlns:p14="http://schemas.microsoft.com/office/powerpoint/2010/main" val="165896388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3"/>
          <p:cNvSpPr>
            <a:spLocks noGrp="1" noChangeArrowheads="1"/>
          </p:cNvSpPr>
          <p:nvPr>
            <p:ph sz="quarter" idx="1"/>
          </p:nvPr>
        </p:nvSpPr>
        <p:spPr>
          <a:xfrm>
            <a:off x="457200" y="381000"/>
            <a:ext cx="8229600" cy="6096000"/>
          </a:xfrm>
        </p:spPr>
        <p:txBody>
          <a:bodyPr/>
          <a:lstStyle/>
          <a:p>
            <a:pPr eaLnBrk="1" hangingPunct="1">
              <a:lnSpc>
                <a:spcPct val="90000"/>
              </a:lnSpc>
              <a:buFont typeface="Wingdings 2" pitchFamily="18" charset="2"/>
              <a:buNone/>
            </a:pPr>
            <a:r>
              <a:rPr lang="en-US" altLang="en-US" sz="3200" b="1" smtClean="0"/>
              <a:t>P/A</a:t>
            </a:r>
            <a:endParaRPr lang="en-US" altLang="en-US" sz="3200" smtClean="0"/>
          </a:p>
          <a:p>
            <a:pPr eaLnBrk="1" hangingPunct="1">
              <a:lnSpc>
                <a:spcPct val="90000"/>
              </a:lnSpc>
            </a:pPr>
            <a:r>
              <a:rPr lang="en-US" altLang="en-US" sz="3200" smtClean="0"/>
              <a:t>Tenderness and muscle guarding in the epigastrium.</a:t>
            </a:r>
            <a:endParaRPr lang="en-US" altLang="en-US" sz="3200" b="1" smtClean="0"/>
          </a:p>
          <a:p>
            <a:pPr eaLnBrk="1" hangingPunct="1">
              <a:lnSpc>
                <a:spcPct val="90000"/>
              </a:lnSpc>
              <a:buFont typeface="Wingdings 2" pitchFamily="18" charset="2"/>
              <a:buNone/>
            </a:pPr>
            <a:endParaRPr lang="en-US" altLang="en-US" sz="3200" b="1" smtClean="0"/>
          </a:p>
          <a:p>
            <a:pPr eaLnBrk="1" hangingPunct="1">
              <a:lnSpc>
                <a:spcPct val="90000"/>
              </a:lnSpc>
              <a:buFont typeface="Wingdings 2" pitchFamily="18" charset="2"/>
              <a:buNone/>
            </a:pPr>
            <a:r>
              <a:rPr lang="en-US" altLang="en-US" sz="3200" b="1" smtClean="0"/>
              <a:t>DX</a:t>
            </a:r>
            <a:endParaRPr lang="en-US" altLang="en-US" sz="3200" smtClean="0"/>
          </a:p>
          <a:p>
            <a:pPr eaLnBrk="1" hangingPunct="1">
              <a:lnSpc>
                <a:spcPct val="90000"/>
              </a:lnSpc>
            </a:pPr>
            <a:r>
              <a:rPr lang="en-US" altLang="en-US" sz="3200" smtClean="0"/>
              <a:t>Good typical HX</a:t>
            </a:r>
          </a:p>
          <a:p>
            <a:pPr eaLnBrk="1" hangingPunct="1">
              <a:lnSpc>
                <a:spcPct val="90000"/>
              </a:lnSpc>
            </a:pPr>
            <a:r>
              <a:rPr lang="en-US" altLang="en-US" sz="3200" smtClean="0"/>
              <a:t>Barium meal-show an ulcer crater</a:t>
            </a:r>
          </a:p>
          <a:p>
            <a:pPr eaLnBrk="1" hangingPunct="1">
              <a:lnSpc>
                <a:spcPct val="90000"/>
              </a:lnSpc>
            </a:pPr>
            <a:r>
              <a:rPr lang="en-US" altLang="en-US" sz="3200" smtClean="0"/>
              <a:t>Endoscopy-visualize on ulcer.</a:t>
            </a:r>
          </a:p>
          <a:p>
            <a:pPr eaLnBrk="1" hangingPunct="1">
              <a:lnSpc>
                <a:spcPct val="90000"/>
              </a:lnSpc>
              <a:buFont typeface="Wingdings 2" pitchFamily="18" charset="2"/>
              <a:buNone/>
            </a:pPr>
            <a:endParaRPr lang="en-US" altLang="en-US" sz="3200" b="1" smtClean="0"/>
          </a:p>
          <a:p>
            <a:pPr eaLnBrk="1" hangingPunct="1">
              <a:lnSpc>
                <a:spcPct val="90000"/>
              </a:lnSpc>
            </a:pPr>
            <a:endParaRPr lang="en-US" altLang="en-US" sz="3200" smtClean="0"/>
          </a:p>
        </p:txBody>
      </p:sp>
      <p:sp>
        <p:nvSpPr>
          <p:cNvPr id="3" name="Slide Number Placeholder 2"/>
          <p:cNvSpPr>
            <a:spLocks noGrp="1"/>
          </p:cNvSpPr>
          <p:nvPr>
            <p:ph type="sldNum" sz="quarter" idx="12"/>
          </p:nvPr>
        </p:nvSpPr>
        <p:spPr/>
        <p:txBody>
          <a:bodyPr/>
          <a:lstStyle/>
          <a:p>
            <a:pPr>
              <a:defRPr/>
            </a:pPr>
            <a:fld id="{6E2275A9-6BA3-49AA-AB92-4CBC81E4D039}" type="slidenum">
              <a:rPr lang="en-US"/>
              <a:pPr>
                <a:defRPr/>
              </a:pPr>
              <a:t>162</a:t>
            </a:fld>
            <a:endParaRPr lang="en-US"/>
          </a:p>
        </p:txBody>
      </p:sp>
    </p:spTree>
    <p:extLst>
      <p:ext uri="{BB962C8B-B14F-4D97-AF65-F5344CB8AC3E}">
        <p14:creationId xmlns:p14="http://schemas.microsoft.com/office/powerpoint/2010/main" val="134685982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513D4487-4B0B-4CF7-A869-999E493753D2}" type="slidenum">
              <a:rPr lang="en-US"/>
              <a:pPr>
                <a:defRPr/>
              </a:pPr>
              <a:t>163</a:t>
            </a:fld>
            <a:endParaRPr lang="en-US"/>
          </a:p>
        </p:txBody>
      </p:sp>
      <p:sp>
        <p:nvSpPr>
          <p:cNvPr id="204803" name="Content Placeholder 3"/>
          <p:cNvSpPr>
            <a:spLocks noGrp="1"/>
          </p:cNvSpPr>
          <p:nvPr>
            <p:ph sz="quarter" idx="1"/>
          </p:nvPr>
        </p:nvSpPr>
        <p:spPr>
          <a:xfrm>
            <a:off x="533400" y="457200"/>
            <a:ext cx="8153400" cy="5562600"/>
          </a:xfrm>
        </p:spPr>
        <p:txBody>
          <a:bodyPr/>
          <a:lstStyle/>
          <a:p>
            <a:pPr eaLnBrk="1" hangingPunct="1">
              <a:lnSpc>
                <a:spcPct val="90000"/>
              </a:lnSpc>
              <a:buFont typeface="Wingdings 2" pitchFamily="18" charset="2"/>
              <a:buNone/>
            </a:pPr>
            <a:r>
              <a:rPr lang="en-US" altLang="en-US" sz="4000" u="sng" smtClean="0">
                <a:latin typeface="Times New Roman" pitchFamily="18" charset="0"/>
                <a:cs typeface="Times New Roman" pitchFamily="18" charset="0"/>
              </a:rPr>
              <a:t>DDX - PUD</a:t>
            </a:r>
          </a:p>
          <a:p>
            <a:pPr eaLnBrk="1" hangingPunct="1">
              <a:lnSpc>
                <a:spcPct val="90000"/>
              </a:lnSpc>
            </a:pPr>
            <a:r>
              <a:rPr lang="en-US" altLang="en-US" sz="4000" smtClean="0">
                <a:latin typeface="Times New Roman" pitchFamily="18" charset="0"/>
                <a:cs typeface="Times New Roman" pitchFamily="18" charset="0"/>
              </a:rPr>
              <a:t>Gastro esophageal Reflux</a:t>
            </a:r>
          </a:p>
          <a:p>
            <a:pPr eaLnBrk="1" hangingPunct="1">
              <a:lnSpc>
                <a:spcPct val="90000"/>
              </a:lnSpc>
            </a:pPr>
            <a:r>
              <a:rPr lang="en-US" altLang="en-US" sz="4000" smtClean="0">
                <a:latin typeface="Times New Roman" pitchFamily="18" charset="0"/>
                <a:cs typeface="Times New Roman" pitchFamily="18" charset="0"/>
              </a:rPr>
              <a:t>Biliary tract disease </a:t>
            </a:r>
          </a:p>
          <a:p>
            <a:pPr eaLnBrk="1" hangingPunct="1">
              <a:lnSpc>
                <a:spcPct val="90000"/>
              </a:lnSpc>
            </a:pPr>
            <a:r>
              <a:rPr lang="en-US" altLang="en-US" sz="4000" smtClean="0">
                <a:latin typeface="Times New Roman" pitchFamily="18" charset="0"/>
                <a:cs typeface="Times New Roman" pitchFamily="18" charset="0"/>
              </a:rPr>
              <a:t>acute pancreatitis</a:t>
            </a:r>
          </a:p>
          <a:p>
            <a:pPr eaLnBrk="1" hangingPunct="1">
              <a:lnSpc>
                <a:spcPct val="90000"/>
              </a:lnSpc>
            </a:pPr>
            <a:r>
              <a:rPr lang="en-US" altLang="en-US" sz="4000" smtClean="0">
                <a:latin typeface="Times New Roman" pitchFamily="18" charset="0"/>
                <a:cs typeface="Times New Roman" pitchFamily="18" charset="0"/>
              </a:rPr>
              <a:t>Acute cholecystitis/ choledocholithiasis</a:t>
            </a:r>
          </a:p>
          <a:p>
            <a:pPr eaLnBrk="1" hangingPunct="1">
              <a:lnSpc>
                <a:spcPct val="90000"/>
              </a:lnSpc>
            </a:pPr>
            <a:r>
              <a:rPr lang="en-US" altLang="en-US" sz="4000" smtClean="0">
                <a:latin typeface="Times New Roman" pitchFamily="18" charset="0"/>
                <a:cs typeface="Times New Roman" pitchFamily="18" charset="0"/>
              </a:rPr>
              <a:t>Oesophageal Rupture</a:t>
            </a:r>
          </a:p>
          <a:p>
            <a:pPr eaLnBrk="1" hangingPunct="1">
              <a:lnSpc>
                <a:spcPct val="90000"/>
              </a:lnSpc>
            </a:pPr>
            <a:r>
              <a:rPr lang="en-US" altLang="en-US" sz="4000" smtClean="0">
                <a:latin typeface="Times New Roman" pitchFamily="18" charset="0"/>
                <a:cs typeface="Times New Roman" pitchFamily="18" charset="0"/>
              </a:rPr>
              <a:t>Gastric volvulus</a:t>
            </a:r>
          </a:p>
          <a:p>
            <a:pPr eaLnBrk="1" hangingPunct="1">
              <a:lnSpc>
                <a:spcPct val="90000"/>
              </a:lnSpc>
            </a:pPr>
            <a:r>
              <a:rPr lang="en-US" altLang="en-US" sz="4000" smtClean="0">
                <a:latin typeface="Times New Roman" pitchFamily="18" charset="0"/>
                <a:cs typeface="Times New Roman" pitchFamily="18" charset="0"/>
              </a:rPr>
              <a:t>Ruptured aortic aneurysm.</a:t>
            </a:r>
          </a:p>
          <a:p>
            <a:pPr eaLnBrk="1" hangingPunct="1"/>
            <a:endParaRPr lang="en-US" altLang="en-US" sz="3600" smtClean="0">
              <a:latin typeface="Times New Roman" pitchFamily="18" charset="0"/>
              <a:cs typeface="Times New Roman" pitchFamily="18" charset="0"/>
            </a:endParaRPr>
          </a:p>
        </p:txBody>
      </p:sp>
    </p:spTree>
    <p:extLst>
      <p:ext uri="{BB962C8B-B14F-4D97-AF65-F5344CB8AC3E}">
        <p14:creationId xmlns:p14="http://schemas.microsoft.com/office/powerpoint/2010/main" val="156582296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533400" y="228600"/>
            <a:ext cx="7772400" cy="1143000"/>
          </a:xfrm>
        </p:spPr>
        <p:txBody>
          <a:bodyPr/>
          <a:lstStyle/>
          <a:p>
            <a:pPr eaLnBrk="1" hangingPunct="1"/>
            <a:r>
              <a:rPr lang="en-US" altLang="en-US" sz="5400" b="1" smtClean="0">
                <a:solidFill>
                  <a:schemeClr val="tx1"/>
                </a:solidFill>
                <a:latin typeface="Times New Roman" pitchFamily="18" charset="0"/>
                <a:cs typeface="Times New Roman" pitchFamily="18" charset="0"/>
              </a:rPr>
              <a:t>DUODENAL ULCERS</a:t>
            </a:r>
          </a:p>
        </p:txBody>
      </p:sp>
      <p:sp>
        <p:nvSpPr>
          <p:cNvPr id="205827" name="Rectangle 3"/>
          <p:cNvSpPr>
            <a:spLocks noGrp="1" noChangeArrowheads="1"/>
          </p:cNvSpPr>
          <p:nvPr>
            <p:ph sz="quarter" idx="1"/>
          </p:nvPr>
        </p:nvSpPr>
        <p:spPr>
          <a:xfrm>
            <a:off x="304800" y="1371600"/>
            <a:ext cx="8610600" cy="5029200"/>
          </a:xfrm>
        </p:spPr>
        <p:txBody>
          <a:bodyPr/>
          <a:lstStyle/>
          <a:p>
            <a:pPr marL="609600" indent="-609600" eaLnBrk="1" hangingPunct="1">
              <a:lnSpc>
                <a:spcPct val="90000"/>
              </a:lnSpc>
            </a:pPr>
            <a:r>
              <a:rPr lang="en-US" altLang="en-US" sz="4000" smtClean="0">
                <a:latin typeface="Times New Roman" pitchFamily="18" charset="0"/>
                <a:cs typeface="Times New Roman" pitchFamily="18" charset="0"/>
              </a:rPr>
              <a:t>Chronic ulcerations involving the Duodenum.</a:t>
            </a:r>
          </a:p>
          <a:p>
            <a:pPr marL="609600" indent="-609600" eaLnBrk="1" hangingPunct="1">
              <a:lnSpc>
                <a:spcPct val="90000"/>
              </a:lnSpc>
            </a:pPr>
            <a:r>
              <a:rPr lang="en-US" altLang="en-US" sz="4000" smtClean="0">
                <a:latin typeface="Times New Roman" pitchFamily="18" charset="0"/>
                <a:cs typeface="Times New Roman" pitchFamily="18" charset="0"/>
              </a:rPr>
              <a:t>Usually affects the first part of the duodenum, mainly the duodenal cup.</a:t>
            </a:r>
          </a:p>
          <a:p>
            <a:pPr marL="609600" indent="-609600" eaLnBrk="1" hangingPunct="1">
              <a:lnSpc>
                <a:spcPct val="90000"/>
              </a:lnSpc>
            </a:pPr>
            <a:r>
              <a:rPr lang="en-US" altLang="en-US" sz="4000" smtClean="0">
                <a:latin typeface="Times New Roman" pitchFamily="18" charset="0"/>
                <a:cs typeface="Times New Roman" pitchFamily="18" charset="0"/>
              </a:rPr>
              <a:t>The descending part is never affected because it receives pancreatic juice and bile which are alkaline, thus neutralizing the acids.</a:t>
            </a:r>
          </a:p>
        </p:txBody>
      </p:sp>
      <p:sp>
        <p:nvSpPr>
          <p:cNvPr id="4" name="Slide Number Placeholder 3"/>
          <p:cNvSpPr>
            <a:spLocks noGrp="1"/>
          </p:cNvSpPr>
          <p:nvPr>
            <p:ph type="sldNum" sz="quarter" idx="12"/>
          </p:nvPr>
        </p:nvSpPr>
        <p:spPr/>
        <p:txBody>
          <a:bodyPr/>
          <a:lstStyle/>
          <a:p>
            <a:pPr>
              <a:defRPr/>
            </a:pPr>
            <a:fld id="{34745AC1-B064-4500-BAD0-D58DB7A47ECF}" type="slidenum">
              <a:rPr lang="en-US"/>
              <a:pPr>
                <a:defRPr/>
              </a:pPr>
              <a:t>164</a:t>
            </a:fld>
            <a:endParaRPr lang="en-US"/>
          </a:p>
        </p:txBody>
      </p:sp>
    </p:spTree>
    <p:extLst>
      <p:ext uri="{BB962C8B-B14F-4D97-AF65-F5344CB8AC3E}">
        <p14:creationId xmlns:p14="http://schemas.microsoft.com/office/powerpoint/2010/main" val="346057291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914400" y="274638"/>
            <a:ext cx="7772400" cy="639762"/>
          </a:xfrm>
        </p:spPr>
        <p:txBody>
          <a:bodyPr/>
          <a:lstStyle/>
          <a:p>
            <a:pPr eaLnBrk="1" hangingPunct="1"/>
            <a:r>
              <a:rPr lang="en-US" altLang="en-US" sz="4400" b="1" smtClean="0">
                <a:solidFill>
                  <a:schemeClr val="tx1"/>
                </a:solidFill>
              </a:rPr>
              <a:t>Causes/epidemiology</a:t>
            </a:r>
          </a:p>
        </p:txBody>
      </p:sp>
      <p:sp>
        <p:nvSpPr>
          <p:cNvPr id="206851" name="Rectangle 3"/>
          <p:cNvSpPr>
            <a:spLocks noGrp="1" noChangeArrowheads="1"/>
          </p:cNvSpPr>
          <p:nvPr>
            <p:ph sz="quarter" idx="1"/>
          </p:nvPr>
        </p:nvSpPr>
        <p:spPr>
          <a:xfrm>
            <a:off x="304800" y="990600"/>
            <a:ext cx="8839200" cy="5562600"/>
          </a:xfrm>
        </p:spPr>
        <p:txBody>
          <a:bodyPr/>
          <a:lstStyle/>
          <a:p>
            <a:pPr marL="1035050" lvl="1" indent="-577850" eaLnBrk="1" hangingPunct="1">
              <a:lnSpc>
                <a:spcPct val="80000"/>
              </a:lnSpc>
            </a:pPr>
            <a:r>
              <a:rPr lang="en-US" altLang="en-US" sz="2800" smtClean="0"/>
              <a:t>Affects 15.5% of the population</a:t>
            </a:r>
          </a:p>
          <a:p>
            <a:pPr marL="1035050" lvl="1" indent="-577850" eaLnBrk="1" hangingPunct="1">
              <a:lnSpc>
                <a:spcPct val="80000"/>
              </a:lnSpc>
            </a:pPr>
            <a:r>
              <a:rPr lang="en-US" altLang="en-US" sz="2800" smtClean="0"/>
              <a:t>90% of the cases-helicobacter pylori</a:t>
            </a:r>
          </a:p>
          <a:p>
            <a:pPr marL="1035050" lvl="1" indent="-577850" eaLnBrk="1" hangingPunct="1">
              <a:lnSpc>
                <a:spcPct val="80000"/>
              </a:lnSpc>
            </a:pPr>
            <a:r>
              <a:rPr lang="en-US" altLang="en-US" sz="2800" smtClean="0"/>
              <a:t>Duodenal Gastric reflux-pancreatic enzymes.</a:t>
            </a:r>
          </a:p>
          <a:p>
            <a:pPr marL="1035050" lvl="1" indent="-577850" eaLnBrk="1" hangingPunct="1">
              <a:lnSpc>
                <a:spcPct val="80000"/>
              </a:lnSpc>
            </a:pPr>
            <a:r>
              <a:rPr lang="en-US" altLang="en-US" sz="2800" smtClean="0"/>
              <a:t>M:F=4:1</a:t>
            </a:r>
          </a:p>
          <a:p>
            <a:pPr marL="1035050" lvl="1" indent="-577850" eaLnBrk="1" hangingPunct="1">
              <a:lnSpc>
                <a:spcPct val="80000"/>
              </a:lnSpc>
            </a:pPr>
            <a:r>
              <a:rPr lang="en-US" altLang="en-US" sz="2800" smtClean="0"/>
              <a:t>+/- familial</a:t>
            </a:r>
          </a:p>
          <a:p>
            <a:pPr marL="1035050" lvl="1" indent="-577850" eaLnBrk="1" hangingPunct="1">
              <a:lnSpc>
                <a:spcPct val="80000"/>
              </a:lnSpc>
            </a:pPr>
            <a:r>
              <a:rPr lang="en-US" altLang="en-US" sz="2800" smtClean="0"/>
              <a:t>Stress-injury, infections, burns</a:t>
            </a:r>
          </a:p>
          <a:p>
            <a:pPr marL="1035050" lvl="1" indent="-577850" eaLnBrk="1" hangingPunct="1">
              <a:lnSpc>
                <a:spcPct val="80000"/>
              </a:lnSpc>
            </a:pPr>
            <a:r>
              <a:rPr lang="en-US" altLang="en-US" sz="2800" smtClean="0"/>
              <a:t>Diet - coffee, spiced foods, Alcohol</a:t>
            </a:r>
          </a:p>
          <a:p>
            <a:pPr marL="1035050" lvl="1" indent="-577850" eaLnBrk="1" hangingPunct="1">
              <a:lnSpc>
                <a:spcPct val="80000"/>
              </a:lnSpc>
            </a:pPr>
            <a:r>
              <a:rPr lang="en-US" altLang="en-US" sz="2800" smtClean="0"/>
              <a:t>Drugs e.g. NSAIDS, Steroid</a:t>
            </a:r>
          </a:p>
          <a:p>
            <a:pPr marL="1035050" lvl="1" indent="-577850" eaLnBrk="1" hangingPunct="1">
              <a:lnSpc>
                <a:spcPct val="80000"/>
              </a:lnSpc>
            </a:pPr>
            <a:r>
              <a:rPr lang="en-US" altLang="en-US" sz="2800" smtClean="0"/>
              <a:t>More common in people blood group O</a:t>
            </a:r>
          </a:p>
          <a:p>
            <a:pPr marL="1035050" lvl="1" indent="-577850" eaLnBrk="1" hangingPunct="1">
              <a:lnSpc>
                <a:spcPct val="80000"/>
              </a:lnSpc>
            </a:pPr>
            <a:r>
              <a:rPr lang="en-US" altLang="en-US" sz="2800" smtClean="0"/>
              <a:t>Other predisposing factors</a:t>
            </a:r>
          </a:p>
          <a:p>
            <a:pPr marL="660400" indent="-660400" eaLnBrk="1" hangingPunct="1">
              <a:lnSpc>
                <a:spcPct val="80000"/>
              </a:lnSpc>
              <a:buFont typeface="Wingdings 2" pitchFamily="18" charset="2"/>
              <a:buNone/>
            </a:pPr>
            <a:r>
              <a:rPr lang="en-US" altLang="en-US" sz="3200" smtClean="0"/>
              <a:t>			-chronic pancreatic</a:t>
            </a:r>
          </a:p>
          <a:p>
            <a:pPr marL="660400" indent="-660400" eaLnBrk="1" hangingPunct="1">
              <a:lnSpc>
                <a:spcPct val="80000"/>
              </a:lnSpc>
              <a:buFont typeface="Wingdings 2" pitchFamily="18" charset="2"/>
              <a:buNone/>
            </a:pPr>
            <a:r>
              <a:rPr lang="en-US" altLang="en-US" sz="3200" smtClean="0"/>
              <a:t>			-cystic fibrosis-pancreas</a:t>
            </a:r>
          </a:p>
          <a:p>
            <a:pPr marL="660400" indent="-660400" eaLnBrk="1" hangingPunct="1">
              <a:lnSpc>
                <a:spcPct val="80000"/>
              </a:lnSpc>
              <a:buFont typeface="Wingdings 2" pitchFamily="18" charset="2"/>
              <a:buNone/>
            </a:pPr>
            <a:r>
              <a:rPr lang="en-US" altLang="en-US" sz="3200" smtClean="0"/>
              <a:t>			-Tumours of parathyroid and thyroid gland</a:t>
            </a:r>
          </a:p>
          <a:p>
            <a:pPr marL="660400" indent="-660400" eaLnBrk="1" hangingPunct="1">
              <a:lnSpc>
                <a:spcPct val="80000"/>
              </a:lnSpc>
              <a:buFont typeface="Wingdings 2" pitchFamily="18" charset="2"/>
              <a:buNone/>
            </a:pPr>
            <a:r>
              <a:rPr lang="en-US" altLang="en-US" sz="3200" smtClean="0"/>
              <a:t>			-Zollinger Ellison syndrome.</a:t>
            </a:r>
          </a:p>
        </p:txBody>
      </p:sp>
      <p:sp>
        <p:nvSpPr>
          <p:cNvPr id="4" name="Slide Number Placeholder 3"/>
          <p:cNvSpPr>
            <a:spLocks noGrp="1"/>
          </p:cNvSpPr>
          <p:nvPr>
            <p:ph type="sldNum" sz="quarter" idx="12"/>
          </p:nvPr>
        </p:nvSpPr>
        <p:spPr/>
        <p:txBody>
          <a:bodyPr/>
          <a:lstStyle/>
          <a:p>
            <a:pPr>
              <a:defRPr/>
            </a:pPr>
            <a:fld id="{0180F0E1-7C1F-47BD-9209-39CA17F9CF79}" type="slidenum">
              <a:rPr lang="en-US"/>
              <a:pPr>
                <a:defRPr/>
              </a:pPr>
              <a:t>165</a:t>
            </a:fld>
            <a:endParaRPr lang="en-US"/>
          </a:p>
        </p:txBody>
      </p:sp>
    </p:spTree>
    <p:extLst>
      <p:ext uri="{BB962C8B-B14F-4D97-AF65-F5344CB8AC3E}">
        <p14:creationId xmlns:p14="http://schemas.microsoft.com/office/powerpoint/2010/main" val="32215061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3"/>
          <p:cNvSpPr>
            <a:spLocks noGrp="1" noChangeArrowheads="1"/>
          </p:cNvSpPr>
          <p:nvPr>
            <p:ph sz="quarter" idx="1"/>
          </p:nvPr>
        </p:nvSpPr>
        <p:spPr>
          <a:xfrm>
            <a:off x="457200" y="381000"/>
            <a:ext cx="8229600" cy="5745163"/>
          </a:xfrm>
        </p:spPr>
        <p:txBody>
          <a:bodyPr/>
          <a:lstStyle/>
          <a:p>
            <a:pPr marL="660400" indent="-660400" eaLnBrk="1" hangingPunct="1">
              <a:lnSpc>
                <a:spcPct val="80000"/>
              </a:lnSpc>
              <a:buFontTx/>
              <a:buNone/>
            </a:pPr>
            <a:r>
              <a:rPr lang="en-US" altLang="en-US" sz="2800" b="1" smtClean="0"/>
              <a:t>CF</a:t>
            </a:r>
            <a:endParaRPr lang="en-US" altLang="en-US" sz="2800" smtClean="0"/>
          </a:p>
          <a:p>
            <a:pPr marL="660400" indent="-660400" eaLnBrk="1" hangingPunct="1">
              <a:lnSpc>
                <a:spcPct val="80000"/>
              </a:lnSpc>
              <a:buFont typeface="Franklin Gothic Book" pitchFamily="34" charset="0"/>
              <a:buAutoNum type="arabicPeriod"/>
            </a:pPr>
            <a:r>
              <a:rPr lang="en-US" altLang="en-US" sz="2800" smtClean="0"/>
              <a:t>Epigastric pain</a:t>
            </a:r>
          </a:p>
          <a:p>
            <a:pPr marL="1584325" lvl="3" indent="-577850" eaLnBrk="1" hangingPunct="1">
              <a:lnSpc>
                <a:spcPct val="80000"/>
              </a:lnSpc>
              <a:buFont typeface="Franklin Gothic Book" pitchFamily="34" charset="0"/>
              <a:buAutoNum type="alphaLcPeriod"/>
            </a:pPr>
            <a:r>
              <a:rPr lang="en-US" altLang="en-US" sz="2800" smtClean="0"/>
              <a:t>more to the right</a:t>
            </a:r>
          </a:p>
          <a:p>
            <a:pPr marL="1584325" lvl="3" indent="-577850" eaLnBrk="1" hangingPunct="1">
              <a:lnSpc>
                <a:spcPct val="80000"/>
              </a:lnSpc>
              <a:buFont typeface="Franklin Gothic Book" pitchFamily="34" charset="0"/>
              <a:buAutoNum type="alphaLcPeriod"/>
            </a:pPr>
            <a:r>
              <a:rPr lang="en-US" altLang="en-US" sz="2800" smtClean="0"/>
              <a:t>burning in nature</a:t>
            </a:r>
          </a:p>
          <a:p>
            <a:pPr marL="1584325" lvl="3" indent="-577850" eaLnBrk="1" hangingPunct="1">
              <a:lnSpc>
                <a:spcPct val="80000"/>
              </a:lnSpc>
              <a:buFont typeface="Franklin Gothic Book" pitchFamily="34" charset="0"/>
              <a:buAutoNum type="alphaLcPeriod"/>
            </a:pPr>
            <a:r>
              <a:rPr lang="en-US" altLang="en-US" sz="2800" smtClean="0"/>
              <a:t>occurs 3-4 hrs after a meal</a:t>
            </a:r>
          </a:p>
          <a:p>
            <a:pPr marL="1584325" lvl="3" indent="-577850" eaLnBrk="1" hangingPunct="1">
              <a:lnSpc>
                <a:spcPct val="80000"/>
              </a:lnSpc>
              <a:buFont typeface="Franklin Gothic Book" pitchFamily="34" charset="0"/>
              <a:buAutoNum type="alphaLcPeriod"/>
            </a:pPr>
            <a:r>
              <a:rPr lang="en-US" altLang="en-US" sz="2800" smtClean="0"/>
              <a:t>relieved by ingestion of food </a:t>
            </a:r>
          </a:p>
          <a:p>
            <a:pPr marL="1584325" lvl="3" indent="-577850" eaLnBrk="1" hangingPunct="1">
              <a:lnSpc>
                <a:spcPct val="80000"/>
              </a:lnSpc>
              <a:buFont typeface="Franklin Gothic Book" pitchFamily="34" charset="0"/>
              <a:buAutoNum type="alphaLcPeriod"/>
            </a:pPr>
            <a:r>
              <a:rPr lang="en-US" altLang="en-US" sz="2800" smtClean="0"/>
              <a:t>awakes the pt at night 3-4 am</a:t>
            </a:r>
          </a:p>
          <a:p>
            <a:pPr marL="660400" indent="-660400" eaLnBrk="1" hangingPunct="1">
              <a:lnSpc>
                <a:spcPct val="80000"/>
              </a:lnSpc>
              <a:buFont typeface="Franklin Gothic Book" pitchFamily="34" charset="0"/>
              <a:buAutoNum type="arabicPeriod"/>
            </a:pPr>
            <a:r>
              <a:rPr lang="en-US" altLang="en-US" sz="2800" smtClean="0"/>
              <a:t>Heart burn</a:t>
            </a:r>
          </a:p>
          <a:p>
            <a:pPr marL="660400" indent="-660400" eaLnBrk="1" hangingPunct="1">
              <a:lnSpc>
                <a:spcPct val="80000"/>
              </a:lnSpc>
              <a:buFont typeface="Franklin Gothic Book" pitchFamily="34" charset="0"/>
              <a:buAutoNum type="arabicPeriod"/>
            </a:pPr>
            <a:r>
              <a:rPr lang="en-US" altLang="en-US" sz="2800" smtClean="0"/>
              <a:t>Water brush</a:t>
            </a:r>
          </a:p>
          <a:p>
            <a:pPr marL="660400" indent="-660400" eaLnBrk="1" hangingPunct="1">
              <a:lnSpc>
                <a:spcPct val="80000"/>
              </a:lnSpc>
              <a:buFont typeface="Franklin Gothic Book" pitchFamily="34" charset="0"/>
              <a:buAutoNum type="arabicPeriod"/>
            </a:pPr>
            <a:r>
              <a:rPr lang="en-US" altLang="en-US" sz="2800" smtClean="0"/>
              <a:t>Diarrhoea alternating constipation - Occasionally</a:t>
            </a:r>
            <a:endParaRPr lang="en-US" altLang="en-US" sz="2800" b="1" smtClean="0"/>
          </a:p>
          <a:p>
            <a:pPr marL="660400" indent="-660400" eaLnBrk="1" hangingPunct="1">
              <a:lnSpc>
                <a:spcPct val="80000"/>
              </a:lnSpc>
              <a:buFontTx/>
              <a:buNone/>
            </a:pPr>
            <a:r>
              <a:rPr lang="en-US" altLang="en-US" sz="2800" b="1" smtClean="0"/>
              <a:t>P/A</a:t>
            </a:r>
            <a:endParaRPr lang="en-US" altLang="en-US" sz="2800" smtClean="0"/>
          </a:p>
          <a:p>
            <a:pPr marL="660400" indent="-660400" eaLnBrk="1" hangingPunct="1">
              <a:lnSpc>
                <a:spcPct val="80000"/>
              </a:lnSpc>
            </a:pPr>
            <a:r>
              <a:rPr lang="en-US" altLang="en-US" sz="2800" smtClean="0"/>
              <a:t>Mild tenderness at the epigastrium.</a:t>
            </a:r>
          </a:p>
        </p:txBody>
      </p:sp>
      <p:sp>
        <p:nvSpPr>
          <p:cNvPr id="3" name="Slide Number Placeholder 2"/>
          <p:cNvSpPr>
            <a:spLocks noGrp="1"/>
          </p:cNvSpPr>
          <p:nvPr>
            <p:ph type="sldNum" sz="quarter" idx="12"/>
          </p:nvPr>
        </p:nvSpPr>
        <p:spPr/>
        <p:txBody>
          <a:bodyPr/>
          <a:lstStyle/>
          <a:p>
            <a:pPr>
              <a:defRPr/>
            </a:pPr>
            <a:fld id="{13F71DC0-8021-438E-934B-0A2C94FC1E6F}" type="slidenum">
              <a:rPr lang="en-US"/>
              <a:pPr>
                <a:defRPr/>
              </a:pPr>
              <a:t>166</a:t>
            </a:fld>
            <a:endParaRPr lang="en-US"/>
          </a:p>
        </p:txBody>
      </p:sp>
    </p:spTree>
    <p:extLst>
      <p:ext uri="{BB962C8B-B14F-4D97-AF65-F5344CB8AC3E}">
        <p14:creationId xmlns:p14="http://schemas.microsoft.com/office/powerpoint/2010/main" val="84132470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533400" y="685800"/>
            <a:ext cx="8229600" cy="639763"/>
          </a:xfrm>
        </p:spPr>
        <p:txBody>
          <a:bodyPr>
            <a:normAutofit fontScale="90000"/>
          </a:bodyPr>
          <a:lstStyle/>
          <a:p>
            <a:pPr eaLnBrk="1" fontAlgn="auto" hangingPunct="1">
              <a:spcAft>
                <a:spcPts val="0"/>
              </a:spcAft>
              <a:defRPr/>
            </a:pPr>
            <a:r>
              <a:rPr lang="en-US" b="1" dirty="0">
                <a:solidFill>
                  <a:schemeClr val="tx1"/>
                </a:solidFill>
              </a:rPr>
              <a:t>Investigation</a:t>
            </a:r>
            <a:r>
              <a:rPr lang="en-US" dirty="0"/>
              <a:t/>
            </a:r>
            <a:br>
              <a:rPr lang="en-US" dirty="0"/>
            </a:br>
            <a:endParaRPr lang="en-US" dirty="0"/>
          </a:p>
        </p:txBody>
      </p:sp>
      <p:sp>
        <p:nvSpPr>
          <p:cNvPr id="208899" name="Rectangle 3"/>
          <p:cNvSpPr>
            <a:spLocks noGrp="1" noChangeArrowheads="1"/>
          </p:cNvSpPr>
          <p:nvPr>
            <p:ph sz="quarter" idx="1"/>
          </p:nvPr>
        </p:nvSpPr>
        <p:spPr>
          <a:xfrm>
            <a:off x="457200" y="685800"/>
            <a:ext cx="8229600" cy="6172200"/>
          </a:xfrm>
        </p:spPr>
        <p:txBody>
          <a:bodyPr/>
          <a:lstStyle/>
          <a:p>
            <a:pPr marL="660400" indent="-660400" eaLnBrk="1" hangingPunct="1"/>
            <a:r>
              <a:rPr lang="en-US" altLang="en-US" smtClean="0"/>
              <a:t>Stool-occult bld ±</a:t>
            </a:r>
          </a:p>
          <a:p>
            <a:pPr marL="660400" indent="-660400" eaLnBrk="1" hangingPunct="1"/>
            <a:r>
              <a:rPr lang="en-US" altLang="en-US" smtClean="0"/>
              <a:t>Bld –Hb </a:t>
            </a:r>
          </a:p>
          <a:p>
            <a:pPr marL="660400" indent="-660400" eaLnBrk="1" hangingPunct="1"/>
            <a:r>
              <a:rPr lang="en-US" altLang="en-US" smtClean="0"/>
              <a:t>Ba meal-shows distortion of duodenal cup or show an ulcer crater.</a:t>
            </a:r>
          </a:p>
          <a:p>
            <a:pPr marL="660400" indent="-660400" eaLnBrk="1" hangingPunct="1"/>
            <a:r>
              <a:rPr lang="en-US" altLang="en-US" smtClean="0"/>
              <a:t>Endoscopy  - Visualize the ulcer</a:t>
            </a:r>
          </a:p>
          <a:p>
            <a:pPr marL="660400" indent="-660400" eaLnBrk="1" hangingPunct="1"/>
            <a:endParaRPr lang="en-US" altLang="en-US" b="1" smtClean="0"/>
          </a:p>
          <a:p>
            <a:pPr marL="660400" indent="-660400" eaLnBrk="1" hangingPunct="1">
              <a:buFontTx/>
              <a:buNone/>
            </a:pPr>
            <a:endParaRPr lang="en-US" altLang="en-US" b="1" smtClean="0"/>
          </a:p>
        </p:txBody>
      </p:sp>
      <p:sp>
        <p:nvSpPr>
          <p:cNvPr id="4" name="Slide Number Placeholder 3"/>
          <p:cNvSpPr>
            <a:spLocks noGrp="1"/>
          </p:cNvSpPr>
          <p:nvPr>
            <p:ph type="sldNum" sz="quarter" idx="12"/>
          </p:nvPr>
        </p:nvSpPr>
        <p:spPr/>
        <p:txBody>
          <a:bodyPr/>
          <a:lstStyle/>
          <a:p>
            <a:pPr>
              <a:defRPr/>
            </a:pPr>
            <a:fld id="{5B939D5A-D87B-4B11-9A29-D712C2D07522}" type="slidenum">
              <a:rPr lang="en-US"/>
              <a:pPr>
                <a:defRPr/>
              </a:pPr>
              <a:t>167</a:t>
            </a:fld>
            <a:endParaRPr lang="en-US"/>
          </a:p>
        </p:txBody>
      </p:sp>
      <p:pic>
        <p:nvPicPr>
          <p:cNvPr id="208901" name="Picture 4" descr="Duodenalmultiplesulcer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971800"/>
            <a:ext cx="614045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868369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itle 1"/>
          <p:cNvSpPr>
            <a:spLocks noGrp="1"/>
          </p:cNvSpPr>
          <p:nvPr>
            <p:ph type="title"/>
          </p:nvPr>
        </p:nvSpPr>
        <p:spPr>
          <a:xfrm>
            <a:off x="914400" y="3352800"/>
            <a:ext cx="5638800" cy="1143000"/>
          </a:xfrm>
        </p:spPr>
        <p:txBody>
          <a:bodyPr/>
          <a:lstStyle/>
          <a:p>
            <a:r>
              <a:rPr lang="en-US" altLang="en-US" sz="16600" b="1" smtClean="0">
                <a:solidFill>
                  <a:schemeClr val="tx1"/>
                </a:solidFill>
              </a:rPr>
              <a:t>NOTE</a:t>
            </a:r>
          </a:p>
        </p:txBody>
      </p:sp>
      <p:sp>
        <p:nvSpPr>
          <p:cNvPr id="4" name="Slide Number Placeholder 3"/>
          <p:cNvSpPr>
            <a:spLocks noGrp="1"/>
          </p:cNvSpPr>
          <p:nvPr>
            <p:ph type="sldNum" sz="quarter" idx="12"/>
          </p:nvPr>
        </p:nvSpPr>
        <p:spPr/>
        <p:txBody>
          <a:bodyPr/>
          <a:lstStyle/>
          <a:p>
            <a:pPr>
              <a:defRPr/>
            </a:pPr>
            <a:fld id="{3121454D-4002-41A0-A016-4E51A3F0945B}" type="slidenum">
              <a:rPr lang="en-US"/>
              <a:pPr>
                <a:defRPr/>
              </a:pPr>
              <a:t>168</a:t>
            </a:fld>
            <a:endParaRPr lang="en-US"/>
          </a:p>
        </p:txBody>
      </p:sp>
    </p:spTree>
    <p:extLst>
      <p:ext uri="{BB962C8B-B14F-4D97-AF65-F5344CB8AC3E}">
        <p14:creationId xmlns:p14="http://schemas.microsoft.com/office/powerpoint/2010/main" val="412967591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2438400" cy="533400"/>
          </a:xfrm>
        </p:spPr>
        <p:txBody>
          <a:bodyPr>
            <a:normAutofit fontScale="90000"/>
          </a:bodyPr>
          <a:lstStyle/>
          <a:p>
            <a:pPr eaLnBrk="1" fontAlgn="auto" hangingPunct="1">
              <a:spcAft>
                <a:spcPts val="0"/>
              </a:spcAft>
              <a:defRPr/>
            </a:pPr>
            <a:r>
              <a:rPr lang="en-US" sz="4400" b="1" dirty="0">
                <a:solidFill>
                  <a:schemeClr val="tx1"/>
                </a:solidFill>
              </a:rPr>
              <a:t>H. Pylori</a:t>
            </a:r>
          </a:p>
        </p:txBody>
      </p:sp>
      <p:sp>
        <p:nvSpPr>
          <p:cNvPr id="3" name="Slide Number Placeholder 2"/>
          <p:cNvSpPr>
            <a:spLocks noGrp="1"/>
          </p:cNvSpPr>
          <p:nvPr>
            <p:ph type="sldNum" sz="quarter" idx="12"/>
          </p:nvPr>
        </p:nvSpPr>
        <p:spPr/>
        <p:txBody>
          <a:bodyPr/>
          <a:lstStyle/>
          <a:p>
            <a:pPr>
              <a:defRPr/>
            </a:pPr>
            <a:fld id="{20C09BE0-214C-4258-A14D-4F90F223495E}" type="slidenum">
              <a:rPr lang="en-US"/>
              <a:pPr>
                <a:defRPr/>
              </a:pPr>
              <a:t>169</a:t>
            </a:fld>
            <a:endParaRPr lang="en-US"/>
          </a:p>
        </p:txBody>
      </p:sp>
      <p:pic>
        <p:nvPicPr>
          <p:cNvPr id="21094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685800" y="755650"/>
            <a:ext cx="6629400" cy="5949950"/>
          </a:xfrm>
          <a:noFill/>
        </p:spPr>
      </p:pic>
      <p:sp>
        <p:nvSpPr>
          <p:cNvPr id="210949" name="Rectangle 5"/>
          <p:cNvSpPr>
            <a:spLocks noChangeArrowheads="1"/>
          </p:cNvSpPr>
          <p:nvPr/>
        </p:nvSpPr>
        <p:spPr bwMode="auto">
          <a:xfrm>
            <a:off x="5943600" y="3035300"/>
            <a:ext cx="2971800" cy="1384300"/>
          </a:xfrm>
          <a:prstGeom prst="rect">
            <a:avLst/>
          </a:prstGeom>
          <a:solidFill>
            <a:schemeClr val="bg1"/>
          </a:solidFill>
          <a:ln w="9525">
            <a:solidFill>
              <a:schemeClr val="tx1"/>
            </a:solidFill>
            <a:miter lim="800000"/>
            <a:headEnd/>
            <a:tailEnd/>
          </a:ln>
        </p:spPr>
        <p:txBody>
          <a:bodyPr>
            <a:spAutoFit/>
          </a:bodyPr>
          <a:lstStyle/>
          <a:p>
            <a:pPr fontAlgn="base">
              <a:spcBef>
                <a:spcPct val="0"/>
              </a:spcBef>
              <a:spcAft>
                <a:spcPct val="0"/>
              </a:spcAft>
            </a:pPr>
            <a:r>
              <a:rPr lang="en-US" altLang="en-US" sz="2800" b="1">
                <a:solidFill>
                  <a:prstClr val="black"/>
                </a:solidFill>
                <a:latin typeface="Arial" charset="0"/>
                <a:cs typeface="Arial" charset="0"/>
              </a:rPr>
              <a:t>Consequences of</a:t>
            </a:r>
            <a:r>
              <a:rPr lang="en-US" altLang="en-US" sz="2800">
                <a:solidFill>
                  <a:prstClr val="black"/>
                </a:solidFill>
                <a:latin typeface="Arial" charset="0"/>
                <a:cs typeface="Arial" charset="0"/>
              </a:rPr>
              <a:t> </a:t>
            </a:r>
            <a:r>
              <a:rPr lang="en-US" altLang="en-US" sz="2800" b="1" i="1">
                <a:solidFill>
                  <a:prstClr val="black"/>
                </a:solidFill>
                <a:latin typeface="Arial" charset="0"/>
                <a:cs typeface="Arial" charset="0"/>
              </a:rPr>
              <a:t>H. pylori</a:t>
            </a:r>
            <a:r>
              <a:rPr lang="en-US" altLang="en-US" sz="2800">
                <a:solidFill>
                  <a:prstClr val="black"/>
                </a:solidFill>
                <a:latin typeface="Arial" charset="0"/>
                <a:cs typeface="Arial" charset="0"/>
              </a:rPr>
              <a:t> </a:t>
            </a:r>
            <a:r>
              <a:rPr lang="en-US" altLang="en-US" sz="2800" b="1">
                <a:solidFill>
                  <a:prstClr val="black"/>
                </a:solidFill>
                <a:latin typeface="Arial" charset="0"/>
                <a:cs typeface="Arial" charset="0"/>
              </a:rPr>
              <a:t>infection</a:t>
            </a:r>
            <a:endParaRPr lang="en-US" altLang="en-US" sz="2800">
              <a:solidFill>
                <a:prstClr val="black"/>
              </a:solidFill>
              <a:latin typeface="Arial" charset="0"/>
              <a:cs typeface="Arial" charset="0"/>
            </a:endParaRPr>
          </a:p>
        </p:txBody>
      </p:sp>
    </p:spTree>
    <p:extLst>
      <p:ext uri="{BB962C8B-B14F-4D97-AF65-F5344CB8AC3E}">
        <p14:creationId xmlns:p14="http://schemas.microsoft.com/office/powerpoint/2010/main" val="21945494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2438400" y="228600"/>
            <a:ext cx="6400800" cy="6400800"/>
          </a:xfrm>
        </p:spPr>
        <p:txBody>
          <a:bodyPr/>
          <a:lstStyle/>
          <a:p>
            <a:pPr eaLnBrk="1" hangingPunct="1">
              <a:lnSpc>
                <a:spcPct val="90000"/>
              </a:lnSpc>
              <a:buFont typeface="Wingdings" pitchFamily="2" charset="2"/>
              <a:buNone/>
              <a:defRPr/>
            </a:pPr>
            <a:r>
              <a:rPr lang="en-US" sz="2800" b="1" dirty="0"/>
              <a:t>CF</a:t>
            </a:r>
            <a:endParaRPr lang="en-US" sz="2800" dirty="0"/>
          </a:p>
          <a:p>
            <a:pPr eaLnBrk="1" hangingPunct="1">
              <a:lnSpc>
                <a:spcPct val="90000"/>
              </a:lnSpc>
              <a:buFont typeface="Wingdings" pitchFamily="2" charset="2"/>
              <a:buNone/>
              <a:defRPr/>
            </a:pPr>
            <a:r>
              <a:rPr lang="en-US" sz="2800" dirty="0"/>
              <a:t>1. White patches on </a:t>
            </a:r>
          </a:p>
          <a:p>
            <a:pPr lvl="1" eaLnBrk="1" hangingPunct="1">
              <a:lnSpc>
                <a:spcPct val="90000"/>
              </a:lnSpc>
              <a:buFont typeface="Wingdings" pitchFamily="2" charset="2"/>
              <a:buNone/>
              <a:defRPr/>
            </a:pPr>
            <a:r>
              <a:rPr lang="en-US" sz="2400" dirty="0"/>
              <a:t>	</a:t>
            </a:r>
            <a:r>
              <a:rPr lang="en-US" dirty="0"/>
              <a:t>(a) Soft palate</a:t>
            </a:r>
          </a:p>
          <a:p>
            <a:pPr lvl="1" eaLnBrk="1" hangingPunct="1">
              <a:lnSpc>
                <a:spcPct val="90000"/>
              </a:lnSpc>
              <a:buFont typeface="Wingdings" pitchFamily="2" charset="2"/>
              <a:buNone/>
              <a:defRPr/>
            </a:pPr>
            <a:r>
              <a:rPr lang="en-US" dirty="0"/>
              <a:t>	(b) Hard palate</a:t>
            </a:r>
          </a:p>
          <a:p>
            <a:pPr lvl="1" eaLnBrk="1" hangingPunct="1">
              <a:lnSpc>
                <a:spcPct val="90000"/>
              </a:lnSpc>
              <a:buFont typeface="Wingdings" pitchFamily="2" charset="2"/>
              <a:buNone/>
              <a:defRPr/>
            </a:pPr>
            <a:r>
              <a:rPr lang="en-US" dirty="0"/>
              <a:t>	(c) Sides of the tongue</a:t>
            </a:r>
          </a:p>
          <a:p>
            <a:pPr lvl="1" eaLnBrk="1" hangingPunct="1">
              <a:lnSpc>
                <a:spcPct val="90000"/>
              </a:lnSpc>
              <a:buFont typeface="Wingdings" pitchFamily="2" charset="2"/>
              <a:buNone/>
              <a:defRPr/>
            </a:pPr>
            <a:r>
              <a:rPr lang="en-US" dirty="0"/>
              <a:t>	(d) </a:t>
            </a:r>
            <a:r>
              <a:rPr lang="en-US" dirty="0" err="1"/>
              <a:t>Buccal</a:t>
            </a:r>
            <a:r>
              <a:rPr lang="en-US" dirty="0"/>
              <a:t> mucosa</a:t>
            </a:r>
          </a:p>
          <a:p>
            <a:pPr eaLnBrk="1" hangingPunct="1">
              <a:lnSpc>
                <a:spcPct val="90000"/>
              </a:lnSpc>
              <a:buFont typeface="Wingdings" pitchFamily="2" charset="2"/>
              <a:buNone/>
              <a:defRPr/>
            </a:pPr>
            <a:r>
              <a:rPr lang="en-US" sz="2800" dirty="0"/>
              <a:t>2. If the white patches are scratched a reddish base is left.</a:t>
            </a:r>
            <a:endParaRPr lang="en-US" sz="2800" b="1" dirty="0"/>
          </a:p>
        </p:txBody>
      </p:sp>
      <p:sp>
        <p:nvSpPr>
          <p:cNvPr id="3" name="Slide Number Placeholder 2"/>
          <p:cNvSpPr>
            <a:spLocks noGrp="1"/>
          </p:cNvSpPr>
          <p:nvPr>
            <p:ph type="sldNum" sz="quarter" idx="12"/>
          </p:nvPr>
        </p:nvSpPr>
        <p:spPr/>
        <p:txBody>
          <a:bodyPr/>
          <a:lstStyle/>
          <a:p>
            <a:pPr>
              <a:defRPr/>
            </a:pPr>
            <a:fld id="{46EFB722-B77E-4F37-9B10-60B5A549A8A6}" type="slidenum">
              <a:rPr lang="en-US">
                <a:solidFill>
                  <a:srgbClr val="000000"/>
                </a:solidFill>
              </a:rPr>
              <a:pPr>
                <a:defRPr/>
              </a:pPr>
              <a:t>17</a:t>
            </a:fld>
            <a:endParaRPr lang="en-US">
              <a:solidFill>
                <a:srgbClr val="000000"/>
              </a:solidFill>
            </a:endParaRPr>
          </a:p>
        </p:txBody>
      </p:sp>
    </p:spTree>
    <p:extLst>
      <p:ext uri="{BB962C8B-B14F-4D97-AF65-F5344CB8AC3E}">
        <p14:creationId xmlns:p14="http://schemas.microsoft.com/office/powerpoint/2010/main" val="3013648200"/>
      </p:ext>
    </p:extLst>
  </p:cSld>
  <p:clrMapOvr>
    <a:masterClrMapping/>
  </p:clrMapOvr>
  <p:transition spd="slow"/>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A23BE353-094A-42AD-ADA5-54C4D166052C}" type="slidenum">
              <a:rPr lang="en-US"/>
              <a:pPr>
                <a:defRPr/>
              </a:pPr>
              <a:t>170</a:t>
            </a:fld>
            <a:endParaRPr lang="en-US"/>
          </a:p>
        </p:txBody>
      </p:sp>
      <p:graphicFrame>
        <p:nvGraphicFramePr>
          <p:cNvPr id="5" name="Content Placeholder 4"/>
          <p:cNvGraphicFramePr>
            <a:graphicFrameLocks noGrp="1"/>
          </p:cNvGraphicFramePr>
          <p:nvPr>
            <p:ph sz="quarter" idx="1"/>
          </p:nvPr>
        </p:nvGraphicFramePr>
        <p:xfrm>
          <a:off x="228600" y="609600"/>
          <a:ext cx="8610601" cy="6251575"/>
        </p:xfrm>
        <a:graphic>
          <a:graphicData uri="http://schemas.openxmlformats.org/drawingml/2006/table">
            <a:tbl>
              <a:tblPr/>
              <a:tblGrid>
                <a:gridCol w="2920117"/>
                <a:gridCol w="2845242"/>
                <a:gridCol w="2845242"/>
              </a:tblGrid>
              <a:tr h="329075">
                <a:tc>
                  <a:txBody>
                    <a:bodyPr/>
                    <a:lstStyle/>
                    <a:p>
                      <a:pPr marL="91440" marR="0" algn="ctr">
                        <a:lnSpc>
                          <a:spcPct val="115000"/>
                        </a:lnSpc>
                        <a:spcBef>
                          <a:spcPts val="0"/>
                        </a:spcBef>
                        <a:spcAft>
                          <a:spcPts val="1000"/>
                        </a:spcAft>
                      </a:pPr>
                      <a:r>
                        <a:rPr lang="en-US" sz="1800" b="1" dirty="0">
                          <a:latin typeface="Calibri"/>
                          <a:ea typeface="Calibri"/>
                          <a:cs typeface="Times New Roman"/>
                        </a:rPr>
                        <a:t>Test </a:t>
                      </a:r>
                      <a:endParaRPr lang="en-US" sz="1000" dirty="0">
                        <a:latin typeface="Calibri"/>
                        <a:ea typeface="Calibri"/>
                        <a:cs typeface="Times New Roman"/>
                      </a:endParaRPr>
                    </a:p>
                  </a:txBody>
                  <a:tcPr marL="6805" marR="6805" marT="6805" marB="680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91440" marR="0" algn="ctr">
                        <a:lnSpc>
                          <a:spcPct val="115000"/>
                        </a:lnSpc>
                        <a:spcBef>
                          <a:spcPts val="0"/>
                        </a:spcBef>
                        <a:spcAft>
                          <a:spcPts val="1000"/>
                        </a:spcAft>
                      </a:pPr>
                      <a:r>
                        <a:rPr lang="en-US" sz="1800" b="1" dirty="0">
                          <a:latin typeface="Calibri"/>
                          <a:ea typeface="Calibri"/>
                          <a:cs typeface="Times New Roman"/>
                        </a:rPr>
                        <a:t>Advantages </a:t>
                      </a:r>
                      <a:endParaRPr lang="en-US" sz="1000" dirty="0">
                        <a:latin typeface="Calibri"/>
                        <a:ea typeface="Calibri"/>
                        <a:cs typeface="Times New Roman"/>
                      </a:endParaRPr>
                    </a:p>
                  </a:txBody>
                  <a:tcPr marL="6805" marR="6805" marT="6805" marB="680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91440" marR="0" algn="ctr">
                        <a:lnSpc>
                          <a:spcPct val="115000"/>
                        </a:lnSpc>
                        <a:spcBef>
                          <a:spcPts val="0"/>
                        </a:spcBef>
                        <a:spcAft>
                          <a:spcPts val="1000"/>
                        </a:spcAft>
                      </a:pPr>
                      <a:r>
                        <a:rPr lang="en-US" sz="1800" b="1" dirty="0">
                          <a:latin typeface="Calibri"/>
                          <a:ea typeface="Calibri"/>
                          <a:cs typeface="Times New Roman"/>
                        </a:rPr>
                        <a:t>Disadvantages </a:t>
                      </a:r>
                      <a:endParaRPr lang="en-US" sz="1000" dirty="0">
                        <a:latin typeface="Calibri"/>
                        <a:ea typeface="Calibri"/>
                        <a:cs typeface="Times New Roman"/>
                      </a:endParaRPr>
                    </a:p>
                  </a:txBody>
                  <a:tcPr marL="6805" marR="6805" marT="6805" marB="680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70701">
                <a:tc gridSpan="3">
                  <a:txBody>
                    <a:bodyPr/>
                    <a:lstStyle/>
                    <a:p>
                      <a:pPr marL="91440" marR="0">
                        <a:lnSpc>
                          <a:spcPct val="115000"/>
                        </a:lnSpc>
                        <a:spcBef>
                          <a:spcPts val="0"/>
                        </a:spcBef>
                        <a:spcAft>
                          <a:spcPts val="1000"/>
                        </a:spcAft>
                      </a:pPr>
                      <a:r>
                        <a:rPr lang="en-US" sz="1800" b="1" dirty="0">
                          <a:latin typeface="Calibri"/>
                          <a:ea typeface="Calibri"/>
                          <a:cs typeface="Times New Roman"/>
                        </a:rPr>
                        <a:t>Non-invasive</a:t>
                      </a:r>
                      <a:r>
                        <a:rPr lang="en-US" sz="1800" dirty="0">
                          <a:latin typeface="Calibri"/>
                          <a:ea typeface="Calibri"/>
                          <a:cs typeface="Times New Roman"/>
                        </a:rPr>
                        <a:t> </a:t>
                      </a:r>
                      <a:endParaRPr lang="en-US" sz="1000" dirty="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c hMerge="1">
                  <a:txBody>
                    <a:bodyPr/>
                    <a:lstStyle/>
                    <a:p>
                      <a:endParaRPr lang="en-US"/>
                    </a:p>
                  </a:txBody>
                  <a:tcPr/>
                </a:tc>
                <a:tc hMerge="1">
                  <a:txBody>
                    <a:bodyPr/>
                    <a:lstStyle/>
                    <a:p>
                      <a:endParaRPr lang="en-US"/>
                    </a:p>
                  </a:txBody>
                  <a:tcPr/>
                </a:tc>
              </a:tr>
              <a:tr h="660557">
                <a:tc>
                  <a:txBody>
                    <a:bodyPr/>
                    <a:lstStyle/>
                    <a:p>
                      <a:pPr marL="91440" marR="0">
                        <a:lnSpc>
                          <a:spcPct val="115000"/>
                        </a:lnSpc>
                        <a:spcBef>
                          <a:spcPts val="0"/>
                        </a:spcBef>
                        <a:spcAft>
                          <a:spcPts val="1000"/>
                        </a:spcAft>
                      </a:pPr>
                      <a:r>
                        <a:rPr lang="en-US" sz="1800">
                          <a:latin typeface="Calibri"/>
                          <a:ea typeface="Calibri"/>
                          <a:cs typeface="Times New Roman"/>
                        </a:rPr>
                        <a:t>Serology </a:t>
                      </a:r>
                      <a:endParaRPr lang="en-US" sz="100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E9E7"/>
                    </a:solidFill>
                  </a:tcPr>
                </a:tc>
                <a:tc>
                  <a:txBody>
                    <a:bodyPr/>
                    <a:lstStyle/>
                    <a:p>
                      <a:pPr marL="91440" marR="0">
                        <a:lnSpc>
                          <a:spcPct val="115000"/>
                        </a:lnSpc>
                        <a:spcBef>
                          <a:spcPts val="0"/>
                        </a:spcBef>
                        <a:spcAft>
                          <a:spcPts val="1000"/>
                        </a:spcAft>
                      </a:pPr>
                      <a:r>
                        <a:rPr lang="en-US" sz="1800">
                          <a:latin typeface="Calibri"/>
                          <a:ea typeface="Calibri"/>
                          <a:cs typeface="Times New Roman"/>
                        </a:rPr>
                        <a:t>Rapid office kits available </a:t>
                      </a:r>
                      <a:endParaRPr lang="en-US" sz="100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E9E7"/>
                    </a:solidFill>
                  </a:tcPr>
                </a:tc>
                <a:tc>
                  <a:txBody>
                    <a:bodyPr/>
                    <a:lstStyle/>
                    <a:p>
                      <a:pPr marL="91440" marR="0">
                        <a:lnSpc>
                          <a:spcPct val="115000"/>
                        </a:lnSpc>
                        <a:spcBef>
                          <a:spcPts val="0"/>
                        </a:spcBef>
                        <a:spcAft>
                          <a:spcPts val="1000"/>
                        </a:spcAft>
                      </a:pPr>
                      <a:r>
                        <a:rPr lang="en-US" sz="1800">
                          <a:latin typeface="Calibri"/>
                          <a:ea typeface="Calibri"/>
                          <a:cs typeface="Times New Roman"/>
                        </a:rPr>
                        <a:t>Lacks sensitivity and specificity </a:t>
                      </a:r>
                      <a:endParaRPr lang="en-US" sz="100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E9E7"/>
                    </a:solidFill>
                  </a:tcPr>
                </a:tc>
              </a:tr>
              <a:tr h="711186">
                <a:tc>
                  <a:txBody>
                    <a:bodyPr/>
                    <a:lstStyle/>
                    <a:p>
                      <a:pPr marL="91440" marR="0">
                        <a:lnSpc>
                          <a:spcPct val="115000"/>
                        </a:lnSpc>
                        <a:spcBef>
                          <a:spcPts val="0"/>
                        </a:spcBef>
                        <a:spcAft>
                          <a:spcPts val="1000"/>
                        </a:spcAft>
                      </a:pPr>
                      <a:r>
                        <a:rPr lang="en-US" sz="1800" dirty="0">
                          <a:latin typeface="Calibri"/>
                          <a:ea typeface="Calibri"/>
                          <a:cs typeface="Times New Roman"/>
                        </a:rPr>
                        <a:t>  </a:t>
                      </a:r>
                      <a:endParaRPr lang="en-US" sz="1000" dirty="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c>
                  <a:txBody>
                    <a:bodyPr/>
                    <a:lstStyle/>
                    <a:p>
                      <a:pPr marL="91440" marR="0">
                        <a:lnSpc>
                          <a:spcPct val="115000"/>
                        </a:lnSpc>
                        <a:spcBef>
                          <a:spcPts val="0"/>
                        </a:spcBef>
                        <a:spcAft>
                          <a:spcPts val="1000"/>
                        </a:spcAft>
                      </a:pPr>
                      <a:r>
                        <a:rPr lang="en-US" sz="1800">
                          <a:latin typeface="Calibri"/>
                          <a:ea typeface="Calibri"/>
                          <a:cs typeface="Times New Roman"/>
                        </a:rPr>
                        <a:t>Good for population studies </a:t>
                      </a:r>
                      <a:endParaRPr lang="en-US" sz="100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c>
                  <a:txBody>
                    <a:bodyPr/>
                    <a:lstStyle/>
                    <a:p>
                      <a:pPr marL="91440" marR="0">
                        <a:lnSpc>
                          <a:spcPct val="115000"/>
                        </a:lnSpc>
                        <a:spcBef>
                          <a:spcPts val="0"/>
                        </a:spcBef>
                        <a:spcAft>
                          <a:spcPts val="1000"/>
                        </a:spcAft>
                      </a:pPr>
                      <a:r>
                        <a:rPr lang="en-US" sz="1800">
                          <a:latin typeface="Calibri"/>
                          <a:ea typeface="Calibri"/>
                          <a:cs typeface="Times New Roman"/>
                        </a:rPr>
                        <a:t>Cannot differentiate current from past infection </a:t>
                      </a:r>
                      <a:endParaRPr lang="en-US" sz="100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r>
              <a:tr h="711186">
                <a:tc>
                  <a:txBody>
                    <a:bodyPr/>
                    <a:lstStyle/>
                    <a:p>
                      <a:pPr marL="91440" marR="0">
                        <a:lnSpc>
                          <a:spcPct val="115000"/>
                        </a:lnSpc>
                        <a:spcBef>
                          <a:spcPts val="0"/>
                        </a:spcBef>
                        <a:spcAft>
                          <a:spcPts val="1000"/>
                        </a:spcAft>
                      </a:pPr>
                      <a:r>
                        <a:rPr lang="en-US" sz="1800" baseline="30000">
                          <a:latin typeface="Calibri"/>
                          <a:ea typeface="Calibri"/>
                          <a:cs typeface="Times New Roman"/>
                        </a:rPr>
                        <a:t>13</a:t>
                      </a:r>
                      <a:r>
                        <a:rPr lang="en-US" sz="1800">
                          <a:latin typeface="Calibri"/>
                          <a:ea typeface="Calibri"/>
                          <a:cs typeface="Times New Roman"/>
                        </a:rPr>
                        <a:t>C-urea breath tests </a:t>
                      </a:r>
                      <a:endParaRPr lang="en-US" sz="100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E9E7"/>
                    </a:solidFill>
                  </a:tcPr>
                </a:tc>
                <a:tc>
                  <a:txBody>
                    <a:bodyPr/>
                    <a:lstStyle/>
                    <a:p>
                      <a:pPr marL="91440" marR="0">
                        <a:lnSpc>
                          <a:spcPct val="115000"/>
                        </a:lnSpc>
                        <a:spcBef>
                          <a:spcPts val="0"/>
                        </a:spcBef>
                        <a:spcAft>
                          <a:spcPts val="1000"/>
                        </a:spcAft>
                      </a:pPr>
                      <a:r>
                        <a:rPr lang="en-US" sz="1800" dirty="0">
                          <a:latin typeface="Calibri"/>
                          <a:ea typeface="Calibri"/>
                          <a:cs typeface="Times New Roman"/>
                        </a:rPr>
                        <a:t>High sensitivity and specificity </a:t>
                      </a:r>
                      <a:endParaRPr lang="en-US" sz="1000" dirty="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E9E7"/>
                    </a:solidFill>
                  </a:tcPr>
                </a:tc>
                <a:tc>
                  <a:txBody>
                    <a:bodyPr/>
                    <a:lstStyle/>
                    <a:p>
                      <a:pPr marL="91440" marR="0">
                        <a:lnSpc>
                          <a:spcPct val="115000"/>
                        </a:lnSpc>
                        <a:spcBef>
                          <a:spcPts val="0"/>
                        </a:spcBef>
                        <a:spcAft>
                          <a:spcPts val="1000"/>
                        </a:spcAft>
                      </a:pPr>
                      <a:r>
                        <a:rPr lang="en-US" sz="1800">
                          <a:latin typeface="Calibri"/>
                          <a:ea typeface="Calibri"/>
                          <a:cs typeface="Times New Roman"/>
                        </a:rPr>
                        <a:t>Requires expensive mass spectrometer </a:t>
                      </a:r>
                      <a:endParaRPr lang="en-US" sz="100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E9E7"/>
                    </a:solidFill>
                  </a:tcPr>
                </a:tc>
              </a:tr>
              <a:tr h="370701">
                <a:tc>
                  <a:txBody>
                    <a:bodyPr/>
                    <a:lstStyle/>
                    <a:p>
                      <a:pPr marL="91440" marR="0">
                        <a:lnSpc>
                          <a:spcPct val="115000"/>
                        </a:lnSpc>
                        <a:spcBef>
                          <a:spcPts val="0"/>
                        </a:spcBef>
                        <a:spcAft>
                          <a:spcPts val="1000"/>
                        </a:spcAft>
                      </a:pPr>
                      <a:r>
                        <a:rPr lang="en-US" sz="1800">
                          <a:latin typeface="Calibri"/>
                          <a:ea typeface="Calibri"/>
                          <a:cs typeface="Times New Roman"/>
                        </a:rPr>
                        <a:t>Faecal antigen test </a:t>
                      </a:r>
                      <a:endParaRPr lang="en-US" sz="100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c>
                  <a:txBody>
                    <a:bodyPr/>
                    <a:lstStyle/>
                    <a:p>
                      <a:pPr marL="91440" marR="0">
                        <a:lnSpc>
                          <a:spcPct val="115000"/>
                        </a:lnSpc>
                        <a:spcBef>
                          <a:spcPts val="0"/>
                        </a:spcBef>
                        <a:spcAft>
                          <a:spcPts val="1000"/>
                        </a:spcAft>
                      </a:pPr>
                      <a:r>
                        <a:rPr lang="en-US" sz="1800">
                          <a:latin typeface="Calibri"/>
                          <a:ea typeface="Calibri"/>
                          <a:cs typeface="Times New Roman"/>
                        </a:rPr>
                        <a:t>Cheap, specific (&gt; 95%) </a:t>
                      </a:r>
                      <a:endParaRPr lang="en-US" sz="100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c>
                  <a:txBody>
                    <a:bodyPr/>
                    <a:lstStyle/>
                    <a:p>
                      <a:pPr marL="91440" marR="0">
                        <a:lnSpc>
                          <a:spcPct val="115000"/>
                        </a:lnSpc>
                        <a:spcBef>
                          <a:spcPts val="0"/>
                        </a:spcBef>
                        <a:spcAft>
                          <a:spcPts val="1000"/>
                        </a:spcAft>
                      </a:pPr>
                      <a:r>
                        <a:rPr lang="en-US" sz="1800" dirty="0">
                          <a:latin typeface="Calibri"/>
                          <a:ea typeface="Calibri"/>
                          <a:cs typeface="Times New Roman"/>
                        </a:rPr>
                        <a:t>Acceptability </a:t>
                      </a:r>
                      <a:endParaRPr lang="en-US" sz="1000" dirty="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r>
              <a:tr h="660557">
                <a:tc>
                  <a:txBody>
                    <a:bodyPr/>
                    <a:lstStyle/>
                    <a:p>
                      <a:pPr marL="91440" marR="0">
                        <a:lnSpc>
                          <a:spcPct val="115000"/>
                        </a:lnSpc>
                        <a:spcBef>
                          <a:spcPts val="0"/>
                        </a:spcBef>
                        <a:spcAft>
                          <a:spcPts val="1000"/>
                        </a:spcAft>
                      </a:pPr>
                      <a:r>
                        <a:rPr lang="en-US" sz="1800" dirty="0">
                          <a:latin typeface="Calibri"/>
                          <a:ea typeface="Calibri"/>
                          <a:cs typeface="Times New Roman"/>
                        </a:rPr>
                        <a:t>  Others </a:t>
                      </a: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c gridSpan="2">
                  <a:txBody>
                    <a:bodyPr/>
                    <a:lstStyle/>
                    <a:p>
                      <a:pPr marL="91440" marR="0">
                        <a:lnSpc>
                          <a:spcPct val="115000"/>
                        </a:lnSpc>
                        <a:spcBef>
                          <a:spcPts val="0"/>
                        </a:spcBef>
                        <a:spcAft>
                          <a:spcPts val="1000"/>
                        </a:spcAft>
                      </a:pPr>
                      <a:r>
                        <a:rPr lang="en-US" sz="1800" dirty="0">
                          <a:latin typeface="Calibri"/>
                          <a:ea typeface="Calibri"/>
                          <a:cs typeface="Times New Roman"/>
                        </a:rPr>
                        <a:t> _ Serum amylase, Pancreatic lipase,</a:t>
                      </a:r>
                      <a:r>
                        <a:rPr lang="en-US" sz="1800" baseline="0" dirty="0">
                          <a:latin typeface="Calibri"/>
                          <a:ea typeface="Calibri"/>
                          <a:cs typeface="Times New Roman"/>
                        </a:rPr>
                        <a:t> LFTs, Urinalysis- (To R/O Other causes of pain) </a:t>
                      </a:r>
                      <a:endParaRPr lang="en-US" sz="1800" dirty="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c hMerge="1">
                  <a:txBody>
                    <a:bodyPr/>
                    <a:lstStyle/>
                    <a:p>
                      <a:pPr marL="0" marR="0">
                        <a:lnSpc>
                          <a:spcPct val="115000"/>
                        </a:lnSpc>
                        <a:spcBef>
                          <a:spcPts val="0"/>
                        </a:spcBef>
                        <a:spcAft>
                          <a:spcPts val="1000"/>
                        </a:spcAft>
                      </a:pPr>
                      <a:endParaRPr lang="en-US" sz="1050" dirty="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r>
              <a:tr h="370701">
                <a:tc gridSpan="3">
                  <a:txBody>
                    <a:bodyPr/>
                    <a:lstStyle/>
                    <a:p>
                      <a:pPr marL="91440" marR="0">
                        <a:lnSpc>
                          <a:spcPct val="115000"/>
                        </a:lnSpc>
                        <a:spcBef>
                          <a:spcPts val="0"/>
                        </a:spcBef>
                        <a:spcAft>
                          <a:spcPts val="1000"/>
                        </a:spcAft>
                      </a:pPr>
                      <a:r>
                        <a:rPr lang="en-US" sz="1800" b="1" dirty="0">
                          <a:latin typeface="Calibri"/>
                          <a:ea typeface="Calibri"/>
                          <a:cs typeface="Times New Roman"/>
                        </a:rPr>
                        <a:t>Invasive (</a:t>
                      </a:r>
                      <a:r>
                        <a:rPr lang="en-US" sz="1800" b="1" dirty="0" err="1">
                          <a:latin typeface="Calibri"/>
                          <a:ea typeface="Calibri"/>
                          <a:cs typeface="Times New Roman"/>
                        </a:rPr>
                        <a:t>antral</a:t>
                      </a:r>
                      <a:r>
                        <a:rPr lang="en-US" sz="1800" b="1" dirty="0">
                          <a:latin typeface="Calibri"/>
                          <a:ea typeface="Calibri"/>
                          <a:cs typeface="Times New Roman"/>
                        </a:rPr>
                        <a:t> biopsy)</a:t>
                      </a:r>
                      <a:r>
                        <a:rPr lang="en-US" sz="1800" dirty="0">
                          <a:latin typeface="Calibri"/>
                          <a:ea typeface="Calibri"/>
                          <a:cs typeface="Times New Roman"/>
                        </a:rPr>
                        <a:t> </a:t>
                      </a:r>
                      <a:endParaRPr lang="en-US" sz="1000" dirty="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E9E7"/>
                    </a:solidFill>
                  </a:tcPr>
                </a:tc>
                <a:tc hMerge="1">
                  <a:txBody>
                    <a:bodyPr/>
                    <a:lstStyle/>
                    <a:p>
                      <a:endParaRPr lang="en-US"/>
                    </a:p>
                  </a:txBody>
                  <a:tcPr/>
                </a:tc>
                <a:tc hMerge="1">
                  <a:txBody>
                    <a:bodyPr/>
                    <a:lstStyle/>
                    <a:p>
                      <a:endParaRPr lang="en-US"/>
                    </a:p>
                  </a:txBody>
                  <a:tcPr/>
                </a:tc>
              </a:tr>
              <a:tr h="711186">
                <a:tc>
                  <a:txBody>
                    <a:bodyPr/>
                    <a:lstStyle/>
                    <a:p>
                      <a:pPr marL="91440" marR="0">
                        <a:lnSpc>
                          <a:spcPct val="115000"/>
                        </a:lnSpc>
                        <a:spcBef>
                          <a:spcPts val="0"/>
                        </a:spcBef>
                        <a:spcAft>
                          <a:spcPts val="1000"/>
                        </a:spcAft>
                      </a:pPr>
                      <a:r>
                        <a:rPr lang="en-US" sz="1800">
                          <a:latin typeface="Calibri"/>
                          <a:ea typeface="Calibri"/>
                          <a:cs typeface="Times New Roman"/>
                        </a:rPr>
                        <a:t>Histology </a:t>
                      </a:r>
                      <a:endParaRPr lang="en-US" sz="100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c>
                  <a:txBody>
                    <a:bodyPr/>
                    <a:lstStyle/>
                    <a:p>
                      <a:pPr marL="91440" marR="0">
                        <a:lnSpc>
                          <a:spcPct val="115000"/>
                        </a:lnSpc>
                        <a:spcBef>
                          <a:spcPts val="0"/>
                        </a:spcBef>
                        <a:spcAft>
                          <a:spcPts val="1000"/>
                        </a:spcAft>
                      </a:pPr>
                      <a:r>
                        <a:rPr lang="en-US" sz="1800" dirty="0">
                          <a:latin typeface="Calibri"/>
                          <a:ea typeface="Calibri"/>
                          <a:cs typeface="Times New Roman"/>
                        </a:rPr>
                        <a:t>High Sensitivity and specificity </a:t>
                      </a:r>
                      <a:endParaRPr lang="en-US" sz="1000" dirty="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c>
                  <a:txBody>
                    <a:bodyPr/>
                    <a:lstStyle/>
                    <a:p>
                      <a:pPr marL="91440" marR="0">
                        <a:lnSpc>
                          <a:spcPct val="115000"/>
                        </a:lnSpc>
                        <a:spcBef>
                          <a:spcPts val="0"/>
                        </a:spcBef>
                        <a:spcAft>
                          <a:spcPts val="1000"/>
                        </a:spcAft>
                      </a:pPr>
                      <a:r>
                        <a:rPr lang="en-US" sz="1800">
                          <a:latin typeface="Calibri"/>
                          <a:ea typeface="Calibri"/>
                          <a:cs typeface="Times New Roman"/>
                        </a:rPr>
                        <a:t>False negatives occur</a:t>
                      </a:r>
                      <a:br>
                        <a:rPr lang="en-US" sz="1800">
                          <a:latin typeface="Calibri"/>
                          <a:ea typeface="Calibri"/>
                          <a:cs typeface="Times New Roman"/>
                        </a:rPr>
                      </a:br>
                      <a:r>
                        <a:rPr lang="en-US" sz="1800">
                          <a:latin typeface="Calibri"/>
                          <a:ea typeface="Calibri"/>
                          <a:cs typeface="Times New Roman"/>
                        </a:rPr>
                        <a:t>Takes several days to process </a:t>
                      </a:r>
                      <a:endParaRPr lang="en-US" sz="100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r>
              <a:tr h="644539">
                <a:tc>
                  <a:txBody>
                    <a:bodyPr/>
                    <a:lstStyle/>
                    <a:p>
                      <a:pPr marL="91440" marR="0">
                        <a:lnSpc>
                          <a:spcPct val="115000"/>
                        </a:lnSpc>
                        <a:spcBef>
                          <a:spcPts val="0"/>
                        </a:spcBef>
                        <a:spcAft>
                          <a:spcPts val="1000"/>
                        </a:spcAft>
                      </a:pPr>
                      <a:r>
                        <a:rPr lang="en-US" sz="1800">
                          <a:latin typeface="Calibri"/>
                          <a:ea typeface="Calibri"/>
                          <a:cs typeface="Times New Roman"/>
                        </a:rPr>
                        <a:t>Rapid urease tests </a:t>
                      </a:r>
                      <a:endParaRPr lang="en-US" sz="100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E9E7"/>
                    </a:solidFill>
                  </a:tcPr>
                </a:tc>
                <a:tc>
                  <a:txBody>
                    <a:bodyPr/>
                    <a:lstStyle/>
                    <a:p>
                      <a:pPr marL="91440" marR="0">
                        <a:lnSpc>
                          <a:spcPct val="115000"/>
                        </a:lnSpc>
                        <a:spcBef>
                          <a:spcPts val="0"/>
                        </a:spcBef>
                        <a:spcAft>
                          <a:spcPts val="1000"/>
                        </a:spcAft>
                      </a:pPr>
                      <a:r>
                        <a:rPr lang="en-US" sz="1800">
                          <a:latin typeface="Calibri"/>
                          <a:ea typeface="Calibri"/>
                          <a:cs typeface="Times New Roman"/>
                        </a:rPr>
                        <a:t>Cheap, quick, specific (&gt; 95%) </a:t>
                      </a:r>
                      <a:endParaRPr lang="en-US" sz="100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E9E7"/>
                    </a:solidFill>
                  </a:tcPr>
                </a:tc>
                <a:tc>
                  <a:txBody>
                    <a:bodyPr/>
                    <a:lstStyle/>
                    <a:p>
                      <a:pPr marL="91440" marR="0">
                        <a:lnSpc>
                          <a:spcPct val="115000"/>
                        </a:lnSpc>
                        <a:spcBef>
                          <a:spcPts val="0"/>
                        </a:spcBef>
                        <a:spcAft>
                          <a:spcPts val="1000"/>
                        </a:spcAft>
                      </a:pPr>
                      <a:r>
                        <a:rPr lang="en-US" sz="1800">
                          <a:latin typeface="Calibri"/>
                          <a:ea typeface="Calibri"/>
                          <a:cs typeface="Times New Roman"/>
                        </a:rPr>
                        <a:t>Sensitivity 85% </a:t>
                      </a:r>
                      <a:endParaRPr lang="en-US" sz="100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E9E7"/>
                    </a:solidFill>
                  </a:tcPr>
                </a:tc>
              </a:tr>
              <a:tr h="711186">
                <a:tc>
                  <a:txBody>
                    <a:bodyPr/>
                    <a:lstStyle/>
                    <a:p>
                      <a:pPr marL="91440" marR="0">
                        <a:lnSpc>
                          <a:spcPct val="115000"/>
                        </a:lnSpc>
                        <a:spcBef>
                          <a:spcPts val="0"/>
                        </a:spcBef>
                        <a:spcAft>
                          <a:spcPts val="1000"/>
                        </a:spcAft>
                      </a:pPr>
                      <a:r>
                        <a:rPr lang="en-US" sz="1800">
                          <a:latin typeface="Calibri"/>
                          <a:ea typeface="Calibri"/>
                          <a:cs typeface="Times New Roman"/>
                        </a:rPr>
                        <a:t>Microbiological culture </a:t>
                      </a:r>
                      <a:endParaRPr lang="en-US" sz="100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c>
                  <a:txBody>
                    <a:bodyPr/>
                    <a:lstStyle/>
                    <a:p>
                      <a:pPr marL="91440" marR="0">
                        <a:lnSpc>
                          <a:spcPct val="115000"/>
                        </a:lnSpc>
                        <a:spcBef>
                          <a:spcPts val="0"/>
                        </a:spcBef>
                        <a:spcAft>
                          <a:spcPts val="1000"/>
                        </a:spcAft>
                      </a:pPr>
                      <a:r>
                        <a:rPr lang="en-US" sz="1800" dirty="0">
                          <a:latin typeface="Calibri"/>
                          <a:ea typeface="Calibri"/>
                          <a:cs typeface="Times New Roman"/>
                        </a:rPr>
                        <a:t>'Gold standard'</a:t>
                      </a:r>
                      <a:br>
                        <a:rPr lang="en-US" sz="1800" dirty="0">
                          <a:latin typeface="Calibri"/>
                          <a:ea typeface="Calibri"/>
                          <a:cs typeface="Times New Roman"/>
                        </a:rPr>
                      </a:br>
                      <a:r>
                        <a:rPr lang="en-US" sz="1800" dirty="0">
                          <a:latin typeface="Calibri"/>
                          <a:ea typeface="Calibri"/>
                          <a:cs typeface="Times New Roman"/>
                        </a:rPr>
                        <a:t>Defines antibiotic sensitivity </a:t>
                      </a:r>
                      <a:endParaRPr lang="en-US" sz="1000" dirty="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c>
                  <a:txBody>
                    <a:bodyPr/>
                    <a:lstStyle/>
                    <a:p>
                      <a:pPr marL="91440" marR="0">
                        <a:lnSpc>
                          <a:spcPct val="115000"/>
                        </a:lnSpc>
                        <a:spcBef>
                          <a:spcPts val="0"/>
                        </a:spcBef>
                        <a:spcAft>
                          <a:spcPts val="1000"/>
                        </a:spcAft>
                      </a:pPr>
                      <a:r>
                        <a:rPr lang="en-US" sz="1800" dirty="0">
                          <a:latin typeface="Calibri"/>
                          <a:ea typeface="Calibri"/>
                          <a:cs typeface="Times New Roman"/>
                        </a:rPr>
                        <a:t>Slow and laborious</a:t>
                      </a:r>
                      <a:br>
                        <a:rPr lang="en-US" sz="1800" dirty="0">
                          <a:latin typeface="Calibri"/>
                          <a:ea typeface="Calibri"/>
                          <a:cs typeface="Times New Roman"/>
                        </a:rPr>
                      </a:br>
                      <a:r>
                        <a:rPr lang="en-US" sz="1800" dirty="0">
                          <a:latin typeface="Calibri"/>
                          <a:ea typeface="Calibri"/>
                          <a:cs typeface="Times New Roman"/>
                        </a:rPr>
                        <a:t>Lacks sensitivity </a:t>
                      </a:r>
                      <a:endParaRPr lang="en-US" sz="1000" dirty="0">
                        <a:latin typeface="Calibri"/>
                        <a:ea typeface="Calibri"/>
                        <a:cs typeface="Times New Roman"/>
                      </a:endParaRPr>
                    </a:p>
                  </a:txBody>
                  <a:tcPr marL="6805" marR="6805" marT="6805" marB="680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r>
            </a:tbl>
          </a:graphicData>
        </a:graphic>
      </p:graphicFrame>
      <p:sp>
        <p:nvSpPr>
          <p:cNvPr id="212020" name="Title 1"/>
          <p:cNvSpPr>
            <a:spLocks noGrp="1"/>
          </p:cNvSpPr>
          <p:nvPr>
            <p:ph type="title"/>
          </p:nvPr>
        </p:nvSpPr>
        <p:spPr>
          <a:xfrm>
            <a:off x="365125" y="400050"/>
            <a:ext cx="7772400" cy="133350"/>
          </a:xfrm>
        </p:spPr>
        <p:txBody>
          <a:bodyPr/>
          <a:lstStyle/>
          <a:p>
            <a:pPr eaLnBrk="1" hangingPunct="1"/>
            <a:r>
              <a:rPr lang="en-US" altLang="en-US" sz="2400" b="1" smtClean="0"/>
              <a:t>Methods for the diagnosis of </a:t>
            </a:r>
            <a:r>
              <a:rPr lang="en-US" altLang="en-US" sz="2400" b="1" i="1" smtClean="0"/>
              <a:t>Helicobacter pylori</a:t>
            </a:r>
            <a:r>
              <a:rPr lang="en-US" altLang="en-US" sz="2400" b="1" smtClean="0"/>
              <a:t> infection</a:t>
            </a:r>
            <a:endParaRPr lang="en-US" altLang="en-US" sz="2400" smtClean="0"/>
          </a:p>
        </p:txBody>
      </p:sp>
    </p:spTree>
    <p:extLst>
      <p:ext uri="{BB962C8B-B14F-4D97-AF65-F5344CB8AC3E}">
        <p14:creationId xmlns:p14="http://schemas.microsoft.com/office/powerpoint/2010/main" val="202329083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458200" cy="1143000"/>
          </a:xfrm>
        </p:spPr>
        <p:txBody>
          <a:bodyPr>
            <a:normAutofit fontScale="90000"/>
          </a:bodyPr>
          <a:lstStyle/>
          <a:p>
            <a:pPr eaLnBrk="1" fontAlgn="auto" hangingPunct="1">
              <a:spcAft>
                <a:spcPts val="0"/>
              </a:spcAft>
              <a:defRPr/>
            </a:pPr>
            <a:r>
              <a:rPr lang="en-US" b="1" dirty="0"/>
              <a:t>Antibiotic regimens for </a:t>
            </a:r>
            <a:r>
              <a:rPr lang="en-US" b="1" i="1" dirty="0"/>
              <a:t>H. pylori</a:t>
            </a:r>
            <a:r>
              <a:rPr lang="en-US" b="1" dirty="0"/>
              <a:t> eradication</a:t>
            </a:r>
            <a:r>
              <a:rPr lang="en-US" dirty="0"/>
              <a:t> </a:t>
            </a:r>
          </a:p>
        </p:txBody>
      </p:sp>
      <p:sp>
        <p:nvSpPr>
          <p:cNvPr id="3" name="Slide Number Placeholder 2"/>
          <p:cNvSpPr>
            <a:spLocks noGrp="1"/>
          </p:cNvSpPr>
          <p:nvPr>
            <p:ph type="sldNum" sz="quarter" idx="12"/>
          </p:nvPr>
        </p:nvSpPr>
        <p:spPr/>
        <p:txBody>
          <a:bodyPr/>
          <a:lstStyle/>
          <a:p>
            <a:pPr>
              <a:defRPr/>
            </a:pPr>
            <a:fld id="{C13BD81B-A587-4E2B-9604-462B13884A8A}" type="slidenum">
              <a:rPr lang="en-US"/>
              <a:pPr>
                <a:defRPr/>
              </a:pPr>
              <a:t>171</a:t>
            </a:fld>
            <a:endParaRPr lang="en-US"/>
          </a:p>
        </p:txBody>
      </p:sp>
      <p:sp>
        <p:nvSpPr>
          <p:cNvPr id="212996" name="Content Placeholder 3"/>
          <p:cNvSpPr>
            <a:spLocks noGrp="1"/>
          </p:cNvSpPr>
          <p:nvPr>
            <p:ph sz="quarter" idx="1"/>
          </p:nvPr>
        </p:nvSpPr>
        <p:spPr/>
        <p:txBody>
          <a:bodyPr/>
          <a:lstStyle/>
          <a:p>
            <a:pPr eaLnBrk="1" hangingPunct="1"/>
            <a:r>
              <a:rPr lang="en-US" altLang="en-US" sz="3200" smtClean="0"/>
              <a:t>'First-line therapy is a proton pump inhibitor (12-hourly), clarithromycin 500 mg 12-hourly, and amoxicillin 1 g 12-hourly or metronidazole 400 mg 12-hourly, for 7 days. </a:t>
            </a:r>
          </a:p>
          <a:p>
            <a:pPr eaLnBrk="1" hangingPunct="1"/>
            <a:r>
              <a:rPr lang="en-US" altLang="en-US" sz="3200" smtClean="0"/>
              <a:t>This is superior to ulcer-healing drugs for duodenal ulcer healing (relative risk of ulcer persistence 0.66, 95% confidence interval 0.58-0.78).' </a:t>
            </a:r>
          </a:p>
        </p:txBody>
      </p:sp>
    </p:spTree>
    <p:extLst>
      <p:ext uri="{BB962C8B-B14F-4D97-AF65-F5344CB8AC3E}">
        <p14:creationId xmlns:p14="http://schemas.microsoft.com/office/powerpoint/2010/main" val="56022366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EC560946-C44F-4C6B-85BA-DE1647EC44AB}" type="slidenum">
              <a:rPr lang="en-US"/>
              <a:pPr>
                <a:defRPr/>
              </a:pPr>
              <a:t>172</a:t>
            </a:fld>
            <a:endParaRPr lang="en-US"/>
          </a:p>
        </p:txBody>
      </p:sp>
      <p:sp>
        <p:nvSpPr>
          <p:cNvPr id="214019" name="Content Placeholder 3"/>
          <p:cNvSpPr>
            <a:spLocks noGrp="1"/>
          </p:cNvSpPr>
          <p:nvPr>
            <p:ph sz="quarter" idx="1"/>
          </p:nvPr>
        </p:nvSpPr>
        <p:spPr>
          <a:xfrm>
            <a:off x="838200" y="381000"/>
            <a:ext cx="7543800" cy="5638800"/>
          </a:xfrm>
        </p:spPr>
        <p:txBody>
          <a:bodyPr/>
          <a:lstStyle/>
          <a:p>
            <a:pPr eaLnBrk="1" hangingPunct="1">
              <a:buFont typeface="Wingdings 2" pitchFamily="18" charset="2"/>
              <a:buNone/>
            </a:pPr>
            <a:r>
              <a:rPr lang="en-US" altLang="en-US" sz="3200" b="1" smtClean="0"/>
              <a:t>Common side-effects of </a:t>
            </a:r>
            <a:r>
              <a:rPr lang="en-US" altLang="en-US" sz="3200" b="1" i="1" smtClean="0"/>
              <a:t>H. pylori</a:t>
            </a:r>
            <a:r>
              <a:rPr lang="en-US" altLang="en-US" sz="3200" b="1" smtClean="0"/>
              <a:t> eradication therapy</a:t>
            </a:r>
            <a:r>
              <a:rPr lang="en-US" altLang="en-US" sz="3200" smtClean="0"/>
              <a:t> </a:t>
            </a:r>
          </a:p>
          <a:p>
            <a:pPr eaLnBrk="1" hangingPunct="1"/>
            <a:r>
              <a:rPr lang="en-US" altLang="en-US" sz="3200" smtClean="0"/>
              <a:t>Diarrhoea </a:t>
            </a:r>
          </a:p>
          <a:p>
            <a:pPr eaLnBrk="1" hangingPunct="1"/>
            <a:r>
              <a:rPr lang="en-US" altLang="en-US" sz="3200" smtClean="0"/>
              <a:t>30-50% of patients; usually mild but </a:t>
            </a:r>
            <a:r>
              <a:rPr lang="en-US" altLang="en-US" sz="3200" i="1" smtClean="0"/>
              <a:t>Clostridium difficile</a:t>
            </a:r>
            <a:r>
              <a:rPr lang="en-US" altLang="en-US" sz="3200" smtClean="0"/>
              <a:t>-associated colitis can occur </a:t>
            </a:r>
          </a:p>
          <a:p>
            <a:pPr eaLnBrk="1" hangingPunct="1"/>
            <a:r>
              <a:rPr lang="en-US" altLang="en-US" sz="3200" smtClean="0"/>
              <a:t>Flushing and vomiting when taken with alcohol (metronizadole) </a:t>
            </a:r>
          </a:p>
          <a:p>
            <a:pPr eaLnBrk="1" hangingPunct="1"/>
            <a:r>
              <a:rPr lang="en-US" altLang="en-US" sz="3200" smtClean="0"/>
              <a:t>Nausea, vomiting </a:t>
            </a:r>
          </a:p>
          <a:p>
            <a:pPr eaLnBrk="1" hangingPunct="1"/>
            <a:r>
              <a:rPr lang="en-US" altLang="en-US" sz="3200" smtClean="0"/>
              <a:t>Abdominal cramp </a:t>
            </a:r>
          </a:p>
          <a:p>
            <a:pPr eaLnBrk="1" hangingPunct="1"/>
            <a:r>
              <a:rPr lang="en-US" altLang="en-US" sz="3200" smtClean="0"/>
              <a:t>Headache </a:t>
            </a:r>
          </a:p>
          <a:p>
            <a:pPr eaLnBrk="1" hangingPunct="1"/>
            <a:r>
              <a:rPr lang="en-US" altLang="en-US" sz="3200" smtClean="0"/>
              <a:t>Rash </a:t>
            </a:r>
          </a:p>
          <a:p>
            <a:pPr eaLnBrk="1" hangingPunct="1"/>
            <a:endParaRPr lang="en-US" altLang="en-US" sz="3200" smtClean="0"/>
          </a:p>
        </p:txBody>
      </p:sp>
    </p:spTree>
    <p:extLst>
      <p:ext uri="{BB962C8B-B14F-4D97-AF65-F5344CB8AC3E}">
        <p14:creationId xmlns:p14="http://schemas.microsoft.com/office/powerpoint/2010/main" val="390070931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3AE93981-0419-4ABA-B401-71299C3A0882}" type="slidenum">
              <a:rPr lang="en-US"/>
              <a:pPr>
                <a:defRPr/>
              </a:pPr>
              <a:t>173</a:t>
            </a:fld>
            <a:endParaRPr lang="en-US"/>
          </a:p>
        </p:txBody>
      </p:sp>
      <p:sp>
        <p:nvSpPr>
          <p:cNvPr id="4" name="Content Placeholder 3"/>
          <p:cNvSpPr>
            <a:spLocks noGrp="1"/>
          </p:cNvSpPr>
          <p:nvPr>
            <p:ph sz="quarter" idx="1"/>
          </p:nvPr>
        </p:nvSpPr>
        <p:spPr>
          <a:xfrm>
            <a:off x="381000" y="381000"/>
            <a:ext cx="8534400" cy="6172200"/>
          </a:xfrm>
        </p:spPr>
        <p:txBody>
          <a:bodyPr>
            <a:normAutofit lnSpcReduction="10000"/>
          </a:bodyPr>
          <a:lstStyle/>
          <a:p>
            <a:pPr marL="274320" indent="-274320" eaLnBrk="1" fontAlgn="auto" hangingPunct="1">
              <a:spcBef>
                <a:spcPts val="580"/>
              </a:spcBef>
              <a:spcAft>
                <a:spcPts val="0"/>
              </a:spcAft>
              <a:buFont typeface="Wingdings 2"/>
              <a:buNone/>
              <a:defRPr/>
            </a:pPr>
            <a:r>
              <a:rPr lang="en-US" b="1" dirty="0"/>
              <a:t>Indications for </a:t>
            </a:r>
            <a:r>
              <a:rPr lang="en-US" b="1" i="1" dirty="0"/>
              <a:t>H. pylori</a:t>
            </a:r>
            <a:r>
              <a:rPr lang="en-US" b="1" dirty="0"/>
              <a:t> eradication</a:t>
            </a:r>
            <a:r>
              <a:rPr lang="en-US" dirty="0"/>
              <a:t> </a:t>
            </a:r>
          </a:p>
          <a:p>
            <a:pPr marL="822960" lvl="2" eaLnBrk="1" fontAlgn="auto" hangingPunct="1">
              <a:spcBef>
                <a:spcPts val="370"/>
              </a:spcBef>
              <a:spcAft>
                <a:spcPts val="0"/>
              </a:spcAft>
              <a:buClr>
                <a:schemeClr val="accent1">
                  <a:tint val="60000"/>
                </a:schemeClr>
              </a:buClr>
              <a:buFont typeface="Wingdings 2"/>
              <a:buNone/>
              <a:defRPr/>
            </a:pPr>
            <a:r>
              <a:rPr lang="en-US" sz="3200" b="1" dirty="0"/>
              <a:t>Definite</a:t>
            </a:r>
            <a:r>
              <a:rPr lang="en-US" sz="3200" dirty="0"/>
              <a:t> </a:t>
            </a:r>
          </a:p>
          <a:p>
            <a:pPr lvl="4" eaLnBrk="1" fontAlgn="auto" hangingPunct="1">
              <a:spcBef>
                <a:spcPts val="370"/>
              </a:spcBef>
              <a:spcAft>
                <a:spcPts val="0"/>
              </a:spcAft>
              <a:buClr>
                <a:schemeClr val="accent3"/>
              </a:buClr>
              <a:defRPr/>
            </a:pPr>
            <a:r>
              <a:rPr lang="en-US" sz="3200" dirty="0"/>
              <a:t>Peptic ulcer </a:t>
            </a:r>
          </a:p>
          <a:p>
            <a:pPr lvl="4" eaLnBrk="1" fontAlgn="auto" hangingPunct="1">
              <a:spcBef>
                <a:spcPts val="370"/>
              </a:spcBef>
              <a:spcAft>
                <a:spcPts val="0"/>
              </a:spcAft>
              <a:buClr>
                <a:schemeClr val="accent3"/>
              </a:buClr>
              <a:defRPr/>
            </a:pPr>
            <a:r>
              <a:rPr lang="en-US" sz="3200" dirty="0" err="1"/>
              <a:t>MALToma</a:t>
            </a:r>
            <a:r>
              <a:rPr lang="en-US" sz="3200" dirty="0"/>
              <a:t> </a:t>
            </a:r>
          </a:p>
          <a:p>
            <a:pPr lvl="4" eaLnBrk="1" fontAlgn="auto" hangingPunct="1">
              <a:spcBef>
                <a:spcPts val="370"/>
              </a:spcBef>
              <a:spcAft>
                <a:spcPts val="0"/>
              </a:spcAft>
              <a:buClr>
                <a:schemeClr val="accent3"/>
              </a:buClr>
              <a:defRPr/>
            </a:pPr>
            <a:r>
              <a:rPr lang="en-US" sz="3200" i="1" dirty="0"/>
              <a:t>H. pylori</a:t>
            </a:r>
            <a:r>
              <a:rPr lang="en-US" sz="3200" dirty="0"/>
              <a:t>-positive dyspepsia </a:t>
            </a:r>
          </a:p>
          <a:p>
            <a:pPr marL="822960" lvl="2" eaLnBrk="1" fontAlgn="auto" hangingPunct="1">
              <a:spcBef>
                <a:spcPts val="370"/>
              </a:spcBef>
              <a:spcAft>
                <a:spcPts val="0"/>
              </a:spcAft>
              <a:buClr>
                <a:schemeClr val="accent1">
                  <a:tint val="60000"/>
                </a:schemeClr>
              </a:buClr>
              <a:buFont typeface="Wingdings 2"/>
              <a:buNone/>
              <a:defRPr/>
            </a:pPr>
            <a:r>
              <a:rPr lang="en-US" sz="3200" b="1" dirty="0"/>
              <a:t>Not indicated</a:t>
            </a:r>
            <a:r>
              <a:rPr lang="en-US" sz="3200" dirty="0"/>
              <a:t> </a:t>
            </a:r>
          </a:p>
          <a:p>
            <a:pPr lvl="4" eaLnBrk="1" fontAlgn="auto" hangingPunct="1">
              <a:spcBef>
                <a:spcPts val="370"/>
              </a:spcBef>
              <a:spcAft>
                <a:spcPts val="0"/>
              </a:spcAft>
              <a:buClr>
                <a:schemeClr val="accent3"/>
              </a:buClr>
              <a:defRPr/>
            </a:pPr>
            <a:r>
              <a:rPr lang="en-US" sz="3200" dirty="0"/>
              <a:t>Gastro-</a:t>
            </a:r>
            <a:r>
              <a:rPr lang="en-US" sz="3200" dirty="0" err="1"/>
              <a:t>oesophageal</a:t>
            </a:r>
            <a:r>
              <a:rPr lang="en-US" sz="3200" dirty="0"/>
              <a:t> reflux disease </a:t>
            </a:r>
          </a:p>
          <a:p>
            <a:pPr lvl="4" eaLnBrk="1" fontAlgn="auto" hangingPunct="1">
              <a:spcBef>
                <a:spcPts val="370"/>
              </a:spcBef>
              <a:spcAft>
                <a:spcPts val="0"/>
              </a:spcAft>
              <a:buClr>
                <a:schemeClr val="accent3"/>
              </a:buClr>
              <a:defRPr/>
            </a:pPr>
            <a:r>
              <a:rPr lang="en-US" sz="3200" dirty="0"/>
              <a:t>Asymptomatic </a:t>
            </a:r>
          </a:p>
          <a:p>
            <a:pPr marL="822960" lvl="2" eaLnBrk="1" fontAlgn="auto" hangingPunct="1">
              <a:spcBef>
                <a:spcPts val="370"/>
              </a:spcBef>
              <a:spcAft>
                <a:spcPts val="0"/>
              </a:spcAft>
              <a:buClr>
                <a:schemeClr val="accent1">
                  <a:tint val="60000"/>
                </a:schemeClr>
              </a:buClr>
              <a:buFont typeface="Wingdings 2"/>
              <a:buNone/>
              <a:defRPr/>
            </a:pPr>
            <a:r>
              <a:rPr lang="en-US" sz="3200" b="1" dirty="0"/>
              <a:t>Uncertain</a:t>
            </a:r>
          </a:p>
          <a:p>
            <a:pPr lvl="4" eaLnBrk="1" fontAlgn="auto" hangingPunct="1">
              <a:spcBef>
                <a:spcPts val="370"/>
              </a:spcBef>
              <a:spcAft>
                <a:spcPts val="0"/>
              </a:spcAft>
              <a:buClr>
                <a:schemeClr val="accent3"/>
              </a:buClr>
              <a:defRPr/>
            </a:pPr>
            <a:r>
              <a:rPr lang="en-US" sz="3200" dirty="0"/>
              <a:t>Family history of gastric cancer </a:t>
            </a:r>
          </a:p>
          <a:p>
            <a:pPr lvl="4" eaLnBrk="1" fontAlgn="auto" hangingPunct="1">
              <a:spcBef>
                <a:spcPts val="370"/>
              </a:spcBef>
              <a:spcAft>
                <a:spcPts val="0"/>
              </a:spcAft>
              <a:buClr>
                <a:schemeClr val="accent3"/>
              </a:buClr>
              <a:defRPr/>
            </a:pPr>
            <a:r>
              <a:rPr lang="en-US" sz="3200" dirty="0"/>
              <a:t>Non-ulcer dyspepsia </a:t>
            </a:r>
          </a:p>
          <a:p>
            <a:pPr lvl="4" eaLnBrk="1" fontAlgn="auto" hangingPunct="1">
              <a:spcBef>
                <a:spcPts val="370"/>
              </a:spcBef>
              <a:spcAft>
                <a:spcPts val="0"/>
              </a:spcAft>
              <a:buClr>
                <a:schemeClr val="accent3"/>
              </a:buClr>
              <a:defRPr/>
            </a:pPr>
            <a:r>
              <a:rPr lang="en-US" sz="3200" dirty="0"/>
              <a:t>Long-term NSAID users </a:t>
            </a:r>
          </a:p>
          <a:p>
            <a:pPr marL="274320" indent="-274320" eaLnBrk="1" fontAlgn="auto" hangingPunct="1">
              <a:spcBef>
                <a:spcPts val="580"/>
              </a:spcBef>
              <a:spcAft>
                <a:spcPts val="0"/>
              </a:spcAft>
              <a:buFont typeface="Wingdings 2"/>
              <a:buChar char=""/>
              <a:defRPr/>
            </a:pPr>
            <a:endParaRPr lang="en-US" dirty="0"/>
          </a:p>
        </p:txBody>
      </p:sp>
    </p:spTree>
    <p:extLst>
      <p:ext uri="{BB962C8B-B14F-4D97-AF65-F5344CB8AC3E}">
        <p14:creationId xmlns:p14="http://schemas.microsoft.com/office/powerpoint/2010/main" val="199778692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p:cNvSpPr>
            <a:spLocks noGrp="1"/>
          </p:cNvSpPr>
          <p:nvPr>
            <p:ph type="title"/>
          </p:nvPr>
        </p:nvSpPr>
        <p:spPr/>
        <p:txBody>
          <a:bodyPr/>
          <a:lstStyle/>
          <a:p>
            <a:r>
              <a:rPr lang="en-US" altLang="en-US" b="1" smtClean="0"/>
              <a:t>Diseases Associated with </a:t>
            </a:r>
            <a:r>
              <a:rPr lang="en-US" altLang="en-US" b="1" i="1" smtClean="0"/>
              <a:t>Helicobacter pylori</a:t>
            </a:r>
            <a:r>
              <a:rPr lang="en-US" altLang="en-US" b="1" smtClean="0"/>
              <a:t> Infection</a:t>
            </a:r>
            <a:endParaRPr lang="en-US" altLang="en-US" smtClean="0"/>
          </a:p>
        </p:txBody>
      </p:sp>
      <p:graphicFrame>
        <p:nvGraphicFramePr>
          <p:cNvPr id="5" name="Content Placeholder 4"/>
          <p:cNvGraphicFramePr>
            <a:graphicFrameLocks noGrp="1"/>
          </p:cNvGraphicFramePr>
          <p:nvPr>
            <p:ph sz="quarter" idx="1"/>
          </p:nvPr>
        </p:nvGraphicFramePr>
        <p:xfrm>
          <a:off x="457200" y="1447800"/>
          <a:ext cx="8305800" cy="5105400"/>
        </p:xfrm>
        <a:graphic>
          <a:graphicData uri="http://schemas.openxmlformats.org/drawingml/2006/table">
            <a:tbl>
              <a:tblPr firstRow="1" bandRow="1">
                <a:tableStyleId>{5C22544A-7EE6-4342-B048-85BDC9FD1C3A}</a:tableStyleId>
              </a:tblPr>
              <a:tblGrid>
                <a:gridCol w="4152900"/>
                <a:gridCol w="4152900"/>
              </a:tblGrid>
              <a:tr h="1021080">
                <a:tc>
                  <a:txBody>
                    <a:bodyPr/>
                    <a:lstStyle/>
                    <a:p>
                      <a:pPr marL="0" marR="0">
                        <a:lnSpc>
                          <a:spcPct val="115000"/>
                        </a:lnSpc>
                        <a:spcBef>
                          <a:spcPts val="0"/>
                        </a:spcBef>
                        <a:spcAft>
                          <a:spcPts val="0"/>
                        </a:spcAft>
                      </a:pPr>
                      <a:r>
                        <a:rPr lang="en-US" sz="2800" b="1" dirty="0">
                          <a:solidFill>
                            <a:srgbClr val="000000"/>
                          </a:solidFill>
                          <a:latin typeface="Arial"/>
                          <a:ea typeface="Times New Roman"/>
                          <a:cs typeface="Times New Roman"/>
                        </a:rPr>
                        <a:t>Disease</a:t>
                      </a:r>
                      <a:endParaRPr lang="en-US" sz="3600" dirty="0">
                        <a:latin typeface="Calibri"/>
                        <a:ea typeface="Calibri"/>
                        <a:cs typeface="Times New Roman"/>
                      </a:endParaRPr>
                    </a:p>
                  </a:txBody>
                  <a:tcPr marL="9525" marR="9525" marT="9525" marB="9525" anchor="b"/>
                </a:tc>
                <a:tc>
                  <a:txBody>
                    <a:bodyPr/>
                    <a:lstStyle/>
                    <a:p>
                      <a:pPr marL="0" marR="0">
                        <a:lnSpc>
                          <a:spcPct val="115000"/>
                        </a:lnSpc>
                        <a:spcBef>
                          <a:spcPts val="0"/>
                        </a:spcBef>
                        <a:spcAft>
                          <a:spcPts val="0"/>
                        </a:spcAft>
                      </a:pPr>
                      <a:r>
                        <a:rPr lang="en-US" sz="2800" b="1">
                          <a:solidFill>
                            <a:srgbClr val="000000"/>
                          </a:solidFill>
                          <a:latin typeface="Arial"/>
                          <a:ea typeface="Times New Roman"/>
                          <a:cs typeface="Times New Roman"/>
                        </a:rPr>
                        <a:t>Association</a:t>
                      </a:r>
                      <a:endParaRPr lang="en-US" sz="3600">
                        <a:latin typeface="Calibri"/>
                        <a:ea typeface="Calibri"/>
                        <a:cs typeface="Times New Roman"/>
                      </a:endParaRPr>
                    </a:p>
                  </a:txBody>
                  <a:tcPr marL="9525" marR="9525" marT="9525" marB="9525" anchor="b"/>
                </a:tc>
              </a:tr>
              <a:tr h="1021080">
                <a:tc>
                  <a:txBody>
                    <a:bodyPr/>
                    <a:lstStyle/>
                    <a:p>
                      <a:pPr marL="0" marR="0">
                        <a:lnSpc>
                          <a:spcPct val="115000"/>
                        </a:lnSpc>
                        <a:spcBef>
                          <a:spcPts val="0"/>
                        </a:spcBef>
                        <a:spcAft>
                          <a:spcPts val="0"/>
                        </a:spcAft>
                      </a:pPr>
                      <a:r>
                        <a:rPr lang="en-US" sz="2800" dirty="0">
                          <a:solidFill>
                            <a:srgbClr val="000000"/>
                          </a:solidFill>
                          <a:latin typeface="Arial"/>
                          <a:ea typeface="Times New Roman"/>
                          <a:cs typeface="Times New Roman"/>
                        </a:rPr>
                        <a:t>Chronic gastritis</a:t>
                      </a:r>
                      <a:endParaRPr lang="en-US" sz="3600" dirty="0">
                        <a:latin typeface="Calibri"/>
                        <a:ea typeface="Calibri"/>
                        <a:cs typeface="Times New Roman"/>
                      </a:endParaRPr>
                    </a:p>
                  </a:txBody>
                  <a:tcPr marL="15240" marR="15240" marT="15240" marB="15240"/>
                </a:tc>
                <a:tc>
                  <a:txBody>
                    <a:bodyPr/>
                    <a:lstStyle/>
                    <a:p>
                      <a:pPr marL="0" marR="0">
                        <a:lnSpc>
                          <a:spcPct val="115000"/>
                        </a:lnSpc>
                        <a:spcBef>
                          <a:spcPts val="0"/>
                        </a:spcBef>
                        <a:spcAft>
                          <a:spcPts val="0"/>
                        </a:spcAft>
                      </a:pPr>
                      <a:r>
                        <a:rPr lang="en-US" sz="2800">
                          <a:solidFill>
                            <a:srgbClr val="000000"/>
                          </a:solidFill>
                          <a:latin typeface="Arial"/>
                          <a:ea typeface="Times New Roman"/>
                          <a:cs typeface="Times New Roman"/>
                        </a:rPr>
                        <a:t>Strong causal association</a:t>
                      </a:r>
                      <a:endParaRPr lang="en-US" sz="3600">
                        <a:latin typeface="Calibri"/>
                        <a:ea typeface="Calibri"/>
                        <a:cs typeface="Times New Roman"/>
                      </a:endParaRPr>
                    </a:p>
                  </a:txBody>
                  <a:tcPr marL="15240" marR="15240" marT="15240" marB="15240"/>
                </a:tc>
              </a:tr>
              <a:tr h="1021080">
                <a:tc>
                  <a:txBody>
                    <a:bodyPr/>
                    <a:lstStyle/>
                    <a:p>
                      <a:pPr marL="0" marR="0">
                        <a:lnSpc>
                          <a:spcPct val="115000"/>
                        </a:lnSpc>
                        <a:spcBef>
                          <a:spcPts val="0"/>
                        </a:spcBef>
                        <a:spcAft>
                          <a:spcPts val="0"/>
                        </a:spcAft>
                      </a:pPr>
                      <a:r>
                        <a:rPr lang="en-US" sz="2800" dirty="0">
                          <a:solidFill>
                            <a:srgbClr val="000000"/>
                          </a:solidFill>
                          <a:latin typeface="Arial"/>
                          <a:ea typeface="Times New Roman"/>
                          <a:cs typeface="Times New Roman"/>
                        </a:rPr>
                        <a:t>Peptic ulcer disease</a:t>
                      </a:r>
                      <a:endParaRPr lang="en-US" sz="3600" dirty="0">
                        <a:latin typeface="Calibri"/>
                        <a:ea typeface="Calibri"/>
                        <a:cs typeface="Times New Roman"/>
                      </a:endParaRPr>
                    </a:p>
                  </a:txBody>
                  <a:tcPr marL="15240" marR="15240" marT="15240" marB="15240"/>
                </a:tc>
                <a:tc>
                  <a:txBody>
                    <a:bodyPr/>
                    <a:lstStyle/>
                    <a:p>
                      <a:pPr marL="0" marR="0">
                        <a:lnSpc>
                          <a:spcPct val="115000"/>
                        </a:lnSpc>
                        <a:spcBef>
                          <a:spcPts val="0"/>
                        </a:spcBef>
                        <a:spcAft>
                          <a:spcPts val="0"/>
                        </a:spcAft>
                      </a:pPr>
                      <a:r>
                        <a:rPr lang="en-US" sz="2800">
                          <a:solidFill>
                            <a:srgbClr val="000000"/>
                          </a:solidFill>
                          <a:latin typeface="Arial"/>
                          <a:ea typeface="Times New Roman"/>
                          <a:cs typeface="Times New Roman"/>
                        </a:rPr>
                        <a:t>Strong causal association</a:t>
                      </a:r>
                      <a:endParaRPr lang="en-US" sz="3600">
                        <a:latin typeface="Calibri"/>
                        <a:ea typeface="Calibri"/>
                        <a:cs typeface="Times New Roman"/>
                      </a:endParaRPr>
                    </a:p>
                  </a:txBody>
                  <a:tcPr marL="15240" marR="15240" marT="15240" marB="15240"/>
                </a:tc>
              </a:tr>
              <a:tr h="1021080">
                <a:tc>
                  <a:txBody>
                    <a:bodyPr/>
                    <a:lstStyle/>
                    <a:p>
                      <a:pPr marL="0" marR="0">
                        <a:lnSpc>
                          <a:spcPct val="115000"/>
                        </a:lnSpc>
                        <a:spcBef>
                          <a:spcPts val="0"/>
                        </a:spcBef>
                        <a:spcAft>
                          <a:spcPts val="0"/>
                        </a:spcAft>
                      </a:pPr>
                      <a:r>
                        <a:rPr lang="en-US" sz="2800" dirty="0">
                          <a:solidFill>
                            <a:srgbClr val="000000"/>
                          </a:solidFill>
                          <a:latin typeface="Arial"/>
                          <a:ea typeface="Times New Roman"/>
                          <a:cs typeface="Times New Roman"/>
                        </a:rPr>
                        <a:t>Gastric carcinoma</a:t>
                      </a:r>
                      <a:endParaRPr lang="en-US" sz="3600" dirty="0">
                        <a:latin typeface="Calibri"/>
                        <a:ea typeface="Calibri"/>
                        <a:cs typeface="Times New Roman"/>
                      </a:endParaRPr>
                    </a:p>
                  </a:txBody>
                  <a:tcPr marL="15240" marR="15240" marT="15240" marB="15240"/>
                </a:tc>
                <a:tc>
                  <a:txBody>
                    <a:bodyPr/>
                    <a:lstStyle/>
                    <a:p>
                      <a:pPr marL="0" marR="0">
                        <a:lnSpc>
                          <a:spcPct val="115000"/>
                        </a:lnSpc>
                        <a:spcBef>
                          <a:spcPts val="0"/>
                        </a:spcBef>
                        <a:spcAft>
                          <a:spcPts val="0"/>
                        </a:spcAft>
                      </a:pPr>
                      <a:r>
                        <a:rPr lang="en-US" sz="2800">
                          <a:solidFill>
                            <a:srgbClr val="000000"/>
                          </a:solidFill>
                          <a:latin typeface="Arial"/>
                          <a:ea typeface="Times New Roman"/>
                          <a:cs typeface="Times New Roman"/>
                        </a:rPr>
                        <a:t>Strong causal association</a:t>
                      </a:r>
                      <a:endParaRPr lang="en-US" sz="3600">
                        <a:latin typeface="Calibri"/>
                        <a:ea typeface="Calibri"/>
                        <a:cs typeface="Times New Roman"/>
                      </a:endParaRPr>
                    </a:p>
                  </a:txBody>
                  <a:tcPr marL="15240" marR="15240" marT="15240" marB="15240"/>
                </a:tc>
              </a:tr>
              <a:tr h="1021080">
                <a:tc>
                  <a:txBody>
                    <a:bodyPr/>
                    <a:lstStyle/>
                    <a:p>
                      <a:pPr marL="0" marR="0">
                        <a:lnSpc>
                          <a:spcPct val="115000"/>
                        </a:lnSpc>
                        <a:spcBef>
                          <a:spcPts val="0"/>
                        </a:spcBef>
                        <a:spcAft>
                          <a:spcPts val="0"/>
                        </a:spcAft>
                      </a:pPr>
                      <a:r>
                        <a:rPr lang="en-US" sz="2800" dirty="0">
                          <a:solidFill>
                            <a:srgbClr val="000000"/>
                          </a:solidFill>
                          <a:latin typeface="Arial"/>
                          <a:ea typeface="Times New Roman"/>
                          <a:cs typeface="Times New Roman"/>
                        </a:rPr>
                        <a:t>Gastric MALT lymphoma*</a:t>
                      </a:r>
                      <a:endParaRPr lang="en-US" sz="3600" dirty="0">
                        <a:latin typeface="Calibri"/>
                        <a:ea typeface="Calibri"/>
                        <a:cs typeface="Times New Roman"/>
                      </a:endParaRPr>
                    </a:p>
                  </a:txBody>
                  <a:tcPr marL="15240" marR="15240" marT="15240" marB="15240"/>
                </a:tc>
                <a:tc>
                  <a:txBody>
                    <a:bodyPr/>
                    <a:lstStyle/>
                    <a:p>
                      <a:pPr marL="0" marR="0">
                        <a:lnSpc>
                          <a:spcPct val="115000"/>
                        </a:lnSpc>
                        <a:spcBef>
                          <a:spcPts val="0"/>
                        </a:spcBef>
                        <a:spcAft>
                          <a:spcPts val="0"/>
                        </a:spcAft>
                      </a:pPr>
                      <a:r>
                        <a:rPr lang="en-US" sz="2800" dirty="0">
                          <a:solidFill>
                            <a:srgbClr val="000000"/>
                          </a:solidFill>
                          <a:latin typeface="Arial"/>
                          <a:ea typeface="Times New Roman"/>
                          <a:cs typeface="Times New Roman"/>
                        </a:rPr>
                        <a:t>Definitive etiologic role</a:t>
                      </a:r>
                      <a:endParaRPr lang="en-US" sz="3600" dirty="0">
                        <a:latin typeface="Calibri"/>
                        <a:ea typeface="Calibri"/>
                        <a:cs typeface="Times New Roman"/>
                      </a:endParaRPr>
                    </a:p>
                  </a:txBody>
                  <a:tcPr marL="15240" marR="15240" marT="15240" marB="15240"/>
                </a:tc>
              </a:tr>
            </a:tbl>
          </a:graphicData>
        </a:graphic>
      </p:graphicFrame>
      <p:sp>
        <p:nvSpPr>
          <p:cNvPr id="4" name="Slide Number Placeholder 3"/>
          <p:cNvSpPr>
            <a:spLocks noGrp="1"/>
          </p:cNvSpPr>
          <p:nvPr>
            <p:ph type="sldNum" sz="quarter" idx="12"/>
          </p:nvPr>
        </p:nvSpPr>
        <p:spPr/>
        <p:txBody>
          <a:bodyPr/>
          <a:lstStyle/>
          <a:p>
            <a:pPr>
              <a:defRPr/>
            </a:pPr>
            <a:fld id="{9DA25175-7D7F-4457-906A-A77C04FB5D0F}" type="slidenum">
              <a:rPr lang="en-US"/>
              <a:pPr>
                <a:defRPr/>
              </a:pPr>
              <a:t>174</a:t>
            </a:fld>
            <a:endParaRPr lang="en-US"/>
          </a:p>
        </p:txBody>
      </p:sp>
      <p:sp>
        <p:nvSpPr>
          <p:cNvPr id="216088" name="Rectangle 5"/>
          <p:cNvSpPr>
            <a:spLocks noChangeArrowheads="1"/>
          </p:cNvSpPr>
          <p:nvPr/>
        </p:nvSpPr>
        <p:spPr bwMode="auto">
          <a:xfrm>
            <a:off x="152400" y="6172200"/>
            <a:ext cx="5562600" cy="4000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sz="2000">
                <a:solidFill>
                  <a:prstClr val="white"/>
                </a:solidFill>
                <a:latin typeface="Arial" charset="0"/>
                <a:cs typeface="Arial" charset="0"/>
              </a:rPr>
              <a:t>* MALT, mucosa-associated lymphoid tissue</a:t>
            </a:r>
          </a:p>
        </p:txBody>
      </p:sp>
    </p:spTree>
    <p:extLst>
      <p:ext uri="{BB962C8B-B14F-4D97-AF65-F5344CB8AC3E}">
        <p14:creationId xmlns:p14="http://schemas.microsoft.com/office/powerpoint/2010/main" val="21727666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Content Placeholder 2"/>
          <p:cNvSpPr>
            <a:spLocks noGrp="1"/>
          </p:cNvSpPr>
          <p:nvPr>
            <p:ph sz="quarter" idx="1"/>
          </p:nvPr>
        </p:nvSpPr>
        <p:spPr>
          <a:xfrm>
            <a:off x="457200" y="533400"/>
            <a:ext cx="8229600" cy="5486400"/>
          </a:xfrm>
        </p:spPr>
        <p:txBody>
          <a:bodyPr/>
          <a:lstStyle/>
          <a:p>
            <a:r>
              <a:rPr lang="en-US" altLang="en-US" sz="4000" i="1" smtClean="0"/>
              <a:t>H. pylori</a:t>
            </a:r>
            <a:r>
              <a:rPr lang="en-US" altLang="en-US" sz="4000" smtClean="0"/>
              <a:t> is a nonsporing, curvilinear gram-negative rod measuring approximately 3.5 × 0.5 μm. </a:t>
            </a:r>
          </a:p>
          <a:p>
            <a:r>
              <a:rPr lang="en-US" altLang="en-US" sz="4000" i="1" smtClean="0"/>
              <a:t>H. pylori</a:t>
            </a:r>
            <a:r>
              <a:rPr lang="en-US" altLang="en-US" sz="4000" smtClean="0"/>
              <a:t> is part of a genus of bacteria that have adapted to the ecologic niche provided by gastric mucus, which is lethal to most bacteria. </a:t>
            </a:r>
          </a:p>
          <a:p>
            <a:endParaRPr lang="en-US" altLang="en-US" sz="4000" smtClean="0"/>
          </a:p>
          <a:p>
            <a:endParaRPr lang="en-US" altLang="en-US" sz="4000" smtClean="0"/>
          </a:p>
        </p:txBody>
      </p:sp>
      <p:sp>
        <p:nvSpPr>
          <p:cNvPr id="4" name="Slide Number Placeholder 3"/>
          <p:cNvSpPr>
            <a:spLocks noGrp="1"/>
          </p:cNvSpPr>
          <p:nvPr>
            <p:ph type="sldNum" sz="quarter" idx="12"/>
          </p:nvPr>
        </p:nvSpPr>
        <p:spPr/>
        <p:txBody>
          <a:bodyPr/>
          <a:lstStyle/>
          <a:p>
            <a:pPr>
              <a:defRPr/>
            </a:pPr>
            <a:fld id="{F1E97839-4559-4B6B-B709-8A74BB10B683}" type="slidenum">
              <a:rPr lang="en-US"/>
              <a:pPr>
                <a:defRPr/>
              </a:pPr>
              <a:t>175</a:t>
            </a:fld>
            <a:endParaRPr lang="en-US"/>
          </a:p>
        </p:txBody>
      </p:sp>
      <p:sp>
        <p:nvSpPr>
          <p:cNvPr id="217092" name="TextBox 4"/>
          <p:cNvSpPr txBox="1">
            <a:spLocks noChangeArrowheads="1"/>
          </p:cNvSpPr>
          <p:nvPr/>
        </p:nvSpPr>
        <p:spPr bwMode="auto">
          <a:xfrm>
            <a:off x="533400" y="228600"/>
            <a:ext cx="297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0"/>
              </a:spcBef>
              <a:spcAft>
                <a:spcPct val="0"/>
              </a:spcAft>
            </a:pPr>
            <a:r>
              <a:rPr lang="en-US" altLang="en-US" sz="1800" b="1">
                <a:solidFill>
                  <a:prstClr val="black"/>
                </a:solidFill>
                <a:latin typeface="Times New Roman" pitchFamily="18" charset="0"/>
                <a:cs typeface="Times New Roman" pitchFamily="18" charset="0"/>
              </a:rPr>
              <a:t>H. PYLORI</a:t>
            </a:r>
          </a:p>
        </p:txBody>
      </p:sp>
    </p:spTree>
    <p:extLst>
      <p:ext uri="{BB962C8B-B14F-4D97-AF65-F5344CB8AC3E}">
        <p14:creationId xmlns:p14="http://schemas.microsoft.com/office/powerpoint/2010/main" val="28359331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00"/>
            <a:ext cx="8229600" cy="6096000"/>
          </a:xfrm>
        </p:spPr>
        <p:txBody>
          <a:bodyPr/>
          <a:lstStyle/>
          <a:p>
            <a:pPr>
              <a:buFont typeface="Wingdings 2" pitchFamily="18" charset="2"/>
              <a:buNone/>
              <a:defRPr/>
            </a:pPr>
            <a:r>
              <a:rPr lang="en-US" sz="2800" b="1" dirty="0"/>
              <a:t>The specialized traits that allow it to flourish include: </a:t>
            </a:r>
          </a:p>
          <a:p>
            <a:pPr marL="514350" indent="-514350">
              <a:buFont typeface="+mj-lt"/>
              <a:buAutoNum type="arabicPeriod"/>
              <a:defRPr/>
            </a:pPr>
            <a:r>
              <a:rPr lang="en-US" sz="2800" dirty="0"/>
              <a:t>Motility (via flagella), allowing it to swim through viscous mucus </a:t>
            </a:r>
          </a:p>
          <a:p>
            <a:pPr marL="514350" indent="-514350">
              <a:buFont typeface="+mj-lt"/>
              <a:buAutoNum type="arabicPeriod"/>
              <a:defRPr/>
            </a:pPr>
            <a:r>
              <a:rPr lang="en-US" sz="2800" dirty="0"/>
              <a:t>Elaboration of a </a:t>
            </a:r>
            <a:r>
              <a:rPr lang="en-US" sz="2800" i="1" dirty="0" err="1"/>
              <a:t>urease</a:t>
            </a:r>
            <a:r>
              <a:rPr lang="en-US" sz="2800" i="1" dirty="0"/>
              <a:t>,</a:t>
            </a:r>
            <a:r>
              <a:rPr lang="en-US" sz="2800" dirty="0"/>
              <a:t> which produces ammonia and carbon dioxide from endogenous urea, thereby buffering gastric acid in the immediate vicinity of the organism </a:t>
            </a:r>
          </a:p>
          <a:p>
            <a:pPr marL="514350" indent="-514350">
              <a:buFont typeface="+mj-lt"/>
              <a:buAutoNum type="arabicPeriod"/>
              <a:defRPr/>
            </a:pPr>
            <a:r>
              <a:rPr lang="en-US" sz="2800" dirty="0"/>
              <a:t>Expression of </a:t>
            </a:r>
            <a:r>
              <a:rPr lang="en-US" sz="2800" i="1" dirty="0"/>
              <a:t>bacterial </a:t>
            </a:r>
            <a:r>
              <a:rPr lang="en-US" sz="2800" i="1" dirty="0" err="1"/>
              <a:t>adhesins</a:t>
            </a:r>
            <a:r>
              <a:rPr lang="en-US" sz="2800" dirty="0"/>
              <a:t>, such as </a:t>
            </a:r>
            <a:r>
              <a:rPr lang="en-US" sz="2800" dirty="0" err="1"/>
              <a:t>BabA</a:t>
            </a:r>
            <a:r>
              <a:rPr lang="en-US" sz="2800" dirty="0"/>
              <a:t>, which binds to the </a:t>
            </a:r>
            <a:r>
              <a:rPr lang="en-US" sz="2800" dirty="0" err="1"/>
              <a:t>fucosylated</a:t>
            </a:r>
            <a:r>
              <a:rPr lang="en-US" sz="2800" dirty="0"/>
              <a:t> Lewis B blood-group antigens, enhances binding to blood group O antigen bearing cells. </a:t>
            </a:r>
          </a:p>
          <a:p>
            <a:pPr marL="514350" indent="-514350">
              <a:buFont typeface="+mj-lt"/>
              <a:buAutoNum type="arabicPeriod"/>
              <a:defRPr/>
            </a:pPr>
            <a:r>
              <a:rPr lang="en-US" sz="2800" dirty="0"/>
              <a:t>Expression of bacterial toxins, such as </a:t>
            </a:r>
            <a:r>
              <a:rPr lang="en-US" sz="2800" dirty="0" err="1"/>
              <a:t>cytotoxin</a:t>
            </a:r>
            <a:r>
              <a:rPr lang="en-US" sz="2800" dirty="0"/>
              <a:t> association gene A </a:t>
            </a:r>
            <a:r>
              <a:rPr lang="en-US" sz="2800" i="1" dirty="0"/>
              <a:t>(</a:t>
            </a:r>
            <a:r>
              <a:rPr lang="en-US" sz="2800" i="1" dirty="0" err="1"/>
              <a:t>CagA</a:t>
            </a:r>
            <a:r>
              <a:rPr lang="en-US" sz="2800" i="1" dirty="0"/>
              <a:t>)</a:t>
            </a:r>
            <a:r>
              <a:rPr lang="en-US" sz="2800" dirty="0"/>
              <a:t> and </a:t>
            </a:r>
            <a:r>
              <a:rPr lang="en-US" sz="2800" dirty="0" err="1"/>
              <a:t>vacuolating</a:t>
            </a:r>
            <a:r>
              <a:rPr lang="en-US" sz="2800" dirty="0"/>
              <a:t> </a:t>
            </a:r>
            <a:r>
              <a:rPr lang="en-US" sz="2800" dirty="0" err="1"/>
              <a:t>cytotoxin</a:t>
            </a:r>
            <a:r>
              <a:rPr lang="en-US" sz="2800" dirty="0"/>
              <a:t> gene A </a:t>
            </a:r>
            <a:r>
              <a:rPr lang="en-US" sz="2800" i="1" dirty="0"/>
              <a:t>(</a:t>
            </a:r>
            <a:r>
              <a:rPr lang="en-US" sz="2800" i="1" dirty="0" err="1"/>
              <a:t>VacA</a:t>
            </a:r>
            <a:r>
              <a:rPr lang="en-US" sz="2800" i="1" dirty="0"/>
              <a:t>).</a:t>
            </a:r>
            <a:endParaRPr lang="en-US" sz="2800" dirty="0"/>
          </a:p>
        </p:txBody>
      </p:sp>
      <p:sp>
        <p:nvSpPr>
          <p:cNvPr id="4" name="Slide Number Placeholder 3"/>
          <p:cNvSpPr>
            <a:spLocks noGrp="1"/>
          </p:cNvSpPr>
          <p:nvPr>
            <p:ph type="sldNum" sz="quarter" idx="12"/>
          </p:nvPr>
        </p:nvSpPr>
        <p:spPr/>
        <p:txBody>
          <a:bodyPr/>
          <a:lstStyle/>
          <a:p>
            <a:pPr>
              <a:defRPr/>
            </a:pPr>
            <a:fld id="{5099A364-93A3-4FF6-8178-C74625EC63E0}" type="slidenum">
              <a:rPr lang="en-US"/>
              <a:pPr>
                <a:defRPr/>
              </a:pPr>
              <a:t>176</a:t>
            </a:fld>
            <a:endParaRPr lang="en-US"/>
          </a:p>
        </p:txBody>
      </p:sp>
    </p:spTree>
    <p:extLst>
      <p:ext uri="{BB962C8B-B14F-4D97-AF65-F5344CB8AC3E}">
        <p14:creationId xmlns:p14="http://schemas.microsoft.com/office/powerpoint/2010/main" val="249267838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D575ADF4-3A92-41E3-9397-D9E10FB18F1D}" type="slidenum">
              <a:rPr lang="en-US"/>
              <a:pPr>
                <a:defRPr/>
              </a:pPr>
              <a:t>177</a:t>
            </a:fld>
            <a:endParaRPr lang="en-US"/>
          </a:p>
        </p:txBody>
      </p:sp>
      <p:graphicFrame>
        <p:nvGraphicFramePr>
          <p:cNvPr id="5" name="Content Placeholder 4"/>
          <p:cNvGraphicFramePr>
            <a:graphicFrameLocks noGrp="1"/>
          </p:cNvGraphicFramePr>
          <p:nvPr>
            <p:ph sz="quarter" idx="1"/>
          </p:nvPr>
        </p:nvGraphicFramePr>
        <p:xfrm>
          <a:off x="152400" y="762000"/>
          <a:ext cx="8915400" cy="5875339"/>
        </p:xfrm>
        <a:graphic>
          <a:graphicData uri="http://schemas.openxmlformats.org/drawingml/2006/table">
            <a:tbl>
              <a:tblPr/>
              <a:tblGrid>
                <a:gridCol w="2502568"/>
                <a:gridCol w="3441032"/>
                <a:gridCol w="2971800"/>
              </a:tblGrid>
              <a:tr h="434286">
                <a:tc>
                  <a:txBody>
                    <a:bodyPr/>
                    <a:lstStyle/>
                    <a:p>
                      <a:pPr marL="91440" marR="0" algn="ctr">
                        <a:lnSpc>
                          <a:spcPct val="115000"/>
                        </a:lnSpc>
                        <a:spcBef>
                          <a:spcPts val="0"/>
                        </a:spcBef>
                        <a:spcAft>
                          <a:spcPts val="1000"/>
                        </a:spcAft>
                      </a:pPr>
                      <a:r>
                        <a:rPr lang="en-US" sz="2400" b="1" dirty="0">
                          <a:solidFill>
                            <a:schemeClr val="bg1"/>
                          </a:solidFill>
                          <a:latin typeface="Calibri"/>
                          <a:ea typeface="Calibri"/>
                          <a:cs typeface="Times New Roman"/>
                        </a:rPr>
                        <a:t>Factors</a:t>
                      </a:r>
                      <a:endParaRPr lang="en-US" sz="1200" dirty="0">
                        <a:solidFill>
                          <a:schemeClr val="bg1"/>
                        </a:solidFill>
                        <a:latin typeface="Calibri"/>
                        <a:ea typeface="Calibri"/>
                        <a:cs typeface="Times New Roman"/>
                      </a:endParaRPr>
                    </a:p>
                  </a:txBody>
                  <a:tcPr marL="6805" marR="6805" marT="6806" marB="6806"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34817"/>
                    </a:solidFill>
                  </a:tcPr>
                </a:tc>
                <a:tc>
                  <a:txBody>
                    <a:bodyPr/>
                    <a:lstStyle/>
                    <a:p>
                      <a:pPr marL="91440" marR="0" algn="ctr">
                        <a:lnSpc>
                          <a:spcPct val="115000"/>
                        </a:lnSpc>
                        <a:spcBef>
                          <a:spcPts val="0"/>
                        </a:spcBef>
                        <a:spcAft>
                          <a:spcPts val="1000"/>
                        </a:spcAft>
                      </a:pPr>
                      <a:r>
                        <a:rPr lang="en-US" sz="2400" b="1" dirty="0">
                          <a:solidFill>
                            <a:schemeClr val="bg1"/>
                          </a:solidFill>
                          <a:latin typeface="Calibri"/>
                          <a:ea typeface="Calibri"/>
                          <a:cs typeface="Times New Roman"/>
                        </a:rPr>
                        <a:t>DU</a:t>
                      </a:r>
                      <a:endParaRPr lang="en-US" sz="1200" dirty="0">
                        <a:solidFill>
                          <a:schemeClr val="bg1"/>
                        </a:solidFill>
                        <a:latin typeface="Calibri"/>
                        <a:ea typeface="Calibri"/>
                        <a:cs typeface="Times New Roman"/>
                      </a:endParaRPr>
                    </a:p>
                  </a:txBody>
                  <a:tcPr marL="6805" marR="6805" marT="6806" marB="6806"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34817"/>
                    </a:solidFill>
                  </a:tcPr>
                </a:tc>
                <a:tc>
                  <a:txBody>
                    <a:bodyPr/>
                    <a:lstStyle/>
                    <a:p>
                      <a:pPr marL="91440" marR="0" algn="ctr">
                        <a:lnSpc>
                          <a:spcPct val="115000"/>
                        </a:lnSpc>
                        <a:spcBef>
                          <a:spcPts val="0"/>
                        </a:spcBef>
                        <a:spcAft>
                          <a:spcPts val="1000"/>
                        </a:spcAft>
                      </a:pPr>
                      <a:r>
                        <a:rPr lang="en-US" sz="2400" b="1" dirty="0">
                          <a:solidFill>
                            <a:schemeClr val="bg1"/>
                          </a:solidFill>
                          <a:latin typeface="Calibri"/>
                          <a:ea typeface="Calibri"/>
                          <a:cs typeface="Times New Roman"/>
                        </a:rPr>
                        <a:t>GU</a:t>
                      </a:r>
                      <a:endParaRPr lang="en-US" sz="1200" dirty="0">
                        <a:solidFill>
                          <a:schemeClr val="bg1"/>
                        </a:solidFill>
                        <a:latin typeface="Calibri"/>
                        <a:ea typeface="Calibri"/>
                        <a:cs typeface="Times New Roman"/>
                      </a:endParaRPr>
                    </a:p>
                  </a:txBody>
                  <a:tcPr marL="6805" marR="6805" marT="6806" marB="6806"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34817"/>
                    </a:solidFill>
                  </a:tcPr>
                </a:tc>
              </a:tr>
              <a:tr h="1135122">
                <a:tc>
                  <a:txBody>
                    <a:bodyPr/>
                    <a:lstStyle/>
                    <a:p>
                      <a:pPr marL="91440" marR="0" indent="0" algn="l" defTabSz="914400" rtl="0" eaLnBrk="1" fontAlgn="auto" latinLnBrk="0" hangingPunct="1">
                        <a:lnSpc>
                          <a:spcPct val="115000"/>
                        </a:lnSpc>
                        <a:spcBef>
                          <a:spcPts val="0"/>
                        </a:spcBef>
                        <a:spcAft>
                          <a:spcPts val="1000"/>
                        </a:spcAft>
                        <a:buClrTx/>
                        <a:buSzTx/>
                        <a:buFontTx/>
                        <a:buNone/>
                        <a:tabLst/>
                        <a:defRPr/>
                      </a:pPr>
                      <a:r>
                        <a:rPr lang="en-US" sz="2400" b="1" dirty="0">
                          <a:latin typeface="Calibri"/>
                          <a:ea typeface="Calibri"/>
                          <a:cs typeface="Times New Roman"/>
                        </a:rPr>
                        <a:t> Incidence</a:t>
                      </a:r>
                      <a:r>
                        <a:rPr lang="en-US" sz="3200" dirty="0">
                          <a:latin typeface="Calibri"/>
                          <a:ea typeface="Calibri"/>
                          <a:cs typeface="Times New Roman"/>
                        </a:rPr>
                        <a:t> </a:t>
                      </a:r>
                      <a:endParaRPr lang="en-US" sz="1600" dirty="0">
                        <a:latin typeface="Calibri"/>
                        <a:ea typeface="Calibri"/>
                        <a:cs typeface="Times New Roman"/>
                      </a:endParaRPr>
                    </a:p>
                    <a:p>
                      <a:pPr marL="91440" marR="0">
                        <a:lnSpc>
                          <a:spcPct val="115000"/>
                        </a:lnSpc>
                        <a:spcBef>
                          <a:spcPts val="0"/>
                        </a:spcBef>
                        <a:spcAft>
                          <a:spcPts val="1000"/>
                        </a:spcAft>
                      </a:pPr>
                      <a:endParaRPr lang="en-US" sz="1000" dirty="0">
                        <a:latin typeface="Calibri"/>
                        <a:ea typeface="Calibri"/>
                        <a:cs typeface="Times New Roman"/>
                      </a:endParaRPr>
                    </a:p>
                  </a:txBody>
                  <a:tcPr marL="6805" marR="6805" marT="6806" marB="68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E9E7"/>
                    </a:solidFill>
                  </a:tcPr>
                </a:tc>
                <a:tc>
                  <a:txBody>
                    <a:bodyPr/>
                    <a:lstStyle/>
                    <a:p>
                      <a:pPr marL="91440" marR="0">
                        <a:lnSpc>
                          <a:spcPct val="115000"/>
                        </a:lnSpc>
                        <a:spcBef>
                          <a:spcPts val="0"/>
                        </a:spcBef>
                        <a:spcAft>
                          <a:spcPts val="1000"/>
                        </a:spcAft>
                      </a:pPr>
                      <a:r>
                        <a:rPr lang="en-US" sz="1800" dirty="0">
                          <a:latin typeface="Calibri"/>
                          <a:ea typeface="Calibri"/>
                          <a:cs typeface="Times New Roman"/>
                        </a:rPr>
                        <a:t>-Four times more common</a:t>
                      </a:r>
                    </a:p>
                    <a:p>
                      <a:pPr marL="91440" marR="0">
                        <a:lnSpc>
                          <a:spcPct val="115000"/>
                        </a:lnSpc>
                        <a:spcBef>
                          <a:spcPts val="0"/>
                        </a:spcBef>
                        <a:spcAft>
                          <a:spcPts val="1000"/>
                        </a:spcAft>
                      </a:pPr>
                      <a:r>
                        <a:rPr lang="en-US" sz="1800" dirty="0">
                          <a:latin typeface="Calibri"/>
                          <a:ea typeface="Calibri"/>
                          <a:cs typeface="Times New Roman"/>
                        </a:rPr>
                        <a:t>- More common</a:t>
                      </a:r>
                      <a:r>
                        <a:rPr lang="en-US" sz="1800" baseline="0" dirty="0">
                          <a:latin typeface="Calibri"/>
                          <a:ea typeface="Calibri"/>
                          <a:cs typeface="Times New Roman"/>
                        </a:rPr>
                        <a:t> in males than females  M:F 4:1</a:t>
                      </a:r>
                      <a:endParaRPr lang="en-US" sz="1100" dirty="0">
                        <a:latin typeface="Calibri"/>
                        <a:ea typeface="Calibri"/>
                        <a:cs typeface="Times New Roman"/>
                      </a:endParaRPr>
                    </a:p>
                  </a:txBody>
                  <a:tcPr marL="6805" marR="6805" marT="6806" marB="68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E9E7"/>
                    </a:solidFill>
                  </a:tcPr>
                </a:tc>
                <a:tc>
                  <a:txBody>
                    <a:bodyPr/>
                    <a:lstStyle/>
                    <a:p>
                      <a:pPr marL="91440" marR="0">
                        <a:lnSpc>
                          <a:spcPct val="115000"/>
                        </a:lnSpc>
                        <a:spcBef>
                          <a:spcPts val="0"/>
                        </a:spcBef>
                        <a:spcAft>
                          <a:spcPts val="1000"/>
                        </a:spcAft>
                      </a:pPr>
                      <a:r>
                        <a:rPr lang="en-US" sz="1100" dirty="0">
                          <a:latin typeface="Calibri"/>
                          <a:ea typeface="Calibri"/>
                          <a:cs typeface="Times New Roman"/>
                        </a:rPr>
                        <a:t>-</a:t>
                      </a:r>
                      <a:r>
                        <a:rPr lang="en-US" sz="1800" dirty="0">
                          <a:latin typeface="Calibri"/>
                          <a:ea typeface="Calibri"/>
                          <a:cs typeface="Times New Roman"/>
                        </a:rPr>
                        <a:t>Less common</a:t>
                      </a:r>
                    </a:p>
                    <a:p>
                      <a:pPr marL="91440" marR="0">
                        <a:lnSpc>
                          <a:spcPct val="115000"/>
                        </a:lnSpc>
                        <a:spcBef>
                          <a:spcPts val="0"/>
                        </a:spcBef>
                        <a:spcAft>
                          <a:spcPts val="1000"/>
                        </a:spcAft>
                      </a:pPr>
                      <a:r>
                        <a:rPr lang="en-US" sz="1800" dirty="0">
                          <a:latin typeface="Calibri"/>
                          <a:ea typeface="Calibri"/>
                          <a:cs typeface="Times New Roman"/>
                        </a:rPr>
                        <a:t>- More common</a:t>
                      </a:r>
                      <a:r>
                        <a:rPr lang="en-US" sz="1800" baseline="0" dirty="0">
                          <a:latin typeface="Calibri"/>
                          <a:ea typeface="Calibri"/>
                          <a:cs typeface="Times New Roman"/>
                        </a:rPr>
                        <a:t> males than females  M:F-3.5:1</a:t>
                      </a:r>
                      <a:endParaRPr lang="en-US" sz="1100" dirty="0">
                        <a:latin typeface="Calibri"/>
                        <a:ea typeface="Calibri"/>
                        <a:cs typeface="Times New Roman"/>
                      </a:endParaRPr>
                    </a:p>
                  </a:txBody>
                  <a:tcPr marL="6805" marR="6805" marT="6806" marB="68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E9E7"/>
                    </a:solidFill>
                  </a:tcPr>
                </a:tc>
              </a:tr>
              <a:tr h="585348">
                <a:tc>
                  <a:txBody>
                    <a:bodyPr/>
                    <a:lstStyle/>
                    <a:p>
                      <a:pPr marL="91440" marR="0">
                        <a:lnSpc>
                          <a:spcPct val="115000"/>
                        </a:lnSpc>
                        <a:spcBef>
                          <a:spcPts val="0"/>
                        </a:spcBef>
                        <a:spcAft>
                          <a:spcPts val="1000"/>
                        </a:spcAft>
                      </a:pPr>
                      <a:r>
                        <a:rPr lang="en-US" sz="2400" b="1" dirty="0">
                          <a:latin typeface="Calibri"/>
                          <a:ea typeface="Calibri"/>
                          <a:cs typeface="Times New Roman"/>
                        </a:rPr>
                        <a:t>  Age</a:t>
                      </a:r>
                      <a:endParaRPr lang="en-US" sz="1200" b="1" dirty="0">
                        <a:latin typeface="Calibri"/>
                        <a:ea typeface="Calibri"/>
                        <a:cs typeface="Times New Roman"/>
                      </a:endParaRPr>
                    </a:p>
                  </a:txBody>
                  <a:tcPr marL="6805" marR="6805" marT="6806" marB="68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c>
                  <a:txBody>
                    <a:bodyPr/>
                    <a:lstStyle/>
                    <a:p>
                      <a:pPr marL="91440" marR="0">
                        <a:lnSpc>
                          <a:spcPct val="115000"/>
                        </a:lnSpc>
                        <a:spcBef>
                          <a:spcPts val="0"/>
                        </a:spcBef>
                        <a:spcAft>
                          <a:spcPts val="1000"/>
                        </a:spcAft>
                      </a:pPr>
                      <a:r>
                        <a:rPr lang="en-US" sz="1800" dirty="0">
                          <a:latin typeface="Calibri"/>
                          <a:ea typeface="Calibri"/>
                          <a:cs typeface="Times New Roman"/>
                        </a:rPr>
                        <a:t>- Young patients 25-50yrs</a:t>
                      </a:r>
                    </a:p>
                  </a:txBody>
                  <a:tcPr marL="6805" marR="6805" marT="6806" marB="68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c>
                  <a:txBody>
                    <a:bodyPr/>
                    <a:lstStyle/>
                    <a:p>
                      <a:pPr marL="91440" marR="0">
                        <a:lnSpc>
                          <a:spcPct val="115000"/>
                        </a:lnSpc>
                        <a:spcBef>
                          <a:spcPts val="0"/>
                        </a:spcBef>
                        <a:spcAft>
                          <a:spcPts val="1000"/>
                        </a:spcAft>
                      </a:pPr>
                      <a:r>
                        <a:rPr lang="en-US" sz="1800" dirty="0">
                          <a:latin typeface="Calibri"/>
                          <a:ea typeface="Calibri"/>
                          <a:cs typeface="Times New Roman"/>
                        </a:rPr>
                        <a:t>- Affects elderly &gt;60yrs</a:t>
                      </a:r>
                    </a:p>
                  </a:txBody>
                  <a:tcPr marL="6805" marR="6805" marT="6806" marB="68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r>
              <a:tr h="2585461">
                <a:tc>
                  <a:txBody>
                    <a:bodyPr/>
                    <a:lstStyle/>
                    <a:p>
                      <a:pPr marL="91440" marR="0">
                        <a:lnSpc>
                          <a:spcPct val="115000"/>
                        </a:lnSpc>
                        <a:spcBef>
                          <a:spcPts val="0"/>
                        </a:spcBef>
                        <a:spcAft>
                          <a:spcPts val="1000"/>
                        </a:spcAft>
                      </a:pPr>
                      <a:r>
                        <a:rPr lang="en-US" sz="3600" b="1" baseline="30000" dirty="0">
                          <a:latin typeface="Calibri"/>
                          <a:ea typeface="Calibri"/>
                          <a:cs typeface="Times New Roman"/>
                        </a:rPr>
                        <a:t>  </a:t>
                      </a:r>
                      <a:r>
                        <a:rPr lang="en-US" sz="3600" b="1" baseline="30000" dirty="0" err="1">
                          <a:latin typeface="Calibri"/>
                          <a:ea typeface="Calibri"/>
                          <a:cs typeface="Times New Roman"/>
                        </a:rPr>
                        <a:t>Aetiology</a:t>
                      </a:r>
                      <a:endParaRPr lang="en-US" sz="1800" b="1" dirty="0">
                        <a:latin typeface="Calibri"/>
                        <a:ea typeface="Calibri"/>
                        <a:cs typeface="Times New Roman"/>
                      </a:endParaRPr>
                    </a:p>
                  </a:txBody>
                  <a:tcPr marL="6805" marR="6805" marT="6806" marB="68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E9E7"/>
                    </a:solidFill>
                  </a:tcPr>
                </a:tc>
                <a:tc>
                  <a:txBody>
                    <a:bodyPr/>
                    <a:lstStyle/>
                    <a:p>
                      <a:pPr marL="91440" marR="0">
                        <a:lnSpc>
                          <a:spcPct val="115000"/>
                        </a:lnSpc>
                        <a:spcBef>
                          <a:spcPts val="0"/>
                        </a:spcBef>
                        <a:spcAft>
                          <a:spcPts val="1000"/>
                        </a:spcAft>
                        <a:buFontTx/>
                        <a:buChar char="-"/>
                      </a:pPr>
                      <a:r>
                        <a:rPr lang="en-US" sz="1800" dirty="0" err="1">
                          <a:latin typeface="Calibri"/>
                          <a:ea typeface="Calibri"/>
                          <a:cs typeface="Times New Roman"/>
                        </a:rPr>
                        <a:t>H.pylori</a:t>
                      </a:r>
                      <a:r>
                        <a:rPr lang="en-US" sz="1800" dirty="0">
                          <a:latin typeface="Calibri"/>
                          <a:ea typeface="Calibri"/>
                          <a:cs typeface="Times New Roman"/>
                        </a:rPr>
                        <a:t> with genetic predisposition – </a:t>
                      </a:r>
                      <a:r>
                        <a:rPr lang="en-US" sz="1800" dirty="0" err="1">
                          <a:latin typeface="Calibri"/>
                          <a:ea typeface="Calibri"/>
                          <a:cs typeface="Times New Roman"/>
                        </a:rPr>
                        <a:t>Bld</a:t>
                      </a:r>
                      <a:r>
                        <a:rPr lang="en-US" sz="1800" baseline="0" dirty="0">
                          <a:latin typeface="Calibri"/>
                          <a:ea typeface="Calibri"/>
                          <a:cs typeface="Times New Roman"/>
                        </a:rPr>
                        <a:t> </a:t>
                      </a:r>
                      <a:r>
                        <a:rPr lang="en-US" sz="1800" baseline="0" dirty="0" err="1">
                          <a:latin typeface="Calibri"/>
                          <a:ea typeface="Calibri"/>
                          <a:cs typeface="Times New Roman"/>
                        </a:rPr>
                        <a:t>grp</a:t>
                      </a:r>
                      <a:r>
                        <a:rPr lang="en-US" sz="1800" baseline="0" dirty="0">
                          <a:latin typeface="Calibri"/>
                          <a:ea typeface="Calibri"/>
                          <a:cs typeface="Times New Roman"/>
                        </a:rPr>
                        <a:t> O</a:t>
                      </a:r>
                    </a:p>
                    <a:p>
                      <a:pPr marL="91440" marR="0">
                        <a:lnSpc>
                          <a:spcPct val="115000"/>
                        </a:lnSpc>
                        <a:spcBef>
                          <a:spcPts val="0"/>
                        </a:spcBef>
                        <a:spcAft>
                          <a:spcPts val="1000"/>
                        </a:spcAft>
                        <a:buFontTx/>
                        <a:buChar char="-"/>
                      </a:pPr>
                      <a:r>
                        <a:rPr lang="en-US" sz="1800" baseline="0" dirty="0">
                          <a:latin typeface="Calibri"/>
                          <a:ea typeface="Calibri"/>
                          <a:cs typeface="Times New Roman"/>
                        </a:rPr>
                        <a:t>Others; </a:t>
                      </a:r>
                      <a:r>
                        <a:rPr lang="en-US" sz="1800" baseline="0" dirty="0" err="1">
                          <a:latin typeface="Calibri"/>
                          <a:ea typeface="Calibri"/>
                          <a:cs typeface="Times New Roman"/>
                        </a:rPr>
                        <a:t>hypersecretion</a:t>
                      </a:r>
                      <a:r>
                        <a:rPr lang="en-US" sz="1800" baseline="0" dirty="0">
                          <a:latin typeface="Calibri"/>
                          <a:ea typeface="Calibri"/>
                          <a:cs typeface="Times New Roman"/>
                        </a:rPr>
                        <a:t> of acid pepsin, tobacco, hyperthyroidism, chronic pancreatitis, genetic factors</a:t>
                      </a:r>
                    </a:p>
                    <a:p>
                      <a:pPr marL="91440" marR="0">
                        <a:lnSpc>
                          <a:spcPct val="115000"/>
                        </a:lnSpc>
                        <a:spcBef>
                          <a:spcPts val="0"/>
                        </a:spcBef>
                        <a:spcAft>
                          <a:spcPts val="1000"/>
                        </a:spcAft>
                        <a:buFontTx/>
                        <a:buChar char="-"/>
                      </a:pPr>
                      <a:endParaRPr lang="en-US" sz="1800" dirty="0">
                        <a:latin typeface="Calibri"/>
                        <a:ea typeface="Calibri"/>
                        <a:cs typeface="Times New Roman"/>
                      </a:endParaRPr>
                    </a:p>
                  </a:txBody>
                  <a:tcPr marL="6805" marR="6805" marT="6806" marB="68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E9E7"/>
                    </a:solidFill>
                  </a:tcPr>
                </a:tc>
                <a:tc>
                  <a:txBody>
                    <a:bodyPr/>
                    <a:lstStyle/>
                    <a:p>
                      <a:pPr marL="91440" marR="0">
                        <a:lnSpc>
                          <a:spcPct val="115000"/>
                        </a:lnSpc>
                        <a:spcBef>
                          <a:spcPts val="0"/>
                        </a:spcBef>
                        <a:spcAft>
                          <a:spcPts val="1000"/>
                        </a:spcAft>
                        <a:buFontTx/>
                        <a:buChar char="-"/>
                      </a:pPr>
                      <a:r>
                        <a:rPr lang="en-US" sz="1800" dirty="0">
                          <a:latin typeface="Calibri"/>
                          <a:ea typeface="Calibri"/>
                          <a:cs typeface="Times New Roman"/>
                        </a:rPr>
                        <a:t>Associated with gastritis, bile reflux, drugs, tobacco, </a:t>
                      </a:r>
                      <a:r>
                        <a:rPr lang="en-US" sz="1800" baseline="0" dirty="0">
                          <a:latin typeface="Calibri"/>
                          <a:ea typeface="Calibri"/>
                          <a:cs typeface="Times New Roman"/>
                        </a:rPr>
                        <a:t> alcohol</a:t>
                      </a:r>
                    </a:p>
                    <a:p>
                      <a:pPr marL="91440" marR="0">
                        <a:lnSpc>
                          <a:spcPct val="115000"/>
                        </a:lnSpc>
                        <a:spcBef>
                          <a:spcPts val="0"/>
                        </a:spcBef>
                        <a:spcAft>
                          <a:spcPts val="1000"/>
                        </a:spcAft>
                        <a:buFontTx/>
                        <a:buChar char="-"/>
                      </a:pPr>
                      <a:r>
                        <a:rPr lang="en-US" sz="1800" dirty="0">
                          <a:latin typeface="Calibri"/>
                          <a:ea typeface="Calibri"/>
                          <a:cs typeface="Times New Roman"/>
                        </a:rPr>
                        <a:t>Normal to low acid level, hyperacidity if present is due to high serum </a:t>
                      </a:r>
                      <a:r>
                        <a:rPr lang="en-US" sz="1800" dirty="0" err="1">
                          <a:latin typeface="Calibri"/>
                          <a:ea typeface="Calibri"/>
                          <a:cs typeface="Times New Roman"/>
                        </a:rPr>
                        <a:t>gastrin</a:t>
                      </a:r>
                      <a:endParaRPr lang="en-US" sz="1800" dirty="0">
                        <a:latin typeface="Calibri"/>
                        <a:ea typeface="Calibri"/>
                        <a:cs typeface="Times New Roman"/>
                      </a:endParaRPr>
                    </a:p>
                    <a:p>
                      <a:pPr marL="91440" marR="0">
                        <a:lnSpc>
                          <a:spcPct val="115000"/>
                        </a:lnSpc>
                        <a:spcBef>
                          <a:spcPts val="0"/>
                        </a:spcBef>
                        <a:spcAft>
                          <a:spcPts val="1000"/>
                        </a:spcAft>
                        <a:buFontTx/>
                        <a:buChar char="-"/>
                      </a:pPr>
                      <a:r>
                        <a:rPr lang="en-US" sz="1800" dirty="0">
                          <a:latin typeface="Calibri"/>
                          <a:ea typeface="Calibri"/>
                          <a:cs typeface="Times New Roman"/>
                        </a:rPr>
                        <a:t>Damage</a:t>
                      </a:r>
                      <a:r>
                        <a:rPr lang="en-US" sz="1800" baseline="0" dirty="0">
                          <a:latin typeface="Calibri"/>
                          <a:ea typeface="Calibri"/>
                          <a:cs typeface="Times New Roman"/>
                        </a:rPr>
                        <a:t> to mucus barrier is a significant factor</a:t>
                      </a:r>
                      <a:endParaRPr lang="en-US" sz="1800" dirty="0">
                        <a:latin typeface="Calibri"/>
                        <a:ea typeface="Calibri"/>
                        <a:cs typeface="Times New Roman"/>
                      </a:endParaRPr>
                    </a:p>
                  </a:txBody>
                  <a:tcPr marL="6805" marR="6805" marT="6806" marB="68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E9E7"/>
                    </a:solidFill>
                  </a:tcPr>
                </a:tc>
              </a:tr>
              <a:tr h="1135122">
                <a:tc>
                  <a:txBody>
                    <a:bodyPr/>
                    <a:lstStyle/>
                    <a:p>
                      <a:pPr marL="91440" marR="0">
                        <a:lnSpc>
                          <a:spcPct val="115000"/>
                        </a:lnSpc>
                        <a:spcBef>
                          <a:spcPts val="0"/>
                        </a:spcBef>
                        <a:spcAft>
                          <a:spcPts val="1000"/>
                        </a:spcAft>
                      </a:pPr>
                      <a:r>
                        <a:rPr lang="en-US" sz="2400" b="1" dirty="0">
                          <a:latin typeface="Calibri"/>
                          <a:ea typeface="Calibri"/>
                          <a:cs typeface="Times New Roman"/>
                        </a:rPr>
                        <a:t>  Pathogenesis</a:t>
                      </a:r>
                      <a:endParaRPr lang="en-US" sz="1200" b="1" dirty="0">
                        <a:latin typeface="Calibri"/>
                        <a:ea typeface="Calibri"/>
                        <a:cs typeface="Times New Roman"/>
                      </a:endParaRPr>
                    </a:p>
                  </a:txBody>
                  <a:tcPr marL="6805" marR="6805" marT="6806" marB="68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c>
                  <a:txBody>
                    <a:bodyPr/>
                    <a:lstStyle/>
                    <a:p>
                      <a:pPr marL="91440" marR="0">
                        <a:lnSpc>
                          <a:spcPct val="115000"/>
                        </a:lnSpc>
                        <a:spcBef>
                          <a:spcPts val="0"/>
                        </a:spcBef>
                        <a:spcAft>
                          <a:spcPts val="1000"/>
                        </a:spcAft>
                        <a:buFontTx/>
                        <a:buChar char="-"/>
                      </a:pPr>
                      <a:r>
                        <a:rPr lang="en-US" sz="1800" dirty="0">
                          <a:latin typeface="Calibri"/>
                          <a:ea typeface="Calibri"/>
                          <a:cs typeface="Times New Roman"/>
                        </a:rPr>
                        <a:t>Common in first part</a:t>
                      </a:r>
                      <a:r>
                        <a:rPr lang="en-US" sz="1800" baseline="0" dirty="0">
                          <a:latin typeface="Calibri"/>
                          <a:ea typeface="Calibri"/>
                          <a:cs typeface="Times New Roman"/>
                        </a:rPr>
                        <a:t> of duodenum</a:t>
                      </a:r>
                    </a:p>
                    <a:p>
                      <a:pPr marL="91440" marR="0">
                        <a:lnSpc>
                          <a:spcPct val="115000"/>
                        </a:lnSpc>
                        <a:spcBef>
                          <a:spcPts val="0"/>
                        </a:spcBef>
                        <a:spcAft>
                          <a:spcPts val="1000"/>
                        </a:spcAft>
                        <a:buFontTx/>
                        <a:buChar char="-"/>
                      </a:pPr>
                      <a:r>
                        <a:rPr lang="en-US" sz="1800" baseline="0" dirty="0">
                          <a:latin typeface="Calibri"/>
                          <a:ea typeface="Calibri"/>
                          <a:cs typeface="Times New Roman"/>
                        </a:rPr>
                        <a:t>Protective gastric mucus barrier may be damaged</a:t>
                      </a:r>
                      <a:endParaRPr lang="en-US" sz="1800" dirty="0">
                        <a:latin typeface="Calibri"/>
                        <a:ea typeface="Calibri"/>
                        <a:cs typeface="Times New Roman"/>
                      </a:endParaRPr>
                    </a:p>
                  </a:txBody>
                  <a:tcPr marL="6805" marR="6805" marT="6806" marB="68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c>
                  <a:txBody>
                    <a:bodyPr/>
                    <a:lstStyle/>
                    <a:p>
                      <a:pPr marL="91440" marR="0">
                        <a:lnSpc>
                          <a:spcPct val="115000"/>
                        </a:lnSpc>
                        <a:spcBef>
                          <a:spcPts val="0"/>
                        </a:spcBef>
                        <a:spcAft>
                          <a:spcPts val="1000"/>
                        </a:spcAft>
                      </a:pPr>
                      <a:r>
                        <a:rPr lang="en-US" sz="1800" dirty="0">
                          <a:latin typeface="Calibri"/>
                          <a:ea typeface="Calibri"/>
                          <a:cs typeface="Times New Roman"/>
                        </a:rPr>
                        <a:t>- Common along the lesser curvature </a:t>
                      </a:r>
                      <a:r>
                        <a:rPr lang="en-US" sz="1800" baseline="0" dirty="0">
                          <a:latin typeface="Calibri"/>
                          <a:ea typeface="Calibri"/>
                          <a:cs typeface="Times New Roman"/>
                        </a:rPr>
                        <a:t> and  pyloric </a:t>
                      </a:r>
                      <a:r>
                        <a:rPr lang="en-US" sz="1800" baseline="0" dirty="0" err="1">
                          <a:latin typeface="Calibri"/>
                          <a:ea typeface="Calibri"/>
                          <a:cs typeface="Times New Roman"/>
                        </a:rPr>
                        <a:t>antrum</a:t>
                      </a:r>
                      <a:endParaRPr lang="en-US" sz="1800" dirty="0">
                        <a:latin typeface="Calibri"/>
                        <a:ea typeface="Calibri"/>
                        <a:cs typeface="Times New Roman"/>
                      </a:endParaRPr>
                    </a:p>
                  </a:txBody>
                  <a:tcPr marL="6805" marR="6805" marT="6806" marB="680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r>
            </a:tbl>
          </a:graphicData>
        </a:graphic>
      </p:graphicFrame>
      <p:sp>
        <p:nvSpPr>
          <p:cNvPr id="219165" name="Title 1"/>
          <p:cNvSpPr>
            <a:spLocks noGrp="1"/>
          </p:cNvSpPr>
          <p:nvPr>
            <p:ph type="title"/>
          </p:nvPr>
        </p:nvSpPr>
        <p:spPr>
          <a:xfrm>
            <a:off x="365125" y="400050"/>
            <a:ext cx="7772400" cy="361950"/>
          </a:xfrm>
        </p:spPr>
        <p:txBody>
          <a:bodyPr/>
          <a:lstStyle/>
          <a:p>
            <a:pPr eaLnBrk="1" hangingPunct="1"/>
            <a:r>
              <a:rPr lang="en-US" altLang="en-US" b="1" smtClean="0">
                <a:solidFill>
                  <a:schemeClr val="tx1"/>
                </a:solidFill>
              </a:rPr>
              <a:t>Difference between DU and GU</a:t>
            </a:r>
          </a:p>
        </p:txBody>
      </p:sp>
    </p:spTree>
    <p:extLst>
      <p:ext uri="{BB962C8B-B14F-4D97-AF65-F5344CB8AC3E}">
        <p14:creationId xmlns:p14="http://schemas.microsoft.com/office/powerpoint/2010/main" val="354331232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1F6EA05D-12B1-4469-8FF5-1095257E0ABA}" type="slidenum">
              <a:rPr lang="en-US"/>
              <a:pPr>
                <a:defRPr/>
              </a:pPr>
              <a:t>178</a:t>
            </a:fld>
            <a:endParaRPr lang="en-US"/>
          </a:p>
        </p:txBody>
      </p:sp>
      <p:graphicFrame>
        <p:nvGraphicFramePr>
          <p:cNvPr id="5" name="Content Placeholder 4"/>
          <p:cNvGraphicFramePr>
            <a:graphicFrameLocks noGrp="1"/>
          </p:cNvGraphicFramePr>
          <p:nvPr>
            <p:ph sz="quarter" idx="1"/>
          </p:nvPr>
        </p:nvGraphicFramePr>
        <p:xfrm>
          <a:off x="152400" y="152400"/>
          <a:ext cx="8915400" cy="6637926"/>
        </p:xfrm>
        <a:graphic>
          <a:graphicData uri="http://schemas.openxmlformats.org/drawingml/2006/table">
            <a:tbl>
              <a:tblPr/>
              <a:tblGrid>
                <a:gridCol w="1642311"/>
                <a:gridCol w="3597442"/>
                <a:gridCol w="3675647"/>
              </a:tblGrid>
              <a:tr h="6637338">
                <a:tc>
                  <a:txBody>
                    <a:bodyPr/>
                    <a:lstStyle/>
                    <a:p>
                      <a:pPr marL="182880" marR="0">
                        <a:lnSpc>
                          <a:spcPct val="115000"/>
                        </a:lnSpc>
                        <a:spcBef>
                          <a:spcPts val="0"/>
                        </a:spcBef>
                        <a:spcAft>
                          <a:spcPts val="1000"/>
                        </a:spcAft>
                      </a:pPr>
                      <a:r>
                        <a:rPr lang="en-US" sz="3200" b="1" dirty="0">
                          <a:latin typeface="Calibri"/>
                          <a:ea typeface="Calibri"/>
                          <a:cs typeface="Times New Roman"/>
                        </a:rPr>
                        <a:t> Clinical features</a:t>
                      </a:r>
                      <a:endParaRPr lang="en-US" sz="1600" b="1" dirty="0">
                        <a:latin typeface="Calibri"/>
                        <a:ea typeface="Calibri"/>
                        <a:cs typeface="Times New Roman"/>
                      </a:endParaRPr>
                    </a:p>
                  </a:txBody>
                  <a:tcPr marL="6805" marR="6805" marT="6803" marB="68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c>
                  <a:txBody>
                    <a:bodyPr/>
                    <a:lstStyle/>
                    <a:p>
                      <a:pPr marL="182880" marR="0">
                        <a:lnSpc>
                          <a:spcPct val="115000"/>
                        </a:lnSpc>
                        <a:spcBef>
                          <a:spcPts val="0"/>
                        </a:spcBef>
                        <a:spcAft>
                          <a:spcPts val="1000"/>
                        </a:spcAft>
                        <a:buFontTx/>
                        <a:buChar char="-"/>
                      </a:pPr>
                      <a:r>
                        <a:rPr lang="en-US" sz="2000" dirty="0" err="1">
                          <a:latin typeface="Calibri"/>
                          <a:ea typeface="Calibri"/>
                          <a:cs typeface="Times New Roman"/>
                        </a:rPr>
                        <a:t>Episgastic</a:t>
                      </a:r>
                      <a:r>
                        <a:rPr lang="en-US" sz="2000" baseline="0" dirty="0">
                          <a:latin typeface="Calibri"/>
                          <a:ea typeface="Calibri"/>
                          <a:cs typeface="Times New Roman"/>
                        </a:rPr>
                        <a:t> pain-food-relieve            pattern (Hunger pains)</a:t>
                      </a:r>
                    </a:p>
                    <a:p>
                      <a:pPr marL="182880" marR="0">
                        <a:lnSpc>
                          <a:spcPct val="115000"/>
                        </a:lnSpc>
                        <a:spcBef>
                          <a:spcPts val="0"/>
                        </a:spcBef>
                        <a:spcAft>
                          <a:spcPts val="1000"/>
                        </a:spcAft>
                        <a:buFontTx/>
                        <a:buChar char="-"/>
                      </a:pPr>
                      <a:r>
                        <a:rPr lang="en-US" sz="2000" baseline="0" dirty="0">
                          <a:latin typeface="Calibri"/>
                          <a:ea typeface="Calibri"/>
                          <a:cs typeface="Times New Roman"/>
                        </a:rPr>
                        <a:t> Night pain is common</a:t>
                      </a:r>
                    </a:p>
                    <a:p>
                      <a:pPr marL="182880" marR="0">
                        <a:lnSpc>
                          <a:spcPct val="115000"/>
                        </a:lnSpc>
                        <a:spcBef>
                          <a:spcPts val="0"/>
                        </a:spcBef>
                        <a:spcAft>
                          <a:spcPts val="1000"/>
                        </a:spcAft>
                        <a:buFontTx/>
                        <a:buChar char="-"/>
                      </a:pPr>
                      <a:r>
                        <a:rPr lang="en-US" sz="2000" baseline="0" dirty="0">
                          <a:latin typeface="Calibri"/>
                          <a:ea typeface="Calibri"/>
                          <a:cs typeface="Times New Roman"/>
                        </a:rPr>
                        <a:t>  Vomiting is not common</a:t>
                      </a:r>
                    </a:p>
                    <a:p>
                      <a:pPr marL="182880" marR="0">
                        <a:lnSpc>
                          <a:spcPct val="115000"/>
                        </a:lnSpc>
                        <a:spcBef>
                          <a:spcPts val="0"/>
                        </a:spcBef>
                        <a:spcAft>
                          <a:spcPts val="1000"/>
                        </a:spcAft>
                        <a:buFontTx/>
                        <a:buChar char="-"/>
                      </a:pPr>
                      <a:r>
                        <a:rPr lang="en-US" sz="2000" baseline="0" dirty="0">
                          <a:latin typeface="Calibri"/>
                          <a:ea typeface="Calibri"/>
                          <a:cs typeface="Times New Roman"/>
                        </a:rPr>
                        <a:t> No loss of wt</a:t>
                      </a:r>
                    </a:p>
                    <a:p>
                      <a:pPr marL="182880" marR="0">
                        <a:lnSpc>
                          <a:spcPct val="115000"/>
                        </a:lnSpc>
                        <a:spcBef>
                          <a:spcPts val="0"/>
                        </a:spcBef>
                        <a:spcAft>
                          <a:spcPts val="1000"/>
                        </a:spcAft>
                        <a:buFontTx/>
                        <a:buChar char="-"/>
                      </a:pPr>
                      <a:r>
                        <a:rPr lang="en-US" sz="2000" baseline="0" dirty="0">
                          <a:latin typeface="Calibri"/>
                          <a:ea typeface="Calibri"/>
                          <a:cs typeface="Times New Roman"/>
                        </a:rPr>
                        <a:t>Tend to present with </a:t>
                      </a:r>
                      <a:r>
                        <a:rPr lang="en-US" sz="2000" baseline="0" dirty="0" err="1">
                          <a:latin typeface="Calibri"/>
                          <a:ea typeface="Calibri"/>
                          <a:cs typeface="Times New Roman"/>
                        </a:rPr>
                        <a:t>malaena</a:t>
                      </a:r>
                      <a:r>
                        <a:rPr lang="en-US" sz="2000" baseline="0" dirty="0">
                          <a:latin typeface="Calibri"/>
                          <a:ea typeface="Calibri"/>
                          <a:cs typeface="Times New Roman"/>
                        </a:rPr>
                        <a:t> more than </a:t>
                      </a:r>
                      <a:r>
                        <a:rPr lang="en-US" sz="2000" baseline="0" dirty="0" err="1">
                          <a:latin typeface="Calibri"/>
                          <a:ea typeface="Calibri"/>
                          <a:cs typeface="Times New Roman"/>
                        </a:rPr>
                        <a:t>haematemesis</a:t>
                      </a:r>
                      <a:endParaRPr lang="en-US" sz="2000" baseline="0" dirty="0">
                        <a:latin typeface="Calibri"/>
                        <a:ea typeface="Calibri"/>
                        <a:cs typeface="Times New Roman"/>
                      </a:endParaRPr>
                    </a:p>
                    <a:p>
                      <a:pPr marL="182880" marR="0">
                        <a:lnSpc>
                          <a:spcPct val="115000"/>
                        </a:lnSpc>
                        <a:spcBef>
                          <a:spcPts val="0"/>
                        </a:spcBef>
                        <a:spcAft>
                          <a:spcPts val="1000"/>
                        </a:spcAft>
                        <a:buFontTx/>
                        <a:buChar char="-"/>
                      </a:pPr>
                      <a:endParaRPr lang="en-US" sz="2000" baseline="0" dirty="0">
                        <a:latin typeface="Calibri"/>
                        <a:ea typeface="Calibri"/>
                        <a:cs typeface="Times New Roman"/>
                      </a:endParaRPr>
                    </a:p>
                    <a:p>
                      <a:pPr marL="182880" marR="0">
                        <a:lnSpc>
                          <a:spcPct val="115000"/>
                        </a:lnSpc>
                        <a:spcBef>
                          <a:spcPts val="0"/>
                        </a:spcBef>
                        <a:spcAft>
                          <a:spcPts val="1000"/>
                        </a:spcAft>
                        <a:buFontTx/>
                        <a:buChar char="-"/>
                      </a:pPr>
                      <a:r>
                        <a:rPr lang="en-US" sz="2000" baseline="0" dirty="0">
                          <a:latin typeface="Calibri"/>
                          <a:ea typeface="Calibri"/>
                          <a:cs typeface="Times New Roman"/>
                        </a:rPr>
                        <a:t>Have marked seasonal variation</a:t>
                      </a:r>
                    </a:p>
                    <a:p>
                      <a:pPr marL="182880" marR="0">
                        <a:lnSpc>
                          <a:spcPct val="115000"/>
                        </a:lnSpc>
                        <a:spcBef>
                          <a:spcPts val="0"/>
                        </a:spcBef>
                        <a:spcAft>
                          <a:spcPts val="1000"/>
                        </a:spcAft>
                        <a:buFontTx/>
                        <a:buChar char="-"/>
                      </a:pPr>
                      <a:r>
                        <a:rPr lang="en-US" sz="2000" baseline="0" dirty="0">
                          <a:latin typeface="Calibri"/>
                          <a:ea typeface="Calibri"/>
                          <a:cs typeface="Times New Roman"/>
                        </a:rPr>
                        <a:t>Tend to have deep tenderness in the right hypochondria </a:t>
                      </a:r>
                    </a:p>
                    <a:p>
                      <a:pPr marL="182880" marR="0">
                        <a:lnSpc>
                          <a:spcPct val="115000"/>
                        </a:lnSpc>
                        <a:spcBef>
                          <a:spcPts val="0"/>
                        </a:spcBef>
                        <a:spcAft>
                          <a:spcPts val="1000"/>
                        </a:spcAft>
                        <a:buFontTx/>
                        <a:buChar char="-"/>
                      </a:pPr>
                      <a:r>
                        <a:rPr lang="en-US" sz="2000" baseline="0" dirty="0">
                          <a:latin typeface="Calibri"/>
                          <a:ea typeface="Calibri"/>
                          <a:cs typeface="Times New Roman"/>
                        </a:rPr>
                        <a:t> No particular choice of diet</a:t>
                      </a:r>
                    </a:p>
                    <a:p>
                      <a:pPr marL="182880" marR="0">
                        <a:lnSpc>
                          <a:spcPct val="115000"/>
                        </a:lnSpc>
                        <a:spcBef>
                          <a:spcPts val="0"/>
                        </a:spcBef>
                        <a:spcAft>
                          <a:spcPts val="1000"/>
                        </a:spcAft>
                        <a:buFontTx/>
                        <a:buChar char="-"/>
                      </a:pPr>
                      <a:r>
                        <a:rPr lang="en-US" sz="2000" baseline="0" dirty="0">
                          <a:latin typeface="Calibri"/>
                          <a:ea typeface="Calibri"/>
                          <a:cs typeface="Times New Roman"/>
                        </a:rPr>
                        <a:t> Occurs more commonly in people at greater stress</a:t>
                      </a:r>
                      <a:endParaRPr lang="en-US" sz="2000" dirty="0">
                        <a:latin typeface="Calibri"/>
                        <a:ea typeface="Calibri"/>
                        <a:cs typeface="Times New Roman"/>
                      </a:endParaRPr>
                    </a:p>
                  </a:txBody>
                  <a:tcPr marL="6805" marR="6805" marT="6803" marB="68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c>
                  <a:txBody>
                    <a:bodyPr/>
                    <a:lstStyle/>
                    <a:p>
                      <a:pPr marL="182880" marR="0">
                        <a:lnSpc>
                          <a:spcPct val="115000"/>
                        </a:lnSpc>
                        <a:spcBef>
                          <a:spcPts val="0"/>
                        </a:spcBef>
                        <a:spcAft>
                          <a:spcPts val="1000"/>
                        </a:spcAft>
                        <a:buFontTx/>
                        <a:buChar char="-"/>
                      </a:pPr>
                      <a:r>
                        <a:rPr lang="en-US" sz="2000" dirty="0" err="1">
                          <a:latin typeface="Calibri"/>
                          <a:ea typeface="Calibri"/>
                          <a:cs typeface="Times New Roman"/>
                        </a:rPr>
                        <a:t>Epigastric</a:t>
                      </a:r>
                      <a:r>
                        <a:rPr lang="en-US" sz="2000" baseline="0" dirty="0">
                          <a:latin typeface="Calibri"/>
                          <a:ea typeface="Calibri"/>
                          <a:cs typeface="Times New Roman"/>
                        </a:rPr>
                        <a:t> pain is worse with eating (Food-Pain pattern)</a:t>
                      </a:r>
                    </a:p>
                    <a:p>
                      <a:pPr marL="182880" marR="0">
                        <a:lnSpc>
                          <a:spcPct val="115000"/>
                        </a:lnSpc>
                        <a:spcBef>
                          <a:spcPts val="0"/>
                        </a:spcBef>
                        <a:spcAft>
                          <a:spcPts val="1000"/>
                        </a:spcAft>
                        <a:buFontTx/>
                        <a:buChar char="-"/>
                      </a:pPr>
                      <a:r>
                        <a:rPr lang="en-US" sz="2000" baseline="0" dirty="0">
                          <a:latin typeface="Calibri"/>
                          <a:ea typeface="Calibri"/>
                          <a:cs typeface="Times New Roman"/>
                        </a:rPr>
                        <a:t>No night pain</a:t>
                      </a:r>
                    </a:p>
                    <a:p>
                      <a:pPr marL="182880" marR="0">
                        <a:lnSpc>
                          <a:spcPct val="115000"/>
                        </a:lnSpc>
                        <a:spcBef>
                          <a:spcPts val="0"/>
                        </a:spcBef>
                        <a:spcAft>
                          <a:spcPts val="1000"/>
                        </a:spcAft>
                        <a:buFontTx/>
                        <a:buChar char="-"/>
                      </a:pPr>
                      <a:r>
                        <a:rPr lang="en-US" sz="2000" baseline="0" dirty="0">
                          <a:latin typeface="Calibri"/>
                          <a:ea typeface="Calibri"/>
                          <a:cs typeface="Times New Roman"/>
                        </a:rPr>
                        <a:t> Vomiting is a common feature</a:t>
                      </a:r>
                    </a:p>
                    <a:p>
                      <a:pPr marL="182880" marR="0">
                        <a:lnSpc>
                          <a:spcPct val="115000"/>
                        </a:lnSpc>
                        <a:spcBef>
                          <a:spcPts val="0"/>
                        </a:spcBef>
                        <a:spcAft>
                          <a:spcPts val="1000"/>
                        </a:spcAft>
                        <a:buFontTx/>
                        <a:buChar char="-"/>
                      </a:pPr>
                      <a:r>
                        <a:rPr lang="en-US" sz="2000" baseline="0" dirty="0">
                          <a:latin typeface="Calibri"/>
                          <a:ea typeface="Calibri"/>
                          <a:cs typeface="Times New Roman"/>
                        </a:rPr>
                        <a:t> There is significant wt loss</a:t>
                      </a:r>
                    </a:p>
                    <a:p>
                      <a:pPr marL="182880" marR="0">
                        <a:lnSpc>
                          <a:spcPct val="115000"/>
                        </a:lnSpc>
                        <a:spcBef>
                          <a:spcPts val="0"/>
                        </a:spcBef>
                        <a:spcAft>
                          <a:spcPts val="1000"/>
                        </a:spcAft>
                        <a:buFontTx/>
                        <a:buChar char="-"/>
                      </a:pPr>
                      <a:r>
                        <a:rPr lang="en-US" sz="2000" baseline="0" dirty="0">
                          <a:latin typeface="Calibri"/>
                          <a:ea typeface="Calibri"/>
                          <a:cs typeface="Times New Roman"/>
                        </a:rPr>
                        <a:t>Tend to present with </a:t>
                      </a:r>
                      <a:r>
                        <a:rPr lang="en-US" sz="2000" baseline="0" dirty="0" err="1">
                          <a:latin typeface="Calibri"/>
                          <a:ea typeface="Calibri"/>
                          <a:cs typeface="Times New Roman"/>
                        </a:rPr>
                        <a:t>haematemesis</a:t>
                      </a:r>
                      <a:r>
                        <a:rPr lang="en-US" sz="2000" baseline="0" dirty="0">
                          <a:latin typeface="Calibri"/>
                          <a:ea typeface="Calibri"/>
                          <a:cs typeface="Times New Roman"/>
                        </a:rPr>
                        <a:t> more than </a:t>
                      </a:r>
                      <a:r>
                        <a:rPr lang="en-US" sz="2000" baseline="0" dirty="0" err="1">
                          <a:latin typeface="Calibri"/>
                          <a:ea typeface="Calibri"/>
                          <a:cs typeface="Times New Roman"/>
                        </a:rPr>
                        <a:t>malaena</a:t>
                      </a:r>
                      <a:endParaRPr lang="en-US" sz="2000" baseline="0" dirty="0">
                        <a:latin typeface="Calibri"/>
                        <a:ea typeface="Calibri"/>
                        <a:cs typeface="Times New Roman"/>
                      </a:endParaRPr>
                    </a:p>
                    <a:p>
                      <a:pPr marL="182880" marR="0">
                        <a:lnSpc>
                          <a:spcPct val="115000"/>
                        </a:lnSpc>
                        <a:spcBef>
                          <a:spcPts val="0"/>
                        </a:spcBef>
                        <a:spcAft>
                          <a:spcPts val="1000"/>
                        </a:spcAft>
                        <a:buFontTx/>
                        <a:buChar char="-"/>
                      </a:pPr>
                      <a:r>
                        <a:rPr lang="en-US" sz="2000" baseline="0" dirty="0">
                          <a:latin typeface="Calibri"/>
                          <a:ea typeface="Calibri"/>
                          <a:cs typeface="Times New Roman"/>
                        </a:rPr>
                        <a:t>No seasonal variation</a:t>
                      </a:r>
                    </a:p>
                    <a:p>
                      <a:pPr marL="182880" marR="0">
                        <a:lnSpc>
                          <a:spcPct val="115000"/>
                        </a:lnSpc>
                        <a:spcBef>
                          <a:spcPts val="0"/>
                        </a:spcBef>
                        <a:spcAft>
                          <a:spcPts val="1000"/>
                        </a:spcAft>
                        <a:buFontTx/>
                        <a:buChar char="-"/>
                      </a:pPr>
                      <a:r>
                        <a:rPr lang="en-US" sz="2000" baseline="0" dirty="0">
                          <a:latin typeface="Calibri"/>
                          <a:ea typeface="Calibri"/>
                          <a:cs typeface="Times New Roman"/>
                        </a:rPr>
                        <a:t>Tend to have deep tenderness in the middle of </a:t>
                      </a:r>
                      <a:r>
                        <a:rPr lang="en-US" sz="2000" baseline="0" dirty="0" err="1">
                          <a:latin typeface="Calibri"/>
                          <a:ea typeface="Calibri"/>
                          <a:cs typeface="Times New Roman"/>
                        </a:rPr>
                        <a:t>epigastrium</a:t>
                      </a:r>
                      <a:endParaRPr lang="en-US" sz="2000" baseline="0" dirty="0">
                        <a:latin typeface="Calibri"/>
                        <a:ea typeface="Calibri"/>
                        <a:cs typeface="Times New Roman"/>
                      </a:endParaRPr>
                    </a:p>
                    <a:p>
                      <a:pPr marL="182880" marR="0">
                        <a:lnSpc>
                          <a:spcPct val="115000"/>
                        </a:lnSpc>
                        <a:spcBef>
                          <a:spcPts val="0"/>
                        </a:spcBef>
                        <a:spcAft>
                          <a:spcPts val="1000"/>
                        </a:spcAft>
                        <a:buFontTx/>
                        <a:buChar char="-"/>
                      </a:pPr>
                      <a:r>
                        <a:rPr lang="en-US" sz="2000" baseline="0" dirty="0">
                          <a:latin typeface="Calibri"/>
                          <a:ea typeface="Calibri"/>
                          <a:cs typeface="Times New Roman"/>
                        </a:rPr>
                        <a:t>Patients choose bland diet, devoid of fried food, curries</a:t>
                      </a:r>
                    </a:p>
                    <a:p>
                      <a:pPr marL="182880" marR="0">
                        <a:lnSpc>
                          <a:spcPct val="115000"/>
                        </a:lnSpc>
                        <a:spcBef>
                          <a:spcPts val="0"/>
                        </a:spcBef>
                        <a:spcAft>
                          <a:spcPts val="1000"/>
                        </a:spcAft>
                        <a:buFontTx/>
                        <a:buChar char="-"/>
                      </a:pPr>
                      <a:r>
                        <a:rPr lang="en-US" sz="2000" baseline="0" dirty="0">
                          <a:latin typeface="Calibri"/>
                          <a:ea typeface="Calibri"/>
                          <a:cs typeface="Times New Roman"/>
                        </a:rPr>
                        <a:t>Occurs more often in </a:t>
                      </a:r>
                      <a:r>
                        <a:rPr lang="en-US" sz="2000" baseline="0" dirty="0" err="1">
                          <a:latin typeface="Calibri"/>
                          <a:ea typeface="Calibri"/>
                          <a:cs typeface="Times New Roman"/>
                        </a:rPr>
                        <a:t>labouring</a:t>
                      </a:r>
                      <a:r>
                        <a:rPr lang="en-US" sz="2000" baseline="0" dirty="0">
                          <a:latin typeface="Calibri"/>
                          <a:ea typeface="Calibri"/>
                          <a:cs typeface="Times New Roman"/>
                        </a:rPr>
                        <a:t> groups</a:t>
                      </a:r>
                      <a:br>
                        <a:rPr lang="en-US" sz="2000" baseline="0" dirty="0">
                          <a:latin typeface="Calibri"/>
                          <a:ea typeface="Calibri"/>
                          <a:cs typeface="Times New Roman"/>
                        </a:rPr>
                      </a:br>
                      <a:endParaRPr lang="en-US" sz="2000" baseline="0" dirty="0">
                        <a:latin typeface="Calibri"/>
                        <a:ea typeface="Calibri"/>
                        <a:cs typeface="Times New Roman"/>
                      </a:endParaRPr>
                    </a:p>
                  </a:txBody>
                  <a:tcPr marL="6805" marR="6805" marT="6803" marB="68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CFCC"/>
                    </a:solidFill>
                  </a:tcPr>
                </a:tc>
              </a:tr>
            </a:tbl>
          </a:graphicData>
        </a:graphic>
      </p:graphicFrame>
    </p:spTree>
    <p:extLst>
      <p:ext uri="{BB962C8B-B14F-4D97-AF65-F5344CB8AC3E}">
        <p14:creationId xmlns:p14="http://schemas.microsoft.com/office/powerpoint/2010/main" val="372721591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914400" y="274638"/>
            <a:ext cx="7772400" cy="1020762"/>
          </a:xfrm>
        </p:spPr>
        <p:txBody>
          <a:bodyPr>
            <a:normAutofit fontScale="90000"/>
          </a:bodyPr>
          <a:lstStyle/>
          <a:p>
            <a:pPr eaLnBrk="1" fontAlgn="auto" hangingPunct="1">
              <a:spcAft>
                <a:spcPts val="0"/>
              </a:spcAft>
              <a:defRPr/>
            </a:pPr>
            <a:r>
              <a:rPr lang="en-US" b="1" dirty="0"/>
              <a:t>Complications</a:t>
            </a:r>
            <a:r>
              <a:rPr lang="en-US" dirty="0"/>
              <a:t/>
            </a:r>
            <a:br>
              <a:rPr lang="en-US" dirty="0"/>
            </a:br>
            <a:endParaRPr lang="en-US" dirty="0"/>
          </a:p>
        </p:txBody>
      </p:sp>
      <p:sp>
        <p:nvSpPr>
          <p:cNvPr id="221187" name="Rectangle 3"/>
          <p:cNvSpPr>
            <a:spLocks noGrp="1" noChangeArrowheads="1"/>
          </p:cNvSpPr>
          <p:nvPr>
            <p:ph sz="quarter" idx="1"/>
          </p:nvPr>
        </p:nvSpPr>
        <p:spPr>
          <a:xfrm>
            <a:off x="457200" y="838200"/>
            <a:ext cx="8229600" cy="5638800"/>
          </a:xfrm>
        </p:spPr>
        <p:txBody>
          <a:bodyPr/>
          <a:lstStyle/>
          <a:p>
            <a:pPr eaLnBrk="1" hangingPunct="1">
              <a:lnSpc>
                <a:spcPct val="80000"/>
              </a:lnSpc>
              <a:buFontTx/>
              <a:buNone/>
            </a:pPr>
            <a:r>
              <a:rPr lang="en-US" altLang="en-US" sz="2400" b="1" smtClean="0"/>
              <a:t>1. Haemorrhage</a:t>
            </a:r>
          </a:p>
          <a:p>
            <a:pPr eaLnBrk="1" hangingPunct="1">
              <a:lnSpc>
                <a:spcPct val="80000"/>
              </a:lnSpc>
              <a:buFont typeface="Wingdings 2" pitchFamily="18" charset="2"/>
              <a:buNone/>
            </a:pPr>
            <a:r>
              <a:rPr lang="en-US" altLang="en-US" sz="2400" smtClean="0"/>
              <a:t>-If chronic, patient present with, iron deficiency anaemia.</a:t>
            </a:r>
          </a:p>
          <a:p>
            <a:pPr eaLnBrk="1" hangingPunct="1">
              <a:lnSpc>
                <a:spcPct val="80000"/>
              </a:lnSpc>
              <a:buFont typeface="Wingdings 2" pitchFamily="18" charset="2"/>
              <a:buNone/>
            </a:pPr>
            <a:r>
              <a:rPr lang="en-US" altLang="en-US" sz="2400" smtClean="0"/>
              <a:t>Malaenia-stool-ocult bld-+/-</a:t>
            </a:r>
          </a:p>
          <a:p>
            <a:pPr eaLnBrk="1" hangingPunct="1">
              <a:lnSpc>
                <a:spcPct val="80000"/>
              </a:lnSpc>
              <a:buFont typeface="Wingdings 2" pitchFamily="18" charset="2"/>
              <a:buNone/>
            </a:pPr>
            <a:r>
              <a:rPr lang="en-US" altLang="en-US" sz="2400" smtClean="0"/>
              <a:t>	-Haemorrhage</a:t>
            </a:r>
          </a:p>
          <a:p>
            <a:pPr eaLnBrk="1" hangingPunct="1">
              <a:lnSpc>
                <a:spcPct val="80000"/>
              </a:lnSpc>
              <a:buFont typeface="Wingdings 2" pitchFamily="18" charset="2"/>
              <a:buNone/>
            </a:pPr>
            <a:r>
              <a:rPr lang="en-US" altLang="en-US" sz="2400" smtClean="0"/>
              <a:t>	-Fainting attacks</a:t>
            </a:r>
          </a:p>
          <a:p>
            <a:pPr eaLnBrk="1" hangingPunct="1">
              <a:lnSpc>
                <a:spcPct val="80000"/>
              </a:lnSpc>
              <a:buFont typeface="Wingdings 2" pitchFamily="18" charset="2"/>
              <a:buNone/>
            </a:pPr>
            <a:r>
              <a:rPr lang="en-US" altLang="en-US" sz="2400" smtClean="0"/>
              <a:t>	-General body weakness</a:t>
            </a:r>
          </a:p>
          <a:p>
            <a:pPr eaLnBrk="1" hangingPunct="1">
              <a:lnSpc>
                <a:spcPct val="80000"/>
              </a:lnSpc>
              <a:buFont typeface="Wingdings 2" pitchFamily="18" charset="2"/>
              <a:buNone/>
            </a:pPr>
            <a:r>
              <a:rPr lang="en-US" altLang="en-US" sz="2400" smtClean="0"/>
              <a:t>	-Coffee-ground like vomitus</a:t>
            </a:r>
          </a:p>
          <a:p>
            <a:pPr eaLnBrk="1" hangingPunct="1">
              <a:lnSpc>
                <a:spcPct val="80000"/>
              </a:lnSpc>
              <a:buFont typeface="Wingdings 2" pitchFamily="18" charset="2"/>
              <a:buNone/>
            </a:pPr>
            <a:r>
              <a:rPr lang="en-US" altLang="en-US" sz="2400" smtClean="0"/>
              <a:t>	-Features of shock</a:t>
            </a:r>
          </a:p>
          <a:p>
            <a:pPr eaLnBrk="1" hangingPunct="1">
              <a:lnSpc>
                <a:spcPct val="80000"/>
              </a:lnSpc>
              <a:buFontTx/>
              <a:buNone/>
            </a:pPr>
            <a:r>
              <a:rPr lang="en-US" altLang="en-US" sz="2400" b="1" smtClean="0"/>
              <a:t>TX</a:t>
            </a:r>
            <a:endParaRPr lang="en-US" altLang="en-US" sz="2400" smtClean="0"/>
          </a:p>
          <a:p>
            <a:pPr eaLnBrk="1" hangingPunct="1">
              <a:lnSpc>
                <a:spcPct val="80000"/>
              </a:lnSpc>
              <a:buFont typeface="Wingdings 2" pitchFamily="18" charset="2"/>
              <a:buNone/>
            </a:pPr>
            <a:r>
              <a:rPr lang="en-US" altLang="en-US" sz="2400" smtClean="0"/>
              <a:t>-Resuscitate</a:t>
            </a:r>
          </a:p>
          <a:p>
            <a:pPr eaLnBrk="1" hangingPunct="1">
              <a:lnSpc>
                <a:spcPct val="80000"/>
              </a:lnSpc>
              <a:buFont typeface="Wingdings 2" pitchFamily="18" charset="2"/>
              <a:buNone/>
            </a:pPr>
            <a:r>
              <a:rPr lang="en-US" altLang="en-US" sz="2400" smtClean="0"/>
              <a:t>-IVF</a:t>
            </a:r>
          </a:p>
          <a:p>
            <a:pPr eaLnBrk="1" hangingPunct="1">
              <a:lnSpc>
                <a:spcPct val="80000"/>
              </a:lnSpc>
              <a:buFont typeface="Wingdings 2" pitchFamily="18" charset="2"/>
              <a:buNone/>
            </a:pPr>
            <a:r>
              <a:rPr lang="en-US" altLang="en-US" sz="2400" smtClean="0"/>
              <a:t>-Bld-GXM</a:t>
            </a:r>
          </a:p>
          <a:p>
            <a:pPr eaLnBrk="1" hangingPunct="1">
              <a:lnSpc>
                <a:spcPct val="80000"/>
              </a:lnSpc>
              <a:buFont typeface="Wingdings 2" pitchFamily="18" charset="2"/>
              <a:buNone/>
            </a:pPr>
            <a:r>
              <a:rPr lang="en-US" altLang="en-US" sz="2400" smtClean="0"/>
              <a:t>-Take one hourly pulse and BP</a:t>
            </a:r>
          </a:p>
          <a:p>
            <a:pPr eaLnBrk="1" hangingPunct="1">
              <a:lnSpc>
                <a:spcPct val="80000"/>
              </a:lnSpc>
              <a:buFont typeface="Wingdings 2" pitchFamily="18" charset="2"/>
              <a:buNone/>
            </a:pPr>
            <a:r>
              <a:rPr lang="en-US" altLang="en-US" sz="2400" smtClean="0"/>
              <a:t>-Transfuse-if Hb</a:t>
            </a:r>
          </a:p>
          <a:p>
            <a:pPr eaLnBrk="1" hangingPunct="1">
              <a:lnSpc>
                <a:spcPct val="80000"/>
              </a:lnSpc>
              <a:buFont typeface="Wingdings 2" pitchFamily="18" charset="2"/>
              <a:buNone/>
            </a:pPr>
            <a:r>
              <a:rPr lang="en-US" altLang="en-US" sz="2400" smtClean="0"/>
              <a:t>-Surgery +/-</a:t>
            </a:r>
          </a:p>
          <a:p>
            <a:pPr eaLnBrk="1" hangingPunct="1">
              <a:lnSpc>
                <a:spcPct val="80000"/>
              </a:lnSpc>
            </a:pPr>
            <a:endParaRPr lang="en-US" altLang="en-US" sz="2400" smtClean="0"/>
          </a:p>
        </p:txBody>
      </p:sp>
      <p:sp>
        <p:nvSpPr>
          <p:cNvPr id="4" name="Slide Number Placeholder 3"/>
          <p:cNvSpPr>
            <a:spLocks noGrp="1"/>
          </p:cNvSpPr>
          <p:nvPr>
            <p:ph type="sldNum" sz="quarter" idx="12"/>
          </p:nvPr>
        </p:nvSpPr>
        <p:spPr/>
        <p:txBody>
          <a:bodyPr/>
          <a:lstStyle/>
          <a:p>
            <a:pPr>
              <a:defRPr/>
            </a:pPr>
            <a:fld id="{10AFC607-FFFD-45D5-838C-0A4EA3B434AA}" type="slidenum">
              <a:rPr lang="en-US"/>
              <a:pPr>
                <a:defRPr/>
              </a:pPr>
              <a:t>179</a:t>
            </a:fld>
            <a:endParaRPr lang="en-US"/>
          </a:p>
        </p:txBody>
      </p:sp>
    </p:spTree>
    <p:extLst>
      <p:ext uri="{BB962C8B-B14F-4D97-AF65-F5344CB8AC3E}">
        <p14:creationId xmlns:p14="http://schemas.microsoft.com/office/powerpoint/2010/main" val="28114792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304800"/>
            <a:ext cx="6629400" cy="5791200"/>
          </a:xfrm>
        </p:spPr>
        <p:txBody>
          <a:bodyPr/>
          <a:lstStyle/>
          <a:p>
            <a:pPr eaLnBrk="1" hangingPunct="1">
              <a:lnSpc>
                <a:spcPct val="90000"/>
              </a:lnSpc>
              <a:buFont typeface="Wingdings" pitchFamily="2" charset="2"/>
              <a:buNone/>
              <a:defRPr/>
            </a:pPr>
            <a:r>
              <a:rPr lang="en-US" b="1" dirty="0"/>
              <a:t>RX</a:t>
            </a:r>
            <a:endParaRPr lang="en-US" dirty="0"/>
          </a:p>
          <a:p>
            <a:pPr eaLnBrk="1" hangingPunct="1">
              <a:lnSpc>
                <a:spcPct val="90000"/>
              </a:lnSpc>
              <a:defRPr/>
            </a:pPr>
            <a:r>
              <a:rPr lang="en-US" dirty="0"/>
              <a:t>Gentian violet mouth paint </a:t>
            </a:r>
            <a:r>
              <a:rPr lang="en-US" dirty="0" err="1"/>
              <a:t>tds</a:t>
            </a:r>
            <a:endParaRPr lang="en-US" dirty="0"/>
          </a:p>
          <a:p>
            <a:pPr eaLnBrk="1" hangingPunct="1">
              <a:lnSpc>
                <a:spcPct val="90000"/>
              </a:lnSpc>
              <a:defRPr/>
            </a:pPr>
            <a:r>
              <a:rPr lang="en-US" dirty="0"/>
              <a:t>Oral thrush is treated using </a:t>
            </a:r>
            <a:r>
              <a:rPr lang="en-US" dirty="0" err="1"/>
              <a:t>nystatin</a:t>
            </a:r>
            <a:r>
              <a:rPr lang="en-US" dirty="0"/>
              <a:t> or </a:t>
            </a:r>
            <a:r>
              <a:rPr lang="en-US" dirty="0" err="1"/>
              <a:t>amphotericin</a:t>
            </a:r>
            <a:r>
              <a:rPr lang="en-US" dirty="0"/>
              <a:t> suspensions or lozenges</a:t>
            </a:r>
          </a:p>
          <a:p>
            <a:pPr eaLnBrk="1" hangingPunct="1">
              <a:lnSpc>
                <a:spcPct val="90000"/>
              </a:lnSpc>
              <a:defRPr/>
            </a:pPr>
            <a:r>
              <a:rPr lang="en-US" dirty="0" err="1"/>
              <a:t>Mycostatin</a:t>
            </a:r>
            <a:r>
              <a:rPr lang="en-US" dirty="0"/>
              <a:t> oral drops</a:t>
            </a:r>
          </a:p>
          <a:p>
            <a:pPr eaLnBrk="1" hangingPunct="1">
              <a:lnSpc>
                <a:spcPct val="90000"/>
              </a:lnSpc>
              <a:defRPr/>
            </a:pPr>
            <a:r>
              <a:rPr lang="en-US" dirty="0" err="1"/>
              <a:t>Daktarin</a:t>
            </a:r>
            <a:r>
              <a:rPr lang="en-US" dirty="0"/>
              <a:t> oral gel</a:t>
            </a:r>
          </a:p>
          <a:p>
            <a:pPr eaLnBrk="1" hangingPunct="1">
              <a:lnSpc>
                <a:spcPct val="90000"/>
              </a:lnSpc>
              <a:defRPr/>
            </a:pPr>
            <a:r>
              <a:rPr lang="en-US" dirty="0"/>
              <a:t>Advice the pt on good oral hygiene</a:t>
            </a:r>
          </a:p>
          <a:p>
            <a:pPr>
              <a:defRPr/>
            </a:pPr>
            <a:endParaRPr lang="en-US" dirty="0"/>
          </a:p>
        </p:txBody>
      </p:sp>
      <p:sp>
        <p:nvSpPr>
          <p:cNvPr id="4" name="Slide Number Placeholder 3"/>
          <p:cNvSpPr>
            <a:spLocks noGrp="1"/>
          </p:cNvSpPr>
          <p:nvPr>
            <p:ph type="sldNum" sz="quarter" idx="12"/>
          </p:nvPr>
        </p:nvSpPr>
        <p:spPr/>
        <p:txBody>
          <a:bodyPr/>
          <a:lstStyle/>
          <a:p>
            <a:pPr>
              <a:defRPr/>
            </a:pPr>
            <a:fld id="{EDD37AB3-DB9D-429C-B254-7F368458C031}" type="slidenum">
              <a:rPr lang="en-US">
                <a:solidFill>
                  <a:srgbClr val="000000"/>
                </a:solidFill>
              </a:rPr>
              <a:pPr>
                <a:defRPr/>
              </a:pPr>
              <a:t>18</a:t>
            </a:fld>
            <a:endParaRPr lang="en-US">
              <a:solidFill>
                <a:srgbClr val="000000"/>
              </a:solidFill>
            </a:endParaRPr>
          </a:p>
        </p:txBody>
      </p:sp>
    </p:spTree>
    <p:extLst>
      <p:ext uri="{BB962C8B-B14F-4D97-AF65-F5344CB8AC3E}">
        <p14:creationId xmlns:p14="http://schemas.microsoft.com/office/powerpoint/2010/main" val="3538890527"/>
      </p:ext>
    </p:extLst>
  </p:cSld>
  <p:clrMapOvr>
    <a:masterClrMapping/>
  </p:clrMapOvr>
  <p:transition spd="slow"/>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3"/>
          <p:cNvSpPr>
            <a:spLocks noGrp="1" noChangeArrowheads="1"/>
          </p:cNvSpPr>
          <p:nvPr>
            <p:ph sz="quarter" idx="1"/>
          </p:nvPr>
        </p:nvSpPr>
        <p:spPr>
          <a:xfrm>
            <a:off x="457200" y="381000"/>
            <a:ext cx="8229600" cy="5745163"/>
          </a:xfrm>
        </p:spPr>
        <p:txBody>
          <a:bodyPr/>
          <a:lstStyle/>
          <a:p>
            <a:pPr eaLnBrk="1" hangingPunct="1">
              <a:buFontTx/>
              <a:buNone/>
            </a:pPr>
            <a:r>
              <a:rPr lang="en-US" altLang="en-US" sz="2800" b="1" smtClean="0"/>
              <a:t>2. Gut perforation-peritonitis</a:t>
            </a:r>
          </a:p>
          <a:p>
            <a:pPr eaLnBrk="1" hangingPunct="1">
              <a:buFont typeface="Wingdings 2" pitchFamily="18" charset="2"/>
              <a:buNone/>
            </a:pPr>
            <a:r>
              <a:rPr lang="en-US" altLang="en-US" sz="2800" smtClean="0"/>
              <a:t>-Common site of perforation on the anterior wall, where it is covered by peritoneum.</a:t>
            </a:r>
            <a:endParaRPr lang="en-US" altLang="en-US" sz="2800" b="1" smtClean="0"/>
          </a:p>
          <a:p>
            <a:pPr eaLnBrk="1" hangingPunct="1">
              <a:buFontTx/>
              <a:buNone/>
            </a:pPr>
            <a:r>
              <a:rPr lang="en-US" altLang="en-US" sz="2800" b="1" smtClean="0"/>
              <a:t>CF</a:t>
            </a:r>
            <a:endParaRPr lang="en-US" altLang="en-US" sz="2800" smtClean="0"/>
          </a:p>
          <a:p>
            <a:pPr eaLnBrk="1" hangingPunct="1">
              <a:buFont typeface="Wingdings 2" pitchFamily="18" charset="2"/>
              <a:buNone/>
            </a:pPr>
            <a:r>
              <a:rPr lang="en-US" altLang="en-US" sz="2800" smtClean="0"/>
              <a:t>-Sudden onset of severe abdominal pain.</a:t>
            </a:r>
          </a:p>
          <a:p>
            <a:pPr eaLnBrk="1" hangingPunct="1">
              <a:buFont typeface="Wingdings 2" pitchFamily="18" charset="2"/>
              <a:buNone/>
            </a:pPr>
            <a:r>
              <a:rPr lang="en-US" altLang="en-US" sz="2800" smtClean="0"/>
              <a:t>-Patient fears to take breath</a:t>
            </a:r>
          </a:p>
          <a:p>
            <a:pPr eaLnBrk="1" hangingPunct="1">
              <a:buFont typeface="Wingdings 2" pitchFamily="18" charset="2"/>
              <a:buNone/>
            </a:pPr>
            <a:r>
              <a:rPr lang="en-US" altLang="en-US" sz="2800" smtClean="0"/>
              <a:t>-Board like rigidly on palpation—P/A</a:t>
            </a:r>
          </a:p>
          <a:p>
            <a:pPr eaLnBrk="1" hangingPunct="1">
              <a:buFont typeface="Wingdings 2" pitchFamily="18" charset="2"/>
              <a:buNone/>
            </a:pPr>
            <a:r>
              <a:rPr lang="en-US" altLang="en-US" sz="2800" smtClean="0"/>
              <a:t>-Bowel sounds or absent on Auscultation.</a:t>
            </a:r>
          </a:p>
          <a:p>
            <a:pPr eaLnBrk="1" hangingPunct="1">
              <a:buFont typeface="Wingdings 2" pitchFamily="18" charset="2"/>
              <a:buNone/>
            </a:pPr>
            <a:r>
              <a:rPr lang="en-US" altLang="en-US" sz="2800" smtClean="0"/>
              <a:t>-Or silent abdomen.</a:t>
            </a:r>
            <a:endParaRPr lang="en-US" altLang="en-US" sz="2800" b="1" smtClean="0"/>
          </a:p>
          <a:p>
            <a:pPr eaLnBrk="1" hangingPunct="1">
              <a:buFontTx/>
              <a:buNone/>
            </a:pPr>
            <a:r>
              <a:rPr lang="en-US" altLang="en-US" sz="2800" b="1" smtClean="0"/>
              <a:t>TX</a:t>
            </a:r>
            <a:endParaRPr lang="en-US" altLang="en-US" sz="2800" smtClean="0"/>
          </a:p>
          <a:p>
            <a:pPr eaLnBrk="1" hangingPunct="1"/>
            <a:r>
              <a:rPr lang="en-US" altLang="en-US" sz="2800" smtClean="0"/>
              <a:t>Surgery</a:t>
            </a:r>
          </a:p>
        </p:txBody>
      </p:sp>
      <p:sp>
        <p:nvSpPr>
          <p:cNvPr id="3" name="Slide Number Placeholder 2"/>
          <p:cNvSpPr>
            <a:spLocks noGrp="1"/>
          </p:cNvSpPr>
          <p:nvPr>
            <p:ph type="sldNum" sz="quarter" idx="12"/>
          </p:nvPr>
        </p:nvSpPr>
        <p:spPr/>
        <p:txBody>
          <a:bodyPr/>
          <a:lstStyle/>
          <a:p>
            <a:pPr>
              <a:defRPr/>
            </a:pPr>
            <a:fld id="{E75E3B8C-B7AD-46DF-8BBC-44E23D1E414E}" type="slidenum">
              <a:rPr lang="en-US"/>
              <a:pPr>
                <a:defRPr/>
              </a:pPr>
              <a:t>180</a:t>
            </a:fld>
            <a:endParaRPr lang="en-US"/>
          </a:p>
        </p:txBody>
      </p:sp>
    </p:spTree>
    <p:extLst>
      <p:ext uri="{BB962C8B-B14F-4D97-AF65-F5344CB8AC3E}">
        <p14:creationId xmlns:p14="http://schemas.microsoft.com/office/powerpoint/2010/main" val="13049007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3"/>
          <p:cNvSpPr>
            <a:spLocks noGrp="1" noChangeArrowheads="1"/>
          </p:cNvSpPr>
          <p:nvPr>
            <p:ph sz="quarter" idx="1"/>
          </p:nvPr>
        </p:nvSpPr>
        <p:spPr>
          <a:xfrm>
            <a:off x="457200" y="457200"/>
            <a:ext cx="8229600" cy="5943600"/>
          </a:xfrm>
        </p:spPr>
        <p:txBody>
          <a:bodyPr>
            <a:normAutofit fontScale="92500" lnSpcReduction="20000"/>
          </a:bodyPr>
          <a:lstStyle/>
          <a:p>
            <a:pPr marL="274320" indent="-274320" eaLnBrk="1" fontAlgn="auto" hangingPunct="1">
              <a:lnSpc>
                <a:spcPct val="90000"/>
              </a:lnSpc>
              <a:spcBef>
                <a:spcPts val="580"/>
              </a:spcBef>
              <a:spcAft>
                <a:spcPts val="0"/>
              </a:spcAft>
              <a:buFontTx/>
              <a:buNone/>
              <a:defRPr/>
            </a:pPr>
            <a:r>
              <a:rPr lang="en-US" sz="2400" b="1" dirty="0"/>
              <a:t>3. Pyloric obstruction /Stenos is (GOO- Gastric Outlet Obstruction)</a:t>
            </a:r>
          </a:p>
          <a:p>
            <a:pPr marL="274320" indent="-274320" eaLnBrk="1" fontAlgn="auto" hangingPunct="1">
              <a:lnSpc>
                <a:spcPct val="90000"/>
              </a:lnSpc>
              <a:spcBef>
                <a:spcPts val="580"/>
              </a:spcBef>
              <a:spcAft>
                <a:spcPts val="0"/>
              </a:spcAft>
              <a:buFont typeface="Wingdings 2"/>
              <a:buNone/>
              <a:defRPr/>
            </a:pPr>
            <a:r>
              <a:rPr lang="en-US" sz="2400" dirty="0"/>
              <a:t>- This is obstruction of the Gastric outlet due to scarring.</a:t>
            </a:r>
          </a:p>
          <a:p>
            <a:pPr marL="274320" indent="-274320" eaLnBrk="1" fontAlgn="auto" hangingPunct="1">
              <a:lnSpc>
                <a:spcPct val="90000"/>
              </a:lnSpc>
              <a:spcBef>
                <a:spcPts val="580"/>
              </a:spcBef>
              <a:spcAft>
                <a:spcPts val="0"/>
              </a:spcAft>
              <a:buFontTx/>
              <a:buNone/>
              <a:defRPr/>
            </a:pPr>
            <a:r>
              <a:rPr lang="en-US" sz="2400" b="1" dirty="0"/>
              <a:t>CF</a:t>
            </a:r>
          </a:p>
          <a:p>
            <a:pPr marL="274320" indent="-274320" eaLnBrk="1" fontAlgn="auto" hangingPunct="1">
              <a:lnSpc>
                <a:spcPct val="90000"/>
              </a:lnSpc>
              <a:spcBef>
                <a:spcPts val="580"/>
              </a:spcBef>
              <a:spcAft>
                <a:spcPts val="0"/>
              </a:spcAft>
              <a:buFont typeface="Wingdings 2"/>
              <a:buChar char=""/>
              <a:defRPr/>
            </a:pPr>
            <a:r>
              <a:rPr lang="en-US" sz="2400" dirty="0"/>
              <a:t>Affects </a:t>
            </a:r>
            <a:r>
              <a:rPr lang="en-US" sz="2400" dirty="0" err="1"/>
              <a:t>appr</a:t>
            </a:r>
            <a:r>
              <a:rPr lang="en-US" sz="2400" dirty="0"/>
              <a:t>. 5% of patients</a:t>
            </a:r>
          </a:p>
          <a:p>
            <a:pPr marL="274320" indent="-274320" eaLnBrk="1" fontAlgn="auto" hangingPunct="1">
              <a:lnSpc>
                <a:spcPct val="90000"/>
              </a:lnSpc>
              <a:spcBef>
                <a:spcPts val="580"/>
              </a:spcBef>
              <a:spcAft>
                <a:spcPts val="0"/>
              </a:spcAft>
              <a:buFont typeface="Wingdings 2"/>
              <a:buChar char=""/>
              <a:defRPr/>
            </a:pPr>
            <a:r>
              <a:rPr lang="en-US" sz="2400" dirty="0"/>
              <a:t>Anorexia and nausea</a:t>
            </a:r>
          </a:p>
          <a:p>
            <a:pPr marL="274320" indent="-274320" eaLnBrk="1" fontAlgn="auto" hangingPunct="1">
              <a:lnSpc>
                <a:spcPct val="90000"/>
              </a:lnSpc>
              <a:spcBef>
                <a:spcPts val="580"/>
              </a:spcBef>
              <a:spcAft>
                <a:spcPts val="0"/>
              </a:spcAft>
              <a:buFont typeface="Wingdings 2"/>
              <a:buChar char=""/>
              <a:defRPr/>
            </a:pPr>
            <a:r>
              <a:rPr lang="en-US" sz="2400" dirty="0"/>
              <a:t>Vomiting-projectile</a:t>
            </a:r>
            <a:endParaRPr lang="en-US" sz="2400" b="1" dirty="0"/>
          </a:p>
          <a:p>
            <a:pPr marL="274320" indent="-274320" eaLnBrk="1" fontAlgn="auto" hangingPunct="1">
              <a:lnSpc>
                <a:spcPct val="90000"/>
              </a:lnSpc>
              <a:spcBef>
                <a:spcPts val="580"/>
              </a:spcBef>
              <a:spcAft>
                <a:spcPts val="0"/>
              </a:spcAft>
              <a:buFontTx/>
              <a:buNone/>
              <a:defRPr/>
            </a:pPr>
            <a:r>
              <a:rPr lang="en-US" sz="2400" b="1" dirty="0"/>
              <a:t>O/E</a:t>
            </a:r>
            <a:endParaRPr lang="en-US" sz="2400" dirty="0"/>
          </a:p>
          <a:p>
            <a:pPr marL="274320" indent="-274320" eaLnBrk="1" fontAlgn="auto" hangingPunct="1">
              <a:lnSpc>
                <a:spcPct val="90000"/>
              </a:lnSpc>
              <a:spcBef>
                <a:spcPts val="580"/>
              </a:spcBef>
              <a:spcAft>
                <a:spcPts val="0"/>
              </a:spcAft>
              <a:buFont typeface="Wingdings 2"/>
              <a:buChar char=""/>
              <a:defRPr/>
            </a:pPr>
            <a:r>
              <a:rPr lang="en-US" sz="2400" dirty="0"/>
              <a:t>Weight loss</a:t>
            </a:r>
          </a:p>
          <a:p>
            <a:pPr marL="274320" indent="-274320" eaLnBrk="1" fontAlgn="auto" hangingPunct="1">
              <a:lnSpc>
                <a:spcPct val="90000"/>
              </a:lnSpc>
              <a:spcBef>
                <a:spcPts val="580"/>
              </a:spcBef>
              <a:spcAft>
                <a:spcPts val="0"/>
              </a:spcAft>
              <a:buFont typeface="Wingdings 2"/>
              <a:buChar char=""/>
              <a:defRPr/>
            </a:pPr>
            <a:r>
              <a:rPr lang="en-US" sz="2400" dirty="0"/>
              <a:t>Abdominal distension</a:t>
            </a:r>
          </a:p>
          <a:p>
            <a:pPr marL="274320" indent="-274320" eaLnBrk="1" fontAlgn="auto" hangingPunct="1">
              <a:lnSpc>
                <a:spcPct val="90000"/>
              </a:lnSpc>
              <a:spcBef>
                <a:spcPts val="580"/>
              </a:spcBef>
              <a:spcAft>
                <a:spcPts val="0"/>
              </a:spcAft>
              <a:buFont typeface="Wingdings 2"/>
              <a:buChar char=""/>
              <a:defRPr/>
            </a:pPr>
            <a:r>
              <a:rPr lang="en-US" sz="2400" dirty="0"/>
              <a:t>Visible peristaltic movements</a:t>
            </a:r>
          </a:p>
          <a:p>
            <a:pPr marL="274320" indent="-274320" eaLnBrk="1" fontAlgn="auto" hangingPunct="1">
              <a:lnSpc>
                <a:spcPct val="90000"/>
              </a:lnSpc>
              <a:spcBef>
                <a:spcPts val="580"/>
              </a:spcBef>
              <a:spcAft>
                <a:spcPts val="0"/>
              </a:spcAft>
              <a:buFont typeface="Wingdings 2"/>
              <a:buNone/>
              <a:defRPr/>
            </a:pPr>
            <a:endParaRPr lang="en-US" sz="2400" b="1" dirty="0"/>
          </a:p>
          <a:p>
            <a:pPr marL="274320" indent="-274320" eaLnBrk="1" fontAlgn="auto" hangingPunct="1">
              <a:lnSpc>
                <a:spcPct val="90000"/>
              </a:lnSpc>
              <a:spcBef>
                <a:spcPts val="580"/>
              </a:spcBef>
              <a:spcAft>
                <a:spcPts val="0"/>
              </a:spcAft>
              <a:buFont typeface="Wingdings 2"/>
              <a:buNone/>
              <a:defRPr/>
            </a:pPr>
            <a:r>
              <a:rPr lang="en-US" sz="2400" b="1" dirty="0"/>
              <a:t>Ix</a:t>
            </a:r>
          </a:p>
          <a:p>
            <a:pPr marL="274320" indent="-274320" eaLnBrk="1" fontAlgn="auto" hangingPunct="1">
              <a:lnSpc>
                <a:spcPct val="90000"/>
              </a:lnSpc>
              <a:spcBef>
                <a:spcPts val="580"/>
              </a:spcBef>
              <a:spcAft>
                <a:spcPts val="0"/>
              </a:spcAft>
              <a:buFont typeface="Wingdings 2"/>
              <a:buNone/>
              <a:defRPr/>
            </a:pPr>
            <a:r>
              <a:rPr lang="en-US" sz="2400" b="1" dirty="0"/>
              <a:t>-- </a:t>
            </a:r>
            <a:r>
              <a:rPr lang="en-US" sz="2400" dirty="0" err="1"/>
              <a:t>Hypochloreamic</a:t>
            </a:r>
            <a:r>
              <a:rPr lang="en-US" sz="2400" dirty="0"/>
              <a:t> </a:t>
            </a:r>
            <a:r>
              <a:rPr lang="en-US" sz="2400" dirty="0" err="1"/>
              <a:t>hypokalaemic</a:t>
            </a:r>
            <a:r>
              <a:rPr lang="en-US" sz="2400" dirty="0"/>
              <a:t> Metabolic Acidosis, paradoxical </a:t>
            </a:r>
            <a:r>
              <a:rPr lang="en-US" sz="2400" dirty="0" err="1"/>
              <a:t>aciduria</a:t>
            </a:r>
            <a:endParaRPr lang="en-US" sz="2400" dirty="0"/>
          </a:p>
          <a:p>
            <a:pPr marL="274320" indent="-274320" eaLnBrk="1" fontAlgn="auto" hangingPunct="1">
              <a:lnSpc>
                <a:spcPct val="90000"/>
              </a:lnSpc>
              <a:spcBef>
                <a:spcPts val="580"/>
              </a:spcBef>
              <a:spcAft>
                <a:spcPts val="0"/>
              </a:spcAft>
              <a:buFont typeface="Wingdings 2"/>
              <a:buChar char=""/>
              <a:defRPr/>
            </a:pPr>
            <a:endParaRPr lang="en-US" sz="2400" b="1" dirty="0"/>
          </a:p>
          <a:p>
            <a:pPr marL="274320" indent="-274320" eaLnBrk="1" fontAlgn="auto" hangingPunct="1">
              <a:lnSpc>
                <a:spcPct val="90000"/>
              </a:lnSpc>
              <a:spcBef>
                <a:spcPts val="580"/>
              </a:spcBef>
              <a:spcAft>
                <a:spcPts val="0"/>
              </a:spcAft>
              <a:buFontTx/>
              <a:buNone/>
              <a:defRPr/>
            </a:pPr>
            <a:r>
              <a:rPr lang="en-US" sz="2400" b="1" dirty="0"/>
              <a:t>TX</a:t>
            </a:r>
            <a:endParaRPr lang="en-US" sz="2400" dirty="0"/>
          </a:p>
          <a:p>
            <a:pPr marL="274320" indent="-274320" eaLnBrk="1" fontAlgn="auto" hangingPunct="1">
              <a:lnSpc>
                <a:spcPct val="90000"/>
              </a:lnSpc>
              <a:spcBef>
                <a:spcPts val="580"/>
              </a:spcBef>
              <a:spcAft>
                <a:spcPts val="0"/>
              </a:spcAft>
              <a:buFont typeface="Wingdings 2"/>
              <a:buChar char=""/>
              <a:defRPr/>
            </a:pPr>
            <a:r>
              <a:rPr lang="en-US" sz="2400" dirty="0"/>
              <a:t>-IVF</a:t>
            </a:r>
          </a:p>
          <a:p>
            <a:pPr marL="274320" indent="-274320" eaLnBrk="1" fontAlgn="auto" hangingPunct="1">
              <a:lnSpc>
                <a:spcPct val="90000"/>
              </a:lnSpc>
              <a:spcBef>
                <a:spcPts val="580"/>
              </a:spcBef>
              <a:spcAft>
                <a:spcPts val="0"/>
              </a:spcAft>
              <a:buFont typeface="Wingdings 2"/>
              <a:buChar char=""/>
              <a:defRPr/>
            </a:pPr>
            <a:r>
              <a:rPr lang="en-US" sz="2400" dirty="0"/>
              <a:t>-NGT-decompress the stomach</a:t>
            </a:r>
          </a:p>
          <a:p>
            <a:pPr marL="274320" indent="-274320" eaLnBrk="1" fontAlgn="auto" hangingPunct="1">
              <a:lnSpc>
                <a:spcPct val="90000"/>
              </a:lnSpc>
              <a:spcBef>
                <a:spcPts val="580"/>
              </a:spcBef>
              <a:spcAft>
                <a:spcPts val="0"/>
              </a:spcAft>
              <a:buFont typeface="Wingdings 2"/>
              <a:buChar char=""/>
              <a:defRPr/>
            </a:pPr>
            <a:r>
              <a:rPr lang="en-US" sz="2400" dirty="0"/>
              <a:t>-Surgery</a:t>
            </a:r>
          </a:p>
        </p:txBody>
      </p:sp>
      <p:sp>
        <p:nvSpPr>
          <p:cNvPr id="3" name="Slide Number Placeholder 2"/>
          <p:cNvSpPr>
            <a:spLocks noGrp="1"/>
          </p:cNvSpPr>
          <p:nvPr>
            <p:ph type="sldNum" sz="quarter" idx="12"/>
          </p:nvPr>
        </p:nvSpPr>
        <p:spPr/>
        <p:txBody>
          <a:bodyPr/>
          <a:lstStyle/>
          <a:p>
            <a:pPr>
              <a:defRPr/>
            </a:pPr>
            <a:fld id="{05D5F6D8-DF14-4344-89B7-ACBD97AB4C0A}" type="slidenum">
              <a:rPr lang="en-US"/>
              <a:pPr>
                <a:defRPr/>
              </a:pPr>
              <a:t>181</a:t>
            </a:fld>
            <a:endParaRPr lang="en-US"/>
          </a:p>
        </p:txBody>
      </p:sp>
    </p:spTree>
    <p:extLst>
      <p:ext uri="{BB962C8B-B14F-4D97-AF65-F5344CB8AC3E}">
        <p14:creationId xmlns:p14="http://schemas.microsoft.com/office/powerpoint/2010/main" val="88609236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3"/>
          <p:cNvSpPr>
            <a:spLocks noGrp="1" noChangeArrowheads="1"/>
          </p:cNvSpPr>
          <p:nvPr>
            <p:ph sz="quarter" idx="1"/>
          </p:nvPr>
        </p:nvSpPr>
        <p:spPr>
          <a:xfrm>
            <a:off x="457200" y="457200"/>
            <a:ext cx="8229600" cy="5668963"/>
          </a:xfrm>
        </p:spPr>
        <p:txBody>
          <a:bodyPr/>
          <a:lstStyle/>
          <a:p>
            <a:pPr eaLnBrk="1" hangingPunct="1">
              <a:buFontTx/>
              <a:buNone/>
            </a:pPr>
            <a:r>
              <a:rPr lang="en-US" altLang="en-US" sz="4800" smtClean="0"/>
              <a:t>4. Gastrojejuno colic Fistula-penetration to pancreas</a:t>
            </a:r>
          </a:p>
          <a:p>
            <a:pPr eaLnBrk="1" hangingPunct="1">
              <a:buFontTx/>
              <a:buNone/>
            </a:pPr>
            <a:r>
              <a:rPr lang="en-US" altLang="en-US" sz="4800" smtClean="0"/>
              <a:t>5. Can turn malignant – esp. GU in less than 1% of the cases.</a:t>
            </a:r>
          </a:p>
          <a:p>
            <a:pPr eaLnBrk="1" hangingPunct="1">
              <a:buFontTx/>
              <a:buNone/>
            </a:pPr>
            <a:r>
              <a:rPr lang="en-US" altLang="en-US" sz="4800" smtClean="0"/>
              <a:t>6. Infections - peritonitis</a:t>
            </a:r>
          </a:p>
          <a:p>
            <a:pPr eaLnBrk="1" hangingPunct="1">
              <a:buFontTx/>
              <a:buNone/>
            </a:pPr>
            <a:r>
              <a:rPr lang="en-US" altLang="en-US" sz="4800" smtClean="0"/>
              <a:t>7. Aspiration pneumonia</a:t>
            </a:r>
          </a:p>
        </p:txBody>
      </p:sp>
      <p:sp>
        <p:nvSpPr>
          <p:cNvPr id="3" name="Slide Number Placeholder 2"/>
          <p:cNvSpPr>
            <a:spLocks noGrp="1"/>
          </p:cNvSpPr>
          <p:nvPr>
            <p:ph type="sldNum" sz="quarter" idx="12"/>
          </p:nvPr>
        </p:nvSpPr>
        <p:spPr/>
        <p:txBody>
          <a:bodyPr/>
          <a:lstStyle/>
          <a:p>
            <a:pPr>
              <a:defRPr/>
            </a:pPr>
            <a:fld id="{1004D11F-8750-42BB-9513-D55337A3A135}" type="slidenum">
              <a:rPr lang="en-US"/>
              <a:pPr>
                <a:defRPr/>
              </a:pPr>
              <a:t>182</a:t>
            </a:fld>
            <a:endParaRPr lang="en-US"/>
          </a:p>
        </p:txBody>
      </p:sp>
    </p:spTree>
    <p:extLst>
      <p:ext uri="{BB962C8B-B14F-4D97-AF65-F5344CB8AC3E}">
        <p14:creationId xmlns:p14="http://schemas.microsoft.com/office/powerpoint/2010/main" val="366695252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1"/>
          <p:cNvSpPr>
            <a:spLocks noGrp="1"/>
          </p:cNvSpPr>
          <p:nvPr>
            <p:ph type="title"/>
          </p:nvPr>
        </p:nvSpPr>
        <p:spPr>
          <a:xfrm>
            <a:off x="457200" y="2438400"/>
            <a:ext cx="8382000" cy="1600200"/>
          </a:xfrm>
        </p:spPr>
        <p:txBody>
          <a:bodyPr/>
          <a:lstStyle/>
          <a:p>
            <a:pPr eaLnBrk="1" hangingPunct="1"/>
            <a:r>
              <a:rPr lang="en-US" altLang="en-US" sz="11500" b="1" smtClean="0">
                <a:solidFill>
                  <a:schemeClr val="tx1"/>
                </a:solidFill>
              </a:rPr>
              <a:t>Management</a:t>
            </a:r>
          </a:p>
        </p:txBody>
      </p:sp>
      <p:sp>
        <p:nvSpPr>
          <p:cNvPr id="3" name="Slide Number Placeholder 2"/>
          <p:cNvSpPr>
            <a:spLocks noGrp="1"/>
          </p:cNvSpPr>
          <p:nvPr>
            <p:ph type="sldNum" sz="quarter" idx="12"/>
          </p:nvPr>
        </p:nvSpPr>
        <p:spPr/>
        <p:txBody>
          <a:bodyPr/>
          <a:lstStyle/>
          <a:p>
            <a:pPr>
              <a:defRPr/>
            </a:pPr>
            <a:fld id="{AB2D5A0A-5188-43D5-8530-8517E382CDFC}" type="slidenum">
              <a:rPr lang="en-US"/>
              <a:pPr>
                <a:defRPr/>
              </a:pPr>
              <a:t>183</a:t>
            </a:fld>
            <a:endParaRPr lang="en-US"/>
          </a:p>
        </p:txBody>
      </p:sp>
    </p:spTree>
    <p:extLst>
      <p:ext uri="{BB962C8B-B14F-4D97-AF65-F5344CB8AC3E}">
        <p14:creationId xmlns:p14="http://schemas.microsoft.com/office/powerpoint/2010/main" val="81985249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457200" y="274638"/>
            <a:ext cx="8229600" cy="411162"/>
          </a:xfrm>
        </p:spPr>
        <p:txBody>
          <a:bodyPr>
            <a:normAutofit fontScale="90000"/>
          </a:bodyPr>
          <a:lstStyle/>
          <a:p>
            <a:pPr eaLnBrk="1" fontAlgn="auto" hangingPunct="1">
              <a:spcAft>
                <a:spcPts val="0"/>
              </a:spcAft>
              <a:defRPr/>
            </a:pPr>
            <a:r>
              <a:rPr lang="en-US" b="1" u="sng"/>
              <a:t>Management of PUD</a:t>
            </a:r>
          </a:p>
        </p:txBody>
      </p:sp>
      <p:sp>
        <p:nvSpPr>
          <p:cNvPr id="226307" name="Rectangle 3"/>
          <p:cNvSpPr>
            <a:spLocks noGrp="1" noChangeArrowheads="1"/>
          </p:cNvSpPr>
          <p:nvPr>
            <p:ph sz="quarter" idx="1"/>
          </p:nvPr>
        </p:nvSpPr>
        <p:spPr>
          <a:xfrm>
            <a:off x="457200" y="838200"/>
            <a:ext cx="8229600" cy="6019800"/>
          </a:xfrm>
        </p:spPr>
        <p:txBody>
          <a:bodyPr/>
          <a:lstStyle/>
          <a:p>
            <a:pPr marL="660400" indent="-660400" eaLnBrk="1" hangingPunct="1">
              <a:buFontTx/>
              <a:buNone/>
            </a:pPr>
            <a:r>
              <a:rPr lang="en-US" altLang="en-US" smtClean="0"/>
              <a:t>1. Investigation</a:t>
            </a:r>
          </a:p>
          <a:p>
            <a:pPr marL="660400" indent="-660400" eaLnBrk="1" hangingPunct="1"/>
            <a:r>
              <a:rPr lang="en-US" altLang="en-US" smtClean="0"/>
              <a:t>Good typical history</a:t>
            </a:r>
          </a:p>
          <a:p>
            <a:pPr marL="660400" indent="-660400" eaLnBrk="1" hangingPunct="1"/>
            <a:r>
              <a:rPr lang="en-US" altLang="en-US" smtClean="0"/>
              <a:t>Barium meal, Double contrast studies – show site of ulcer</a:t>
            </a:r>
          </a:p>
          <a:p>
            <a:pPr marL="660400" indent="-660400" eaLnBrk="1" hangingPunct="1"/>
            <a:r>
              <a:rPr lang="en-US" altLang="en-US" smtClean="0"/>
              <a:t>Endoscopy + Biopsy + Rapid urase test – r/o H.pylori</a:t>
            </a:r>
          </a:p>
          <a:p>
            <a:pPr marL="660400" indent="-660400" eaLnBrk="1" hangingPunct="1"/>
            <a:r>
              <a:rPr lang="en-US" altLang="en-US" smtClean="0"/>
              <a:t>Feacal antigen test - r/o H.pylori</a:t>
            </a:r>
          </a:p>
          <a:p>
            <a:pPr marL="660400" indent="-660400" eaLnBrk="1" hangingPunct="1"/>
            <a:r>
              <a:rPr lang="en-US" altLang="en-US" smtClean="0"/>
              <a:t>Urea breath test- r/o H.pylori</a:t>
            </a:r>
          </a:p>
          <a:p>
            <a:pPr marL="660400" indent="-660400" eaLnBrk="1" hangingPunct="1"/>
            <a:r>
              <a:rPr lang="en-US" altLang="en-US" smtClean="0"/>
              <a:t>Stool-occult blood</a:t>
            </a:r>
          </a:p>
          <a:p>
            <a:pPr marL="660400" indent="-660400" eaLnBrk="1" hangingPunct="1"/>
            <a:r>
              <a:rPr lang="en-US" altLang="en-US" smtClean="0"/>
              <a:t>Blood –Hb</a:t>
            </a:r>
          </a:p>
          <a:p>
            <a:pPr marL="660400" indent="-660400" eaLnBrk="1" hangingPunct="1"/>
            <a:r>
              <a:rPr lang="en-US" altLang="en-US" smtClean="0"/>
              <a:t>Test acid titres</a:t>
            </a:r>
          </a:p>
          <a:p>
            <a:pPr marL="660400" indent="-660400" eaLnBrk="1" hangingPunct="1"/>
            <a:r>
              <a:rPr lang="en-US" altLang="en-US" smtClean="0"/>
              <a:t>Serum gastrin</a:t>
            </a:r>
          </a:p>
          <a:p>
            <a:pPr marL="660400" indent="-660400" eaLnBrk="1" hangingPunct="1"/>
            <a:r>
              <a:rPr lang="en-US" altLang="en-US" smtClean="0"/>
              <a:t>Gastric content-C/S</a:t>
            </a:r>
          </a:p>
          <a:p>
            <a:pPr marL="660400" indent="-660400" eaLnBrk="1" hangingPunct="1">
              <a:buFontTx/>
              <a:buNone/>
            </a:pPr>
            <a:r>
              <a:rPr lang="en-US" altLang="en-US" smtClean="0"/>
              <a:t>.</a:t>
            </a:r>
          </a:p>
        </p:txBody>
      </p:sp>
      <p:sp>
        <p:nvSpPr>
          <p:cNvPr id="4" name="Slide Number Placeholder 3"/>
          <p:cNvSpPr>
            <a:spLocks noGrp="1"/>
          </p:cNvSpPr>
          <p:nvPr>
            <p:ph type="sldNum" sz="quarter" idx="12"/>
          </p:nvPr>
        </p:nvSpPr>
        <p:spPr/>
        <p:txBody>
          <a:bodyPr/>
          <a:lstStyle/>
          <a:p>
            <a:pPr>
              <a:defRPr/>
            </a:pPr>
            <a:fld id="{AEBB5EA0-28D7-45B7-9F11-C36DBE2DFF86}" type="slidenum">
              <a:rPr lang="en-US"/>
              <a:pPr>
                <a:defRPr/>
              </a:pPr>
              <a:t>184</a:t>
            </a:fld>
            <a:endParaRPr lang="en-US"/>
          </a:p>
        </p:txBody>
      </p:sp>
    </p:spTree>
    <p:extLst>
      <p:ext uri="{BB962C8B-B14F-4D97-AF65-F5344CB8AC3E}">
        <p14:creationId xmlns:p14="http://schemas.microsoft.com/office/powerpoint/2010/main" val="194913024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3"/>
          <p:cNvSpPr>
            <a:spLocks noGrp="1" noChangeArrowheads="1"/>
          </p:cNvSpPr>
          <p:nvPr>
            <p:ph sz="quarter" idx="1"/>
          </p:nvPr>
        </p:nvSpPr>
        <p:spPr>
          <a:xfrm>
            <a:off x="457200" y="381000"/>
            <a:ext cx="8229600" cy="5745163"/>
          </a:xfrm>
        </p:spPr>
        <p:txBody>
          <a:bodyPr/>
          <a:lstStyle/>
          <a:p>
            <a:pPr eaLnBrk="1" hangingPunct="1">
              <a:buFontTx/>
              <a:buNone/>
            </a:pPr>
            <a:r>
              <a:rPr lang="en-US" altLang="en-US" smtClean="0"/>
              <a:t>2. </a:t>
            </a:r>
            <a:r>
              <a:rPr lang="en-US" altLang="en-US" sz="2800" smtClean="0"/>
              <a:t>Supportive </a:t>
            </a:r>
            <a:endParaRPr lang="en-US" altLang="en-US" smtClean="0"/>
          </a:p>
          <a:p>
            <a:pPr eaLnBrk="1" hangingPunct="1"/>
            <a:r>
              <a:rPr lang="en-US" altLang="en-US" smtClean="0"/>
              <a:t>Qiuck assessment of the patient</a:t>
            </a:r>
          </a:p>
          <a:p>
            <a:pPr eaLnBrk="1" hangingPunct="1"/>
            <a:r>
              <a:rPr lang="en-US" altLang="en-US" smtClean="0"/>
              <a:t>Pain control</a:t>
            </a:r>
          </a:p>
          <a:p>
            <a:pPr eaLnBrk="1" hangingPunct="1"/>
            <a:r>
              <a:rPr lang="en-US" altLang="en-US" smtClean="0"/>
              <a:t>Educate on diet</a:t>
            </a:r>
          </a:p>
          <a:p>
            <a:pPr eaLnBrk="1" hangingPunct="1"/>
            <a:r>
              <a:rPr lang="en-US" altLang="en-US" smtClean="0"/>
              <a:t>Avoid drugs which irritate Gastric mucosa</a:t>
            </a:r>
          </a:p>
          <a:p>
            <a:pPr eaLnBrk="1" hangingPunct="1"/>
            <a:r>
              <a:rPr lang="en-US" altLang="en-US" smtClean="0"/>
              <a:t>Stop smoking</a:t>
            </a:r>
          </a:p>
          <a:p>
            <a:pPr eaLnBrk="1" hangingPunct="1"/>
            <a:r>
              <a:rPr lang="en-US" altLang="en-US" smtClean="0"/>
              <a:t>Stop alcohol</a:t>
            </a:r>
          </a:p>
          <a:p>
            <a:pPr eaLnBrk="1" hangingPunct="1"/>
            <a:r>
              <a:rPr lang="en-US" altLang="en-US" smtClean="0"/>
              <a:t>Rest</a:t>
            </a:r>
          </a:p>
          <a:p>
            <a:pPr eaLnBrk="1" hangingPunct="1"/>
            <a:r>
              <a:rPr lang="en-US" altLang="en-US" smtClean="0"/>
              <a:t>Nutritional support - Take small frequent diets, avoid food that aggravate features.</a:t>
            </a:r>
          </a:p>
          <a:p>
            <a:pPr eaLnBrk="1" hangingPunct="1"/>
            <a:r>
              <a:rPr lang="en-US" altLang="en-US" smtClean="0"/>
              <a:t>Provide emotional support</a:t>
            </a:r>
          </a:p>
          <a:p>
            <a:pPr eaLnBrk="1" hangingPunct="1"/>
            <a:r>
              <a:rPr lang="en-US" altLang="en-US" smtClean="0"/>
              <a:t>Advice on the importance of Drug compliance.</a:t>
            </a:r>
          </a:p>
          <a:p>
            <a:pPr eaLnBrk="1" hangingPunct="1"/>
            <a:endParaRPr lang="en-US" altLang="en-US" smtClean="0"/>
          </a:p>
        </p:txBody>
      </p:sp>
      <p:sp>
        <p:nvSpPr>
          <p:cNvPr id="3" name="Slide Number Placeholder 2"/>
          <p:cNvSpPr>
            <a:spLocks noGrp="1"/>
          </p:cNvSpPr>
          <p:nvPr>
            <p:ph type="sldNum" sz="quarter" idx="12"/>
          </p:nvPr>
        </p:nvSpPr>
        <p:spPr/>
        <p:txBody>
          <a:bodyPr/>
          <a:lstStyle/>
          <a:p>
            <a:pPr>
              <a:defRPr/>
            </a:pPr>
            <a:fld id="{95A1002B-37DC-473A-8919-0207D89A4B47}" type="slidenum">
              <a:rPr lang="en-US"/>
              <a:pPr>
                <a:defRPr/>
              </a:pPr>
              <a:t>185</a:t>
            </a:fld>
            <a:endParaRPr lang="en-US"/>
          </a:p>
        </p:txBody>
      </p:sp>
    </p:spTree>
    <p:extLst>
      <p:ext uri="{BB962C8B-B14F-4D97-AF65-F5344CB8AC3E}">
        <p14:creationId xmlns:p14="http://schemas.microsoft.com/office/powerpoint/2010/main" val="45733455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3"/>
          <p:cNvSpPr>
            <a:spLocks noGrp="1" noChangeArrowheads="1"/>
          </p:cNvSpPr>
          <p:nvPr>
            <p:ph sz="quarter" idx="1"/>
          </p:nvPr>
        </p:nvSpPr>
        <p:spPr>
          <a:xfrm>
            <a:off x="457200" y="228600"/>
            <a:ext cx="8229600" cy="6400800"/>
          </a:xfrm>
        </p:spPr>
        <p:txBody>
          <a:bodyPr/>
          <a:lstStyle/>
          <a:p>
            <a:pPr eaLnBrk="1" hangingPunct="1">
              <a:lnSpc>
                <a:spcPct val="80000"/>
              </a:lnSpc>
              <a:buFont typeface="Wingdings 2" pitchFamily="18" charset="2"/>
              <a:buNone/>
            </a:pPr>
            <a:r>
              <a:rPr lang="en-US" altLang="en-US" sz="2800" b="1" smtClean="0"/>
              <a:t>3. DRUGS</a:t>
            </a:r>
            <a:endParaRPr lang="en-US" altLang="en-US" sz="2800" smtClean="0"/>
          </a:p>
          <a:p>
            <a:pPr eaLnBrk="1" hangingPunct="1">
              <a:lnSpc>
                <a:spcPct val="80000"/>
              </a:lnSpc>
              <a:buFont typeface="Wingdings 2" pitchFamily="18" charset="2"/>
              <a:buNone/>
            </a:pPr>
            <a:r>
              <a:rPr lang="en-US" altLang="en-US" sz="2800" b="1" smtClean="0"/>
              <a:t>(A)Helicobacter pylori Eradication Therapy.</a:t>
            </a:r>
          </a:p>
          <a:p>
            <a:pPr lvl="3" eaLnBrk="1" hangingPunct="1">
              <a:lnSpc>
                <a:spcPct val="80000"/>
              </a:lnSpc>
              <a:buFont typeface="Wingdings 2" pitchFamily="18" charset="2"/>
              <a:buNone/>
            </a:pPr>
            <a:r>
              <a:rPr lang="en-US" altLang="en-US" sz="3200" smtClean="0"/>
              <a:t>*Common drugs used;</a:t>
            </a:r>
          </a:p>
          <a:p>
            <a:pPr lvl="3" eaLnBrk="1" hangingPunct="1">
              <a:lnSpc>
                <a:spcPct val="80000"/>
              </a:lnSpc>
              <a:buFont typeface="Wingdings 2" pitchFamily="18" charset="2"/>
              <a:buNone/>
            </a:pPr>
            <a:r>
              <a:rPr lang="en-US" altLang="en-US" sz="3200" smtClean="0"/>
              <a:t>	1. Clarithromyain</a:t>
            </a:r>
          </a:p>
          <a:p>
            <a:pPr lvl="3" eaLnBrk="1" hangingPunct="1">
              <a:lnSpc>
                <a:spcPct val="80000"/>
              </a:lnSpc>
              <a:buFont typeface="Wingdings 2" pitchFamily="18" charset="2"/>
              <a:buNone/>
            </a:pPr>
            <a:r>
              <a:rPr lang="en-US" altLang="en-US" sz="3200" smtClean="0"/>
              <a:t>	2. Metronidazole</a:t>
            </a:r>
          </a:p>
          <a:p>
            <a:pPr lvl="3" eaLnBrk="1" hangingPunct="1">
              <a:lnSpc>
                <a:spcPct val="80000"/>
              </a:lnSpc>
              <a:buFont typeface="Wingdings 2" pitchFamily="18" charset="2"/>
              <a:buNone/>
            </a:pPr>
            <a:r>
              <a:rPr lang="en-US" altLang="en-US" sz="3200" smtClean="0"/>
              <a:t>	3. Amoxicillin</a:t>
            </a:r>
          </a:p>
          <a:p>
            <a:pPr lvl="3" eaLnBrk="1" hangingPunct="1">
              <a:lnSpc>
                <a:spcPct val="80000"/>
              </a:lnSpc>
              <a:buFont typeface="Wingdings 2" pitchFamily="18" charset="2"/>
              <a:buNone/>
            </a:pPr>
            <a:r>
              <a:rPr lang="en-US" altLang="en-US" sz="3200" smtClean="0"/>
              <a:t>	4. Tetracycline</a:t>
            </a:r>
          </a:p>
          <a:p>
            <a:pPr lvl="3" eaLnBrk="1" hangingPunct="1">
              <a:lnSpc>
                <a:spcPct val="80000"/>
              </a:lnSpc>
              <a:buFont typeface="Wingdings 2" pitchFamily="18" charset="2"/>
              <a:buNone/>
            </a:pPr>
            <a:r>
              <a:rPr lang="en-US" altLang="en-US" sz="3200" smtClean="0"/>
              <a:t>	5. Proton pump inhibitors</a:t>
            </a:r>
          </a:p>
          <a:p>
            <a:pPr lvl="3" eaLnBrk="1" hangingPunct="1">
              <a:lnSpc>
                <a:spcPct val="80000"/>
              </a:lnSpc>
              <a:buFont typeface="Wingdings 2" pitchFamily="18" charset="2"/>
              <a:buNone/>
            </a:pPr>
            <a:r>
              <a:rPr lang="en-US" altLang="en-US" sz="3200" smtClean="0"/>
              <a:t>	6. Bismuth</a:t>
            </a:r>
          </a:p>
          <a:p>
            <a:pPr eaLnBrk="1" hangingPunct="1">
              <a:lnSpc>
                <a:spcPct val="80000"/>
              </a:lnSpc>
              <a:buFont typeface="Wingdings 2" pitchFamily="18" charset="2"/>
              <a:buNone/>
            </a:pPr>
            <a:r>
              <a:rPr lang="en-US" altLang="en-US" sz="2800" smtClean="0"/>
              <a:t>NB</a:t>
            </a:r>
          </a:p>
          <a:p>
            <a:pPr eaLnBrk="1" hangingPunct="1">
              <a:lnSpc>
                <a:spcPct val="80000"/>
              </a:lnSpc>
              <a:buFont typeface="Wingdings 2" pitchFamily="18" charset="2"/>
              <a:buNone/>
            </a:pPr>
            <a:r>
              <a:rPr lang="en-US" altLang="en-US" sz="2800" smtClean="0"/>
              <a:t>-These drugs are used in combination.</a:t>
            </a:r>
          </a:p>
          <a:p>
            <a:pPr eaLnBrk="1" hangingPunct="1">
              <a:lnSpc>
                <a:spcPct val="80000"/>
              </a:lnSpc>
              <a:buFont typeface="Wingdings 2" pitchFamily="18" charset="2"/>
              <a:buNone/>
            </a:pPr>
            <a:r>
              <a:rPr lang="en-US" altLang="en-US" sz="2800" smtClean="0"/>
              <a:t>* Regimes commonly used</a:t>
            </a:r>
          </a:p>
          <a:p>
            <a:pPr lvl="2" eaLnBrk="1" hangingPunct="1">
              <a:lnSpc>
                <a:spcPct val="80000"/>
              </a:lnSpc>
              <a:buFont typeface="Wingdings 2" pitchFamily="18" charset="2"/>
              <a:buNone/>
            </a:pPr>
            <a:r>
              <a:rPr lang="en-US" altLang="en-US" sz="2800" smtClean="0"/>
              <a:t>1. Regimes using proton pump inhibitors</a:t>
            </a:r>
          </a:p>
          <a:p>
            <a:pPr lvl="2" eaLnBrk="1" hangingPunct="1">
              <a:lnSpc>
                <a:spcPct val="80000"/>
              </a:lnSpc>
              <a:buFont typeface="Wingdings 2" pitchFamily="18" charset="2"/>
              <a:buNone/>
            </a:pPr>
            <a:r>
              <a:rPr lang="en-US" altLang="en-US" sz="2800" smtClean="0"/>
              <a:t>2. Regimes using Bismuth compounds.</a:t>
            </a:r>
          </a:p>
        </p:txBody>
      </p:sp>
      <p:sp>
        <p:nvSpPr>
          <p:cNvPr id="3" name="Slide Number Placeholder 2"/>
          <p:cNvSpPr>
            <a:spLocks noGrp="1"/>
          </p:cNvSpPr>
          <p:nvPr>
            <p:ph type="sldNum" sz="quarter" idx="12"/>
          </p:nvPr>
        </p:nvSpPr>
        <p:spPr/>
        <p:txBody>
          <a:bodyPr/>
          <a:lstStyle/>
          <a:p>
            <a:pPr>
              <a:defRPr/>
            </a:pPr>
            <a:fld id="{F5CF82D4-8E37-4C1F-94F7-CC47252CB467}" type="slidenum">
              <a:rPr lang="en-US"/>
              <a:pPr>
                <a:defRPr/>
              </a:pPr>
              <a:t>186</a:t>
            </a:fld>
            <a:endParaRPr lang="en-US"/>
          </a:p>
        </p:txBody>
      </p:sp>
    </p:spTree>
    <p:extLst>
      <p:ext uri="{BB962C8B-B14F-4D97-AF65-F5344CB8AC3E}">
        <p14:creationId xmlns:p14="http://schemas.microsoft.com/office/powerpoint/2010/main" val="397703395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3"/>
          <p:cNvSpPr>
            <a:spLocks noGrp="1" noChangeArrowheads="1"/>
          </p:cNvSpPr>
          <p:nvPr>
            <p:ph sz="quarter" idx="1"/>
          </p:nvPr>
        </p:nvSpPr>
        <p:spPr>
          <a:xfrm>
            <a:off x="457200" y="228600"/>
            <a:ext cx="8229600" cy="5897563"/>
          </a:xfrm>
        </p:spPr>
        <p:txBody>
          <a:bodyPr>
            <a:normAutofit/>
          </a:bodyPr>
          <a:lstStyle/>
          <a:p>
            <a:pPr marL="861060" indent="-495300" eaLnBrk="1" fontAlgn="auto" hangingPunct="1">
              <a:lnSpc>
                <a:spcPct val="80000"/>
              </a:lnSpc>
              <a:spcBef>
                <a:spcPts val="580"/>
              </a:spcBef>
              <a:spcAft>
                <a:spcPts val="0"/>
              </a:spcAft>
              <a:buFont typeface="Wingdings 2"/>
              <a:buNone/>
              <a:defRPr/>
            </a:pPr>
            <a:r>
              <a:rPr lang="en-US" sz="3400" b="1" dirty="0" err="1"/>
              <a:t>i</a:t>
            </a:r>
            <a:r>
              <a:rPr lang="en-US" sz="3400" b="1" dirty="0"/>
              <a:t>) Regimes using proton pump inhibitors</a:t>
            </a:r>
            <a:endParaRPr lang="en-US" sz="3400" dirty="0"/>
          </a:p>
          <a:p>
            <a:pPr marL="660400" indent="-660400" eaLnBrk="1" fontAlgn="auto" hangingPunct="1">
              <a:lnSpc>
                <a:spcPct val="80000"/>
              </a:lnSpc>
              <a:spcBef>
                <a:spcPts val="580"/>
              </a:spcBef>
              <a:spcAft>
                <a:spcPts val="0"/>
              </a:spcAft>
              <a:buFont typeface="Wingdings 2"/>
              <a:buNone/>
              <a:defRPr/>
            </a:pPr>
            <a:r>
              <a:rPr lang="en-US" sz="2400" dirty="0"/>
              <a:t>Combination therapy using proton pump inhibitors and two Antibodies.</a:t>
            </a:r>
          </a:p>
          <a:p>
            <a:pPr marL="660400" indent="-660400" eaLnBrk="1" fontAlgn="auto" hangingPunct="1">
              <a:lnSpc>
                <a:spcPct val="80000"/>
              </a:lnSpc>
              <a:spcBef>
                <a:spcPts val="580"/>
              </a:spcBef>
              <a:spcAft>
                <a:spcPts val="0"/>
              </a:spcAft>
              <a:buFont typeface="Wingdings 2"/>
              <a:buNone/>
              <a:defRPr/>
            </a:pPr>
            <a:r>
              <a:rPr lang="en-US" sz="2400" b="1" dirty="0"/>
              <a:t>                        Example</a:t>
            </a:r>
          </a:p>
          <a:p>
            <a:pPr marL="660400" indent="-660400" eaLnBrk="1" fontAlgn="auto" hangingPunct="1">
              <a:lnSpc>
                <a:spcPct val="80000"/>
              </a:lnSpc>
              <a:spcBef>
                <a:spcPts val="580"/>
              </a:spcBef>
              <a:spcAft>
                <a:spcPts val="0"/>
              </a:spcAft>
              <a:buFont typeface="Wingdings 2"/>
              <a:buNone/>
              <a:defRPr/>
            </a:pPr>
            <a:r>
              <a:rPr lang="en-US" sz="2400" dirty="0" err="1"/>
              <a:t>Omeprazole</a:t>
            </a:r>
            <a:r>
              <a:rPr lang="en-US" sz="2400" dirty="0"/>
              <a:t> 20mg </a:t>
            </a:r>
            <a:r>
              <a:rPr lang="en-US" sz="2400" dirty="0" err="1"/>
              <a:t>bd</a:t>
            </a:r>
            <a:r>
              <a:rPr lang="en-US" sz="2400" dirty="0"/>
              <a:t> or </a:t>
            </a:r>
            <a:r>
              <a:rPr lang="en-US" sz="2400" dirty="0" err="1"/>
              <a:t>lansoprazole</a:t>
            </a:r>
            <a:r>
              <a:rPr lang="en-US" sz="2400" dirty="0"/>
              <a:t> 30mg </a:t>
            </a:r>
            <a:r>
              <a:rPr lang="en-US" sz="2400" dirty="0" err="1"/>
              <a:t>bd</a:t>
            </a:r>
            <a:r>
              <a:rPr lang="en-US" sz="2400" dirty="0"/>
              <a:t> with two of the following Regimes for 10-14 days.</a:t>
            </a:r>
          </a:p>
          <a:p>
            <a:pPr marL="1583690" lvl="3" indent="-577850" eaLnBrk="1" fontAlgn="auto" hangingPunct="1">
              <a:lnSpc>
                <a:spcPct val="80000"/>
              </a:lnSpc>
              <a:spcBef>
                <a:spcPts val="370"/>
              </a:spcBef>
              <a:spcAft>
                <a:spcPts val="0"/>
              </a:spcAft>
              <a:buClr>
                <a:schemeClr val="accent3"/>
              </a:buClr>
              <a:buFont typeface="Wingdings 2"/>
              <a:buNone/>
              <a:defRPr/>
            </a:pPr>
            <a:r>
              <a:rPr lang="en-US" sz="2400" dirty="0"/>
              <a:t> - </a:t>
            </a:r>
            <a:r>
              <a:rPr lang="en-US" sz="2400" dirty="0" err="1"/>
              <a:t>Metronidazole</a:t>
            </a:r>
            <a:r>
              <a:rPr lang="en-US" sz="2400" dirty="0"/>
              <a:t> 400mg </a:t>
            </a:r>
            <a:r>
              <a:rPr lang="en-US" sz="2400" dirty="0" err="1"/>
              <a:t>bd</a:t>
            </a:r>
            <a:endParaRPr lang="en-US" sz="2400" dirty="0"/>
          </a:p>
          <a:p>
            <a:pPr marL="1583690" lvl="3" indent="-577850" eaLnBrk="1" fontAlgn="auto" hangingPunct="1">
              <a:lnSpc>
                <a:spcPct val="80000"/>
              </a:lnSpc>
              <a:spcBef>
                <a:spcPts val="370"/>
              </a:spcBef>
              <a:spcAft>
                <a:spcPts val="0"/>
              </a:spcAft>
              <a:buClr>
                <a:schemeClr val="accent3"/>
              </a:buClr>
              <a:buFont typeface="Wingdings 2"/>
              <a:buNone/>
              <a:defRPr/>
            </a:pPr>
            <a:r>
              <a:rPr lang="en-US" sz="2400" dirty="0"/>
              <a:t>  -Tetracycline 500mg </a:t>
            </a:r>
            <a:r>
              <a:rPr lang="en-US" sz="2400" dirty="0" err="1"/>
              <a:t>bd</a:t>
            </a:r>
            <a:r>
              <a:rPr lang="en-US" sz="2400" dirty="0"/>
              <a:t> or</a:t>
            </a:r>
          </a:p>
          <a:p>
            <a:pPr marL="1583690" lvl="3" indent="-577850" eaLnBrk="1" fontAlgn="auto" hangingPunct="1">
              <a:lnSpc>
                <a:spcPct val="80000"/>
              </a:lnSpc>
              <a:spcBef>
                <a:spcPts val="370"/>
              </a:spcBef>
              <a:spcAft>
                <a:spcPts val="0"/>
              </a:spcAft>
              <a:buClr>
                <a:schemeClr val="accent3"/>
              </a:buClr>
              <a:buFont typeface="Wingdings 2"/>
              <a:buNone/>
              <a:defRPr/>
            </a:pPr>
            <a:r>
              <a:rPr lang="en-US" sz="2400" dirty="0"/>
              <a:t>  - </a:t>
            </a:r>
            <a:r>
              <a:rPr lang="en-US" sz="2400" dirty="0" err="1"/>
              <a:t>Clarithromycin</a:t>
            </a:r>
            <a:r>
              <a:rPr lang="en-US" sz="2400" dirty="0"/>
              <a:t> 500mg bd./X10-14 days</a:t>
            </a:r>
          </a:p>
          <a:p>
            <a:pPr marL="1583690" lvl="3" indent="-577850" eaLnBrk="1" fontAlgn="auto" hangingPunct="1">
              <a:lnSpc>
                <a:spcPct val="80000"/>
              </a:lnSpc>
              <a:spcBef>
                <a:spcPts val="370"/>
              </a:spcBef>
              <a:spcAft>
                <a:spcPts val="0"/>
              </a:spcAft>
              <a:buClr>
                <a:schemeClr val="accent3"/>
              </a:buClr>
              <a:buFont typeface="Wingdings 2"/>
              <a:buNone/>
              <a:defRPr/>
            </a:pPr>
            <a:r>
              <a:rPr lang="en-US" sz="2400" dirty="0"/>
              <a:t>  - Amoxicillin 1gm </a:t>
            </a:r>
            <a:r>
              <a:rPr lang="en-US" sz="2400" dirty="0" err="1"/>
              <a:t>bd</a:t>
            </a:r>
            <a:endParaRPr lang="en-US" sz="2400" dirty="0"/>
          </a:p>
          <a:p>
            <a:pPr marL="660400" indent="-660400" eaLnBrk="1" fontAlgn="auto" hangingPunct="1">
              <a:lnSpc>
                <a:spcPct val="80000"/>
              </a:lnSpc>
              <a:spcBef>
                <a:spcPts val="580"/>
              </a:spcBef>
              <a:spcAft>
                <a:spcPts val="0"/>
              </a:spcAft>
              <a:buFont typeface="Wingdings 2"/>
              <a:buNone/>
              <a:defRPr/>
            </a:pPr>
            <a:r>
              <a:rPr lang="en-US" sz="2400" b="1" dirty="0"/>
              <a:t>NB</a:t>
            </a:r>
          </a:p>
          <a:p>
            <a:pPr marL="660400" indent="-660400" eaLnBrk="1" fontAlgn="auto" hangingPunct="1">
              <a:lnSpc>
                <a:spcPct val="80000"/>
              </a:lnSpc>
              <a:spcBef>
                <a:spcPts val="580"/>
              </a:spcBef>
              <a:spcAft>
                <a:spcPts val="0"/>
              </a:spcAft>
              <a:buFont typeface="Wingdings 2"/>
              <a:buChar char=""/>
              <a:defRPr/>
            </a:pPr>
            <a:r>
              <a:rPr lang="en-US" sz="2400" b="1" dirty="0"/>
              <a:t>Administer proton pump inhibitors before meals.</a:t>
            </a:r>
          </a:p>
          <a:p>
            <a:pPr marL="660400" indent="-660400" eaLnBrk="1" fontAlgn="auto" hangingPunct="1">
              <a:lnSpc>
                <a:spcPct val="80000"/>
              </a:lnSpc>
              <a:spcBef>
                <a:spcPts val="580"/>
              </a:spcBef>
              <a:spcAft>
                <a:spcPts val="0"/>
              </a:spcAft>
              <a:buFont typeface="Wingdings 2"/>
              <a:buChar char=""/>
              <a:defRPr/>
            </a:pPr>
            <a:r>
              <a:rPr lang="en-US" sz="2400" b="1" dirty="0"/>
              <a:t>All antibiotic and Bismuth can be administered with meals.</a:t>
            </a:r>
          </a:p>
          <a:p>
            <a:pPr marL="660400" indent="-660400" eaLnBrk="1" fontAlgn="auto" hangingPunct="1">
              <a:lnSpc>
                <a:spcPct val="80000"/>
              </a:lnSpc>
              <a:spcBef>
                <a:spcPts val="580"/>
              </a:spcBef>
              <a:spcAft>
                <a:spcPts val="0"/>
              </a:spcAft>
              <a:buFont typeface="Wingdings 2"/>
              <a:buChar char=""/>
              <a:defRPr/>
            </a:pPr>
            <a:r>
              <a:rPr lang="en-US" sz="2400" b="1" dirty="0"/>
              <a:t>After 2/52 of treatment CT with proton pump inhibitors X4-8 weeks</a:t>
            </a:r>
            <a:r>
              <a:rPr lang="en-US" sz="1800" dirty="0"/>
              <a:t> </a:t>
            </a:r>
          </a:p>
        </p:txBody>
      </p:sp>
      <p:sp>
        <p:nvSpPr>
          <p:cNvPr id="3" name="Slide Number Placeholder 2"/>
          <p:cNvSpPr>
            <a:spLocks noGrp="1"/>
          </p:cNvSpPr>
          <p:nvPr>
            <p:ph type="sldNum" sz="quarter" idx="12"/>
          </p:nvPr>
        </p:nvSpPr>
        <p:spPr/>
        <p:txBody>
          <a:bodyPr/>
          <a:lstStyle/>
          <a:p>
            <a:pPr>
              <a:defRPr/>
            </a:pPr>
            <a:fld id="{BF701CCD-DFBF-4EAE-9B9A-89F0E5364540}" type="slidenum">
              <a:rPr lang="en-US"/>
              <a:pPr>
                <a:defRPr/>
              </a:pPr>
              <a:t>187</a:t>
            </a:fld>
            <a:endParaRPr lang="en-US"/>
          </a:p>
        </p:txBody>
      </p:sp>
    </p:spTree>
    <p:extLst>
      <p:ext uri="{BB962C8B-B14F-4D97-AF65-F5344CB8AC3E}">
        <p14:creationId xmlns:p14="http://schemas.microsoft.com/office/powerpoint/2010/main" val="667048072"/>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a:spLocks noGrp="1" noChangeArrowheads="1"/>
          </p:cNvSpPr>
          <p:nvPr>
            <p:ph sz="quarter" idx="1"/>
          </p:nvPr>
        </p:nvSpPr>
        <p:spPr>
          <a:xfrm>
            <a:off x="457200" y="228600"/>
            <a:ext cx="8382000" cy="6629400"/>
          </a:xfrm>
        </p:spPr>
        <p:txBody>
          <a:bodyPr>
            <a:normAutofit lnSpcReduction="10000"/>
          </a:bodyPr>
          <a:lstStyle/>
          <a:p>
            <a:pPr marL="822960" indent="-457200" eaLnBrk="1" fontAlgn="auto" hangingPunct="1">
              <a:lnSpc>
                <a:spcPct val="80000"/>
              </a:lnSpc>
              <a:spcBef>
                <a:spcPts val="580"/>
              </a:spcBef>
              <a:spcAft>
                <a:spcPts val="0"/>
              </a:spcAft>
              <a:buFontTx/>
              <a:buNone/>
              <a:defRPr/>
            </a:pPr>
            <a:r>
              <a:rPr lang="en-US" sz="3400" b="1" dirty="0"/>
              <a:t>ii) Regimes using Bismuth compounds.</a:t>
            </a:r>
            <a:endParaRPr lang="en-US" sz="3400" dirty="0"/>
          </a:p>
          <a:p>
            <a:pPr marL="609600" indent="-609600" eaLnBrk="1" fontAlgn="auto" hangingPunct="1">
              <a:lnSpc>
                <a:spcPct val="80000"/>
              </a:lnSpc>
              <a:spcBef>
                <a:spcPts val="580"/>
              </a:spcBef>
              <a:spcAft>
                <a:spcPts val="0"/>
              </a:spcAft>
              <a:buFontTx/>
              <a:buNone/>
              <a:defRPr/>
            </a:pPr>
            <a:r>
              <a:rPr lang="en-US" sz="2400" dirty="0"/>
              <a:t>Combination of bismuth subsalicylate plus two antibiotics (tetracycline plus either </a:t>
            </a:r>
            <a:r>
              <a:rPr lang="en-US" sz="2400" dirty="0" err="1"/>
              <a:t>metronidazole</a:t>
            </a:r>
            <a:r>
              <a:rPr lang="en-US" sz="2400" dirty="0"/>
              <a:t> or </a:t>
            </a:r>
            <a:r>
              <a:rPr lang="en-US" sz="2400" dirty="0" err="1"/>
              <a:t>clarithromycin</a:t>
            </a:r>
            <a:r>
              <a:rPr lang="en-US" sz="2400" dirty="0"/>
              <a:t>), plus Proton pump inhibitor </a:t>
            </a:r>
          </a:p>
          <a:p>
            <a:pPr marL="1706880" lvl="4" indent="-609600" eaLnBrk="1" fontAlgn="auto" hangingPunct="1">
              <a:lnSpc>
                <a:spcPct val="80000"/>
              </a:lnSpc>
              <a:spcBef>
                <a:spcPts val="370"/>
              </a:spcBef>
              <a:spcAft>
                <a:spcPts val="0"/>
              </a:spcAft>
              <a:buClr>
                <a:schemeClr val="accent3"/>
              </a:buClr>
              <a:buFontTx/>
              <a:buNone/>
              <a:defRPr/>
            </a:pPr>
            <a:r>
              <a:rPr lang="en-US" sz="1800" dirty="0"/>
              <a:t> </a:t>
            </a:r>
            <a:r>
              <a:rPr lang="en-US" sz="3200" b="1" u="sng" dirty="0"/>
              <a:t>Example</a:t>
            </a:r>
            <a:endParaRPr lang="en-US" sz="1800" u="sng" dirty="0"/>
          </a:p>
          <a:p>
            <a:pPr marL="1706880" lvl="4" indent="-609600" eaLnBrk="1" fontAlgn="auto" hangingPunct="1">
              <a:lnSpc>
                <a:spcPct val="80000"/>
              </a:lnSpc>
              <a:spcBef>
                <a:spcPts val="370"/>
              </a:spcBef>
              <a:spcAft>
                <a:spcPts val="0"/>
              </a:spcAft>
              <a:buClr>
                <a:schemeClr val="accent3"/>
              </a:buClr>
              <a:buFontTx/>
              <a:buNone/>
              <a:defRPr/>
            </a:pPr>
            <a:r>
              <a:rPr lang="en-US" sz="2800" dirty="0" err="1"/>
              <a:t>Omeprazole</a:t>
            </a:r>
            <a:r>
              <a:rPr lang="en-US" sz="2800" dirty="0"/>
              <a:t> or </a:t>
            </a:r>
            <a:r>
              <a:rPr lang="en-US" sz="2800" dirty="0" err="1"/>
              <a:t>Lansoprazole</a:t>
            </a:r>
            <a:endParaRPr lang="en-US" sz="2800" dirty="0"/>
          </a:p>
          <a:p>
            <a:pPr marL="1706880" lvl="4" indent="-609600" eaLnBrk="1" fontAlgn="auto" hangingPunct="1">
              <a:lnSpc>
                <a:spcPct val="80000"/>
              </a:lnSpc>
              <a:spcBef>
                <a:spcPts val="370"/>
              </a:spcBef>
              <a:spcAft>
                <a:spcPts val="0"/>
              </a:spcAft>
              <a:buClr>
                <a:schemeClr val="accent3"/>
              </a:buClr>
              <a:buFontTx/>
              <a:buNone/>
              <a:defRPr/>
            </a:pPr>
            <a:r>
              <a:rPr lang="en-US" sz="2800" dirty="0"/>
              <a:t>              	+</a:t>
            </a:r>
          </a:p>
          <a:p>
            <a:pPr marL="1706880" lvl="4" indent="-609600" eaLnBrk="1" fontAlgn="auto" hangingPunct="1">
              <a:lnSpc>
                <a:spcPct val="80000"/>
              </a:lnSpc>
              <a:spcBef>
                <a:spcPts val="370"/>
              </a:spcBef>
              <a:spcAft>
                <a:spcPts val="0"/>
              </a:spcAft>
              <a:buClr>
                <a:schemeClr val="accent3"/>
              </a:buClr>
              <a:buFontTx/>
              <a:buNone/>
              <a:defRPr/>
            </a:pPr>
            <a:r>
              <a:rPr lang="en-US" sz="2800" dirty="0"/>
              <a:t>Bismuth subsalicylate QID</a:t>
            </a:r>
          </a:p>
          <a:p>
            <a:pPr marL="1706880" lvl="4" indent="-609600" eaLnBrk="1" fontAlgn="auto" hangingPunct="1">
              <a:lnSpc>
                <a:spcPct val="80000"/>
              </a:lnSpc>
              <a:spcBef>
                <a:spcPts val="370"/>
              </a:spcBef>
              <a:spcAft>
                <a:spcPts val="0"/>
              </a:spcAft>
              <a:buClr>
                <a:schemeClr val="accent3"/>
              </a:buClr>
              <a:buFontTx/>
              <a:buNone/>
              <a:defRPr/>
            </a:pPr>
            <a:r>
              <a:rPr lang="en-US" sz="2800" dirty="0"/>
              <a:t>                     +</a:t>
            </a:r>
          </a:p>
          <a:p>
            <a:pPr marL="1706880" lvl="4" indent="-609600" eaLnBrk="1" fontAlgn="auto" hangingPunct="1">
              <a:lnSpc>
                <a:spcPct val="80000"/>
              </a:lnSpc>
              <a:spcBef>
                <a:spcPts val="370"/>
              </a:spcBef>
              <a:spcAft>
                <a:spcPts val="0"/>
              </a:spcAft>
              <a:buClr>
                <a:schemeClr val="accent3"/>
              </a:buClr>
              <a:buFontTx/>
              <a:buNone/>
              <a:defRPr/>
            </a:pPr>
            <a:r>
              <a:rPr lang="en-US" sz="2800" dirty="0"/>
              <a:t>Tetracycline 500mgs QID</a:t>
            </a:r>
          </a:p>
          <a:p>
            <a:pPr marL="1706880" lvl="4" indent="-609600" eaLnBrk="1" fontAlgn="auto" hangingPunct="1">
              <a:lnSpc>
                <a:spcPct val="80000"/>
              </a:lnSpc>
              <a:spcBef>
                <a:spcPts val="370"/>
              </a:spcBef>
              <a:spcAft>
                <a:spcPts val="0"/>
              </a:spcAft>
              <a:buClr>
                <a:schemeClr val="accent3"/>
              </a:buClr>
              <a:buFontTx/>
              <a:buNone/>
              <a:defRPr/>
            </a:pPr>
            <a:r>
              <a:rPr lang="en-US" sz="2800" dirty="0" err="1"/>
              <a:t>Metronidazole</a:t>
            </a:r>
            <a:r>
              <a:rPr lang="en-US" sz="2800" dirty="0"/>
              <a:t> QID</a:t>
            </a:r>
            <a:endParaRPr lang="en-US" sz="2800" b="1" dirty="0"/>
          </a:p>
          <a:p>
            <a:pPr marL="609600" indent="-609600" eaLnBrk="1" fontAlgn="auto" hangingPunct="1">
              <a:lnSpc>
                <a:spcPct val="80000"/>
              </a:lnSpc>
              <a:spcBef>
                <a:spcPts val="580"/>
              </a:spcBef>
              <a:spcAft>
                <a:spcPts val="0"/>
              </a:spcAft>
              <a:buFontTx/>
              <a:buNone/>
              <a:defRPr/>
            </a:pPr>
            <a:r>
              <a:rPr lang="en-US" sz="2400" b="1" dirty="0"/>
              <a:t>NB</a:t>
            </a:r>
          </a:p>
          <a:p>
            <a:pPr marL="990600" lvl="1" indent="-533400" eaLnBrk="1" fontAlgn="auto" hangingPunct="1">
              <a:lnSpc>
                <a:spcPct val="80000"/>
              </a:lnSpc>
              <a:spcBef>
                <a:spcPts val="370"/>
              </a:spcBef>
              <a:spcAft>
                <a:spcPts val="0"/>
              </a:spcAft>
              <a:buFontTx/>
              <a:buNone/>
              <a:defRPr/>
            </a:pPr>
            <a:r>
              <a:rPr lang="en-US" sz="2000" b="1" dirty="0" err="1"/>
              <a:t>Quadriple</a:t>
            </a:r>
            <a:r>
              <a:rPr lang="en-US" sz="2000" b="1" dirty="0"/>
              <a:t> therapy enhances Eradication to above 95%.</a:t>
            </a:r>
          </a:p>
          <a:p>
            <a:pPr marL="990600" lvl="1" indent="-533400" eaLnBrk="1" fontAlgn="auto" hangingPunct="1">
              <a:lnSpc>
                <a:spcPct val="80000"/>
              </a:lnSpc>
              <a:spcBef>
                <a:spcPts val="370"/>
              </a:spcBef>
              <a:spcAft>
                <a:spcPts val="0"/>
              </a:spcAft>
              <a:buFontTx/>
              <a:buNone/>
              <a:defRPr/>
            </a:pPr>
            <a:r>
              <a:rPr lang="en-US" sz="2000" b="1" dirty="0" err="1"/>
              <a:t>Tripple</a:t>
            </a:r>
            <a:r>
              <a:rPr lang="en-US" sz="2000" b="1" dirty="0"/>
              <a:t> therapy enhances eradication to over 90% e.g. Ranitidine, Bismuth Citrate, </a:t>
            </a:r>
            <a:r>
              <a:rPr lang="en-US" sz="2000" b="1" dirty="0" err="1"/>
              <a:t>clarithromycin</a:t>
            </a:r>
            <a:r>
              <a:rPr lang="en-US" sz="2000" b="1" dirty="0"/>
              <a:t> and </a:t>
            </a:r>
            <a:r>
              <a:rPr lang="en-US" sz="2000" b="1" dirty="0" err="1"/>
              <a:t>Amoxyl</a:t>
            </a:r>
            <a:r>
              <a:rPr lang="en-US" sz="2000" b="1" dirty="0"/>
              <a:t>.</a:t>
            </a:r>
          </a:p>
          <a:p>
            <a:pPr marL="609600" indent="-609600" eaLnBrk="1" fontAlgn="auto" hangingPunct="1">
              <a:lnSpc>
                <a:spcPct val="80000"/>
              </a:lnSpc>
              <a:spcBef>
                <a:spcPts val="580"/>
              </a:spcBef>
              <a:spcAft>
                <a:spcPts val="0"/>
              </a:spcAft>
              <a:buFontTx/>
              <a:buNone/>
              <a:defRPr/>
            </a:pPr>
            <a:r>
              <a:rPr lang="en-US" sz="2400" b="1" dirty="0"/>
              <a:t>NB</a:t>
            </a:r>
            <a:endParaRPr lang="en-US" sz="2400" dirty="0"/>
          </a:p>
          <a:p>
            <a:pPr marL="609600" indent="-609600" eaLnBrk="1" fontAlgn="auto" hangingPunct="1">
              <a:lnSpc>
                <a:spcPct val="80000"/>
              </a:lnSpc>
              <a:spcBef>
                <a:spcPts val="580"/>
              </a:spcBef>
              <a:spcAft>
                <a:spcPts val="0"/>
              </a:spcAft>
              <a:buFontTx/>
              <a:buNone/>
              <a:defRPr/>
            </a:pPr>
            <a:r>
              <a:rPr lang="en-US" sz="2400" dirty="0"/>
              <a:t>These regimes have different marketing Names </a:t>
            </a:r>
          </a:p>
          <a:p>
            <a:pPr marL="609600" indent="-609600" eaLnBrk="1" fontAlgn="auto" hangingPunct="1">
              <a:lnSpc>
                <a:spcPct val="80000"/>
              </a:lnSpc>
              <a:spcBef>
                <a:spcPts val="580"/>
              </a:spcBef>
              <a:spcAft>
                <a:spcPts val="0"/>
              </a:spcAft>
              <a:buFontTx/>
              <a:buNone/>
              <a:defRPr/>
            </a:pPr>
            <a:r>
              <a:rPr lang="en-US" sz="2400" dirty="0"/>
              <a:t>e.g. </a:t>
            </a:r>
            <a:r>
              <a:rPr lang="en-US" sz="2400" dirty="0" err="1"/>
              <a:t>Helirid</a:t>
            </a:r>
            <a:r>
              <a:rPr lang="en-US" sz="2400" dirty="0"/>
              <a:t> kit-Has </a:t>
            </a:r>
            <a:r>
              <a:rPr lang="en-US" sz="2400" dirty="0" err="1"/>
              <a:t>clarithromycin</a:t>
            </a:r>
            <a:endParaRPr lang="en-US" sz="2400" dirty="0"/>
          </a:p>
          <a:p>
            <a:pPr marL="609600" indent="-609600" eaLnBrk="1" fontAlgn="auto" hangingPunct="1">
              <a:lnSpc>
                <a:spcPct val="80000"/>
              </a:lnSpc>
              <a:spcBef>
                <a:spcPts val="580"/>
              </a:spcBef>
              <a:spcAft>
                <a:spcPts val="0"/>
              </a:spcAft>
              <a:buFontTx/>
              <a:buNone/>
              <a:defRPr/>
            </a:pPr>
            <a:r>
              <a:rPr lang="en-US" sz="2400" dirty="0"/>
              <a:t>       Pylori kit –Has </a:t>
            </a:r>
            <a:r>
              <a:rPr lang="en-US" sz="2400" dirty="0" err="1"/>
              <a:t>Amoxyl</a:t>
            </a:r>
            <a:r>
              <a:rPr lang="en-US" sz="2400" dirty="0"/>
              <a:t>.</a:t>
            </a:r>
          </a:p>
        </p:txBody>
      </p:sp>
      <p:sp>
        <p:nvSpPr>
          <p:cNvPr id="3" name="Slide Number Placeholder 2"/>
          <p:cNvSpPr>
            <a:spLocks noGrp="1"/>
          </p:cNvSpPr>
          <p:nvPr>
            <p:ph type="sldNum" sz="quarter" idx="12"/>
          </p:nvPr>
        </p:nvSpPr>
        <p:spPr/>
        <p:txBody>
          <a:bodyPr/>
          <a:lstStyle/>
          <a:p>
            <a:pPr>
              <a:defRPr/>
            </a:pPr>
            <a:fld id="{F831CE53-338A-4B73-B596-34FEE7E334CD}" type="slidenum">
              <a:rPr lang="en-US"/>
              <a:pPr>
                <a:defRPr/>
              </a:pPr>
              <a:t>188</a:t>
            </a:fld>
            <a:endParaRPr lang="en-US"/>
          </a:p>
        </p:txBody>
      </p:sp>
    </p:spTree>
    <p:extLst>
      <p:ext uri="{BB962C8B-B14F-4D97-AF65-F5344CB8AC3E}">
        <p14:creationId xmlns:p14="http://schemas.microsoft.com/office/powerpoint/2010/main" val="362013433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772400" cy="639763"/>
          </a:xfrm>
        </p:spPr>
        <p:txBody>
          <a:bodyPr>
            <a:normAutofit fontScale="90000"/>
          </a:bodyPr>
          <a:lstStyle/>
          <a:p>
            <a:pPr eaLnBrk="1" fontAlgn="auto" hangingPunct="1">
              <a:spcAft>
                <a:spcPts val="0"/>
              </a:spcAft>
              <a:defRPr/>
            </a:pPr>
            <a:r>
              <a:rPr lang="en-US" dirty="0">
                <a:solidFill>
                  <a:schemeClr val="tx1"/>
                </a:solidFill>
              </a:rPr>
              <a:t>Parietal cell regulation of Gastric Acid</a:t>
            </a:r>
          </a:p>
        </p:txBody>
      </p:sp>
      <p:sp>
        <p:nvSpPr>
          <p:cNvPr id="3" name="Slide Number Placeholder 2"/>
          <p:cNvSpPr>
            <a:spLocks noGrp="1"/>
          </p:cNvSpPr>
          <p:nvPr>
            <p:ph type="sldNum" sz="quarter" idx="12"/>
          </p:nvPr>
        </p:nvSpPr>
        <p:spPr/>
        <p:txBody>
          <a:bodyPr/>
          <a:lstStyle/>
          <a:p>
            <a:pPr>
              <a:defRPr/>
            </a:pPr>
            <a:fld id="{62598127-93C4-41B6-94C8-AFBCADFDCF16}" type="slidenum">
              <a:rPr lang="en-US"/>
              <a:pPr>
                <a:defRPr/>
              </a:pPr>
              <a:t>189</a:t>
            </a:fld>
            <a:endParaRPr lang="en-US"/>
          </a:p>
        </p:txBody>
      </p:sp>
      <p:graphicFrame>
        <p:nvGraphicFramePr>
          <p:cNvPr id="231428" name="Object 3"/>
          <p:cNvGraphicFramePr>
            <a:graphicFrameLocks noChangeAspect="1"/>
          </p:cNvGraphicFramePr>
          <p:nvPr>
            <p:ph sz="quarter" idx="1"/>
          </p:nvPr>
        </p:nvGraphicFramePr>
        <p:xfrm>
          <a:off x="304800" y="762000"/>
          <a:ext cx="8610600" cy="5734050"/>
        </p:xfrm>
        <a:graphic>
          <a:graphicData uri="http://schemas.openxmlformats.org/presentationml/2006/ole">
            <mc:AlternateContent xmlns:mc="http://schemas.openxmlformats.org/markup-compatibility/2006">
              <mc:Choice xmlns:v="urn:schemas-microsoft-com:vml" Requires="v">
                <p:oleObj spid="_x0000_s1026" name="Photo Editor Photo" r:id="rId3" imgW="12436918" imgH="9327688" progId="">
                  <p:embed/>
                </p:oleObj>
              </mc:Choice>
              <mc:Fallback>
                <p:oleObj name="Photo Editor Photo" r:id="rId3" imgW="12436918" imgH="932768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762000"/>
                        <a:ext cx="8610600" cy="573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352009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2209800" y="228600"/>
            <a:ext cx="6629400" cy="6400800"/>
          </a:xfrm>
        </p:spPr>
        <p:txBody>
          <a:bodyPr/>
          <a:lstStyle/>
          <a:p>
            <a:pPr eaLnBrk="1" hangingPunct="1">
              <a:lnSpc>
                <a:spcPct val="90000"/>
              </a:lnSpc>
              <a:buFont typeface="Wingdings" pitchFamily="2" charset="2"/>
              <a:buNone/>
              <a:defRPr/>
            </a:pPr>
            <a:r>
              <a:rPr lang="en-US" sz="2800" b="1"/>
              <a:t>3. Ulcerative stomatitis (Vincent’s infection)</a:t>
            </a:r>
          </a:p>
          <a:p>
            <a:pPr eaLnBrk="1" hangingPunct="1">
              <a:lnSpc>
                <a:spcPct val="90000"/>
              </a:lnSpc>
              <a:buFont typeface="Wingdings" pitchFamily="2" charset="2"/>
              <a:buNone/>
              <a:defRPr/>
            </a:pPr>
            <a:r>
              <a:rPr lang="en-US" sz="2400"/>
              <a:t>	These are ulcerations involving the oral mucosa</a:t>
            </a:r>
            <a:endParaRPr lang="en-US" sz="2400" b="1"/>
          </a:p>
          <a:p>
            <a:pPr eaLnBrk="1" hangingPunct="1">
              <a:lnSpc>
                <a:spcPct val="90000"/>
              </a:lnSpc>
              <a:buFont typeface="Wingdings" pitchFamily="2" charset="2"/>
              <a:buNone/>
              <a:defRPr/>
            </a:pPr>
            <a:endParaRPr lang="en-US" sz="2400" b="1"/>
          </a:p>
          <a:p>
            <a:pPr eaLnBrk="1" hangingPunct="1">
              <a:lnSpc>
                <a:spcPct val="90000"/>
              </a:lnSpc>
              <a:buFont typeface="Wingdings" pitchFamily="2" charset="2"/>
              <a:buNone/>
              <a:defRPr/>
            </a:pPr>
            <a:r>
              <a:rPr lang="en-US" sz="2400" b="1"/>
              <a:t>Causes/Epidemiology</a:t>
            </a:r>
            <a:endParaRPr lang="en-US" sz="2400"/>
          </a:p>
          <a:p>
            <a:pPr eaLnBrk="1" hangingPunct="1">
              <a:lnSpc>
                <a:spcPct val="90000"/>
              </a:lnSpc>
              <a:defRPr/>
            </a:pPr>
            <a:r>
              <a:rPr lang="en-US" sz="2400"/>
              <a:t>The cause is unknown but fusiform bacilli and spirogettes have been implicated.</a:t>
            </a:r>
          </a:p>
          <a:p>
            <a:pPr eaLnBrk="1" hangingPunct="1">
              <a:lnSpc>
                <a:spcPct val="90000"/>
              </a:lnSpc>
              <a:defRPr/>
            </a:pPr>
            <a:r>
              <a:rPr lang="en-US" sz="2400"/>
              <a:t>It is a secondary infection by staphylococci or streptococci.</a:t>
            </a:r>
          </a:p>
          <a:p>
            <a:pPr eaLnBrk="1" hangingPunct="1">
              <a:lnSpc>
                <a:spcPct val="90000"/>
              </a:lnSpc>
              <a:defRPr/>
            </a:pPr>
            <a:r>
              <a:rPr lang="en-US" sz="2400"/>
              <a:t>Common among pts with poor oral hygiene and those that is malnourished.</a:t>
            </a:r>
          </a:p>
          <a:p>
            <a:pPr eaLnBrk="1" hangingPunct="1">
              <a:lnSpc>
                <a:spcPct val="90000"/>
              </a:lnSpc>
              <a:defRPr/>
            </a:pPr>
            <a:r>
              <a:rPr lang="en-US" sz="2400"/>
              <a:t>Also associated with bleeding disorders e.g. leukaemia, agranulocytesis or purpura.	</a:t>
            </a:r>
          </a:p>
          <a:p>
            <a:pPr eaLnBrk="1" hangingPunct="1">
              <a:lnSpc>
                <a:spcPct val="90000"/>
              </a:lnSpc>
              <a:defRPr/>
            </a:pPr>
            <a:r>
              <a:rPr lang="en-US" sz="2400"/>
              <a:t>DM also predisposes a patient to Vincent’s infection.</a:t>
            </a:r>
            <a:endParaRPr lang="en-US" sz="2400" b="1"/>
          </a:p>
          <a:p>
            <a:pPr eaLnBrk="1" hangingPunct="1">
              <a:lnSpc>
                <a:spcPct val="90000"/>
              </a:lnSpc>
              <a:defRPr/>
            </a:pPr>
            <a:endParaRPr lang="en-US" sz="2400"/>
          </a:p>
        </p:txBody>
      </p:sp>
      <p:sp>
        <p:nvSpPr>
          <p:cNvPr id="3" name="Slide Number Placeholder 2"/>
          <p:cNvSpPr>
            <a:spLocks noGrp="1"/>
          </p:cNvSpPr>
          <p:nvPr>
            <p:ph type="sldNum" sz="quarter" idx="12"/>
          </p:nvPr>
        </p:nvSpPr>
        <p:spPr/>
        <p:txBody>
          <a:bodyPr/>
          <a:lstStyle/>
          <a:p>
            <a:pPr>
              <a:defRPr/>
            </a:pPr>
            <a:fld id="{678B91A1-EB69-46F3-AB17-D67AEBA66AB7}" type="slidenum">
              <a:rPr lang="en-US">
                <a:solidFill>
                  <a:srgbClr val="000000"/>
                </a:solidFill>
              </a:rPr>
              <a:pPr>
                <a:defRPr/>
              </a:pPr>
              <a:t>19</a:t>
            </a:fld>
            <a:endParaRPr lang="en-US">
              <a:solidFill>
                <a:srgbClr val="000000"/>
              </a:solidFill>
            </a:endParaRPr>
          </a:p>
        </p:txBody>
      </p:sp>
    </p:spTree>
    <p:extLst>
      <p:ext uri="{BB962C8B-B14F-4D97-AF65-F5344CB8AC3E}">
        <p14:creationId xmlns:p14="http://schemas.microsoft.com/office/powerpoint/2010/main" val="3228599071"/>
      </p:ext>
    </p:extLst>
  </p:cSld>
  <p:clrMapOvr>
    <a:masterClrMapping/>
  </p:clrMapOvr>
  <p:transition spd="slow"/>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p:cNvSpPr>
            <a:spLocks noGrp="1" noChangeArrowheads="1"/>
          </p:cNvSpPr>
          <p:nvPr>
            <p:ph sz="quarter" idx="1"/>
          </p:nvPr>
        </p:nvSpPr>
        <p:spPr>
          <a:xfrm>
            <a:off x="457200" y="304800"/>
            <a:ext cx="8229600" cy="5821363"/>
          </a:xfrm>
        </p:spPr>
        <p:txBody>
          <a:bodyPr>
            <a:normAutofit fontScale="92500"/>
          </a:bodyPr>
          <a:lstStyle/>
          <a:p>
            <a:pPr marL="274320" indent="-274320" eaLnBrk="1" fontAlgn="auto" hangingPunct="1">
              <a:spcBef>
                <a:spcPts val="580"/>
              </a:spcBef>
              <a:spcAft>
                <a:spcPts val="0"/>
              </a:spcAft>
              <a:buFontTx/>
              <a:buNone/>
              <a:defRPr/>
            </a:pPr>
            <a:r>
              <a:rPr lang="en-US" sz="3500" b="1" dirty="0"/>
              <a:t>(B) Acid </a:t>
            </a:r>
            <a:r>
              <a:rPr lang="en-US" sz="3500" b="1" dirty="0" err="1"/>
              <a:t>antisecretory</a:t>
            </a:r>
            <a:r>
              <a:rPr lang="en-US" sz="3500" b="1" dirty="0"/>
              <a:t> Agents</a:t>
            </a:r>
          </a:p>
          <a:p>
            <a:pPr marL="274320" indent="-274320" eaLnBrk="1" fontAlgn="auto" hangingPunct="1">
              <a:spcBef>
                <a:spcPts val="580"/>
              </a:spcBef>
              <a:spcAft>
                <a:spcPts val="0"/>
              </a:spcAft>
              <a:buFontTx/>
              <a:buNone/>
              <a:defRPr/>
            </a:pPr>
            <a:endParaRPr lang="en-US"/>
          </a:p>
          <a:p>
            <a:pPr marL="274320" indent="-274320" eaLnBrk="1" fontAlgn="auto" hangingPunct="1">
              <a:spcBef>
                <a:spcPts val="580"/>
              </a:spcBef>
              <a:spcAft>
                <a:spcPts val="0"/>
              </a:spcAft>
              <a:buFontTx/>
              <a:buNone/>
              <a:defRPr/>
            </a:pPr>
            <a:r>
              <a:rPr lang="en-US" sz="3000" b="1"/>
              <a:t>1</a:t>
            </a:r>
            <a:r>
              <a:rPr lang="en-US" sz="3000" b="1" dirty="0"/>
              <a:t>. Proton pump inhibitors</a:t>
            </a:r>
          </a:p>
          <a:p>
            <a:pPr marL="274320" indent="-274320" eaLnBrk="1" fontAlgn="auto" hangingPunct="1">
              <a:spcBef>
                <a:spcPts val="580"/>
              </a:spcBef>
              <a:spcAft>
                <a:spcPts val="0"/>
              </a:spcAft>
              <a:buFontTx/>
              <a:buNone/>
              <a:defRPr/>
            </a:pPr>
            <a:r>
              <a:rPr lang="en-US" dirty="0"/>
              <a:t>E.g. - </a:t>
            </a:r>
            <a:r>
              <a:rPr lang="en-US" dirty="0" err="1"/>
              <a:t>Omeprazole</a:t>
            </a:r>
            <a:r>
              <a:rPr lang="en-US" dirty="0"/>
              <a:t> 20mgs</a:t>
            </a:r>
          </a:p>
          <a:p>
            <a:pPr marL="274320" indent="-274320" eaLnBrk="1" fontAlgn="auto" hangingPunct="1">
              <a:spcBef>
                <a:spcPts val="580"/>
              </a:spcBef>
              <a:spcAft>
                <a:spcPts val="0"/>
              </a:spcAft>
              <a:buFontTx/>
              <a:buNone/>
              <a:defRPr/>
            </a:pPr>
            <a:r>
              <a:rPr lang="en-US" dirty="0"/>
              <a:t>        - </a:t>
            </a:r>
            <a:r>
              <a:rPr lang="en-US" dirty="0" err="1"/>
              <a:t>Lansoprazole</a:t>
            </a:r>
            <a:r>
              <a:rPr lang="en-US" dirty="0"/>
              <a:t> 15-30mgs</a:t>
            </a:r>
          </a:p>
          <a:p>
            <a:pPr marL="274320" indent="-274320" eaLnBrk="1" fontAlgn="auto" hangingPunct="1">
              <a:spcBef>
                <a:spcPts val="580"/>
              </a:spcBef>
              <a:spcAft>
                <a:spcPts val="0"/>
              </a:spcAft>
              <a:buFontTx/>
              <a:buNone/>
              <a:defRPr/>
            </a:pPr>
            <a:r>
              <a:rPr lang="en-US" dirty="0"/>
              <a:t>        - </a:t>
            </a:r>
            <a:r>
              <a:rPr lang="en-US" dirty="0" err="1"/>
              <a:t>Pantoprazole</a:t>
            </a:r>
            <a:r>
              <a:rPr lang="en-US" dirty="0"/>
              <a:t> </a:t>
            </a:r>
          </a:p>
          <a:p>
            <a:pPr marL="274320" indent="-274320" eaLnBrk="1" fontAlgn="auto" hangingPunct="1">
              <a:spcBef>
                <a:spcPts val="580"/>
              </a:spcBef>
              <a:spcAft>
                <a:spcPts val="0"/>
              </a:spcAft>
              <a:buFontTx/>
              <a:buNone/>
              <a:defRPr/>
            </a:pPr>
            <a:r>
              <a:rPr lang="en-US" dirty="0"/>
              <a:t>        </a:t>
            </a:r>
            <a:r>
              <a:rPr lang="en-US"/>
              <a:t>- Esomeprazole</a:t>
            </a:r>
          </a:p>
          <a:p>
            <a:pPr marL="274320" indent="-274320" eaLnBrk="1" fontAlgn="auto" hangingPunct="1">
              <a:spcBef>
                <a:spcPts val="580"/>
              </a:spcBef>
              <a:spcAft>
                <a:spcPts val="0"/>
              </a:spcAft>
              <a:buFontTx/>
              <a:buNone/>
              <a:defRPr/>
            </a:pPr>
            <a:r>
              <a:rPr lang="en-US"/>
              <a:t>        </a:t>
            </a:r>
            <a:r>
              <a:rPr lang="en-US" dirty="0"/>
              <a:t>- </a:t>
            </a:r>
            <a:r>
              <a:rPr lang="en-US" dirty="0" err="1"/>
              <a:t>Rabeprazole</a:t>
            </a:r>
            <a:r>
              <a:rPr lang="en-US" dirty="0"/>
              <a:t/>
            </a:r>
            <a:br>
              <a:rPr lang="en-US" dirty="0"/>
            </a:br>
            <a:r>
              <a:rPr lang="en-US" dirty="0"/>
              <a:t>     - IROME – Immediate release </a:t>
            </a:r>
            <a:r>
              <a:rPr lang="en-US" dirty="0" err="1"/>
              <a:t>omeprazole</a:t>
            </a:r>
            <a:r>
              <a:rPr lang="en-US" dirty="0"/>
              <a:t> (PIRSEC)                                </a:t>
            </a:r>
          </a:p>
          <a:p>
            <a:pPr marL="274320" indent="-274320" eaLnBrk="1" fontAlgn="auto" hangingPunct="1">
              <a:spcBef>
                <a:spcPts val="580"/>
              </a:spcBef>
              <a:spcAft>
                <a:spcPts val="0"/>
              </a:spcAft>
              <a:buFont typeface="Wingdings 2"/>
              <a:buNone/>
              <a:defRPr/>
            </a:pPr>
            <a:r>
              <a:rPr lang="en-US" dirty="0"/>
              <a:t>                     (</a:t>
            </a:r>
            <a:r>
              <a:rPr lang="en-US" dirty="0" err="1"/>
              <a:t>Omeprazole</a:t>
            </a:r>
            <a:r>
              <a:rPr lang="en-US" dirty="0"/>
              <a:t> 40mgs + NaHCO</a:t>
            </a:r>
            <a:r>
              <a:rPr lang="en-US" baseline="-25000" dirty="0"/>
              <a:t>3</a:t>
            </a:r>
            <a:r>
              <a:rPr lang="en-US" dirty="0"/>
              <a:t> 1100mgs)</a:t>
            </a:r>
            <a:endParaRPr lang="en-US" b="1" dirty="0"/>
          </a:p>
          <a:p>
            <a:pPr marL="274320" indent="-274320" eaLnBrk="1" fontAlgn="auto" hangingPunct="1">
              <a:spcBef>
                <a:spcPts val="580"/>
              </a:spcBef>
              <a:spcAft>
                <a:spcPts val="0"/>
              </a:spcAft>
              <a:buFontTx/>
              <a:buNone/>
              <a:defRPr/>
            </a:pPr>
            <a:r>
              <a:rPr lang="en-US" b="1" dirty="0"/>
              <a:t>   MOA</a:t>
            </a:r>
            <a:endParaRPr lang="en-US" dirty="0"/>
          </a:p>
          <a:p>
            <a:pPr marL="274320" indent="-274320" eaLnBrk="1" fontAlgn="auto" hangingPunct="1">
              <a:spcBef>
                <a:spcPts val="580"/>
              </a:spcBef>
              <a:spcAft>
                <a:spcPts val="0"/>
              </a:spcAft>
              <a:buFontTx/>
              <a:buNone/>
              <a:defRPr/>
            </a:pPr>
            <a:r>
              <a:rPr lang="en-US" dirty="0"/>
              <a:t>	Proton pump inhibitors covalently bind the acid secreting enzyme H+ K+ AT </a:t>
            </a:r>
            <a:r>
              <a:rPr lang="en-US" dirty="0" err="1"/>
              <a:t>pase</a:t>
            </a:r>
            <a:r>
              <a:rPr lang="en-US" dirty="0"/>
              <a:t> or proton pump: permanently inactivating it.</a:t>
            </a:r>
          </a:p>
        </p:txBody>
      </p:sp>
      <p:sp>
        <p:nvSpPr>
          <p:cNvPr id="3" name="Slide Number Placeholder 2"/>
          <p:cNvSpPr>
            <a:spLocks noGrp="1"/>
          </p:cNvSpPr>
          <p:nvPr>
            <p:ph type="sldNum" sz="quarter" idx="12"/>
          </p:nvPr>
        </p:nvSpPr>
        <p:spPr/>
        <p:txBody>
          <a:bodyPr/>
          <a:lstStyle/>
          <a:p>
            <a:pPr>
              <a:defRPr/>
            </a:pPr>
            <a:fld id="{380022D2-788E-494D-B71F-F9C35056FEDA}" type="slidenum">
              <a:rPr lang="en-US"/>
              <a:pPr>
                <a:defRPr/>
              </a:pPr>
              <a:t>190</a:t>
            </a:fld>
            <a:endParaRPr lang="en-US"/>
          </a:p>
        </p:txBody>
      </p:sp>
    </p:spTree>
    <p:extLst>
      <p:ext uri="{BB962C8B-B14F-4D97-AF65-F5344CB8AC3E}">
        <p14:creationId xmlns:p14="http://schemas.microsoft.com/office/powerpoint/2010/main" val="229738312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3"/>
          <p:cNvSpPr>
            <a:spLocks noGrp="1" noChangeArrowheads="1"/>
          </p:cNvSpPr>
          <p:nvPr>
            <p:ph sz="quarter" idx="1"/>
          </p:nvPr>
        </p:nvSpPr>
        <p:spPr>
          <a:xfrm>
            <a:off x="457200" y="381000"/>
            <a:ext cx="8229600" cy="6172200"/>
          </a:xfrm>
        </p:spPr>
        <p:txBody>
          <a:bodyPr/>
          <a:lstStyle/>
          <a:p>
            <a:pPr eaLnBrk="1" hangingPunct="1">
              <a:lnSpc>
                <a:spcPct val="90000"/>
              </a:lnSpc>
              <a:buFontTx/>
              <a:buNone/>
            </a:pPr>
            <a:r>
              <a:rPr lang="en-US" altLang="en-US" sz="3200" b="1" smtClean="0"/>
              <a:t>2.  H2 receptor antagonist</a:t>
            </a:r>
          </a:p>
          <a:p>
            <a:pPr eaLnBrk="1" hangingPunct="1">
              <a:lnSpc>
                <a:spcPct val="90000"/>
              </a:lnSpc>
              <a:buFontTx/>
              <a:buNone/>
            </a:pPr>
            <a:r>
              <a:rPr lang="en-US" altLang="en-US" sz="3200" smtClean="0"/>
              <a:t>e.g. </a:t>
            </a:r>
          </a:p>
          <a:p>
            <a:pPr lvl="2" eaLnBrk="1" hangingPunct="1">
              <a:lnSpc>
                <a:spcPct val="90000"/>
              </a:lnSpc>
              <a:buFontTx/>
              <a:buNone/>
            </a:pPr>
            <a:r>
              <a:rPr lang="en-US" altLang="en-US" sz="3600" smtClean="0"/>
              <a:t>Cimetidine 800mg</a:t>
            </a:r>
          </a:p>
          <a:p>
            <a:pPr lvl="2" eaLnBrk="1" hangingPunct="1">
              <a:lnSpc>
                <a:spcPct val="90000"/>
              </a:lnSpc>
              <a:buFontTx/>
              <a:buNone/>
            </a:pPr>
            <a:r>
              <a:rPr lang="en-US" altLang="en-US" sz="3600" smtClean="0"/>
              <a:t>Ranitidine 300mg</a:t>
            </a:r>
          </a:p>
          <a:p>
            <a:pPr lvl="2" eaLnBrk="1" hangingPunct="1">
              <a:lnSpc>
                <a:spcPct val="90000"/>
              </a:lnSpc>
              <a:buFontTx/>
              <a:buNone/>
            </a:pPr>
            <a:r>
              <a:rPr lang="en-US" altLang="en-US" sz="3600" smtClean="0"/>
              <a:t>Famotidine 40mg</a:t>
            </a:r>
          </a:p>
          <a:p>
            <a:pPr lvl="2" eaLnBrk="1" hangingPunct="1">
              <a:lnSpc>
                <a:spcPct val="90000"/>
              </a:lnSpc>
              <a:buFontTx/>
              <a:buNone/>
            </a:pPr>
            <a:r>
              <a:rPr lang="en-US" altLang="en-US" sz="3600" smtClean="0"/>
              <a:t>Nizatidine 300mg</a:t>
            </a:r>
            <a:endParaRPr lang="en-US" altLang="en-US" sz="2800" b="1" smtClean="0"/>
          </a:p>
          <a:p>
            <a:pPr eaLnBrk="1" hangingPunct="1">
              <a:lnSpc>
                <a:spcPct val="90000"/>
              </a:lnSpc>
              <a:buFontTx/>
              <a:buNone/>
            </a:pPr>
            <a:endParaRPr lang="en-US" altLang="en-US" sz="3200" b="1" smtClean="0"/>
          </a:p>
          <a:p>
            <a:pPr eaLnBrk="1" hangingPunct="1">
              <a:lnSpc>
                <a:spcPct val="90000"/>
              </a:lnSpc>
              <a:buFontTx/>
              <a:buNone/>
            </a:pPr>
            <a:r>
              <a:rPr lang="en-US" altLang="en-US" sz="3200" b="1" smtClean="0"/>
              <a:t>MOA</a:t>
            </a:r>
            <a:endParaRPr lang="en-US" altLang="en-US" sz="3200" smtClean="0"/>
          </a:p>
          <a:p>
            <a:pPr eaLnBrk="1" hangingPunct="1">
              <a:lnSpc>
                <a:spcPct val="90000"/>
              </a:lnSpc>
              <a:buFontTx/>
              <a:buNone/>
            </a:pPr>
            <a:r>
              <a:rPr lang="en-US" altLang="en-US" sz="3200" smtClean="0"/>
              <a:t>	These agents competitively inhibit Histamine binding to the H</a:t>
            </a:r>
            <a:r>
              <a:rPr lang="en-US" altLang="en-US" sz="3200" baseline="-25000" smtClean="0"/>
              <a:t>2</a:t>
            </a:r>
            <a:r>
              <a:rPr lang="en-US" altLang="en-US" sz="3200" smtClean="0"/>
              <a:t> receptor on the Gastric parietal cells, thereby reducing intracellular CAMP levels and Acid secretion.</a:t>
            </a:r>
          </a:p>
        </p:txBody>
      </p:sp>
      <p:sp>
        <p:nvSpPr>
          <p:cNvPr id="3" name="Slide Number Placeholder 2"/>
          <p:cNvSpPr>
            <a:spLocks noGrp="1"/>
          </p:cNvSpPr>
          <p:nvPr>
            <p:ph type="sldNum" sz="quarter" idx="12"/>
          </p:nvPr>
        </p:nvSpPr>
        <p:spPr/>
        <p:txBody>
          <a:bodyPr/>
          <a:lstStyle/>
          <a:p>
            <a:pPr>
              <a:defRPr/>
            </a:pPr>
            <a:fld id="{A9ADB5F6-E6E7-4647-9D86-6A9DC8F3E358}" type="slidenum">
              <a:rPr lang="en-US"/>
              <a:pPr>
                <a:defRPr/>
              </a:pPr>
              <a:t>191</a:t>
            </a:fld>
            <a:endParaRPr lang="en-US"/>
          </a:p>
        </p:txBody>
      </p:sp>
    </p:spTree>
    <p:extLst>
      <p:ext uri="{BB962C8B-B14F-4D97-AF65-F5344CB8AC3E}">
        <p14:creationId xmlns:p14="http://schemas.microsoft.com/office/powerpoint/2010/main" val="274071826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457200" y="350838"/>
            <a:ext cx="8229600" cy="792162"/>
          </a:xfrm>
        </p:spPr>
        <p:txBody>
          <a:bodyPr/>
          <a:lstStyle/>
          <a:p>
            <a:pPr eaLnBrk="1" hangingPunct="1"/>
            <a:r>
              <a:rPr lang="en-US" altLang="en-US" sz="3200" b="1" smtClean="0">
                <a:solidFill>
                  <a:schemeClr val="tx1"/>
                </a:solidFill>
              </a:rPr>
              <a:t>(C) Agents Enhancing Mucosal Defense</a:t>
            </a:r>
            <a:r>
              <a:rPr lang="en-US" altLang="en-US" sz="3200" smtClean="0">
                <a:solidFill>
                  <a:schemeClr val="tx1"/>
                </a:solidFill>
              </a:rPr>
              <a:t/>
            </a:r>
            <a:br>
              <a:rPr lang="en-US" altLang="en-US" sz="3200" smtClean="0">
                <a:solidFill>
                  <a:schemeClr val="tx1"/>
                </a:solidFill>
              </a:rPr>
            </a:br>
            <a:endParaRPr lang="en-US" altLang="en-US" sz="3200" smtClean="0">
              <a:solidFill>
                <a:schemeClr val="tx1"/>
              </a:solidFill>
            </a:endParaRPr>
          </a:p>
        </p:txBody>
      </p:sp>
      <p:sp>
        <p:nvSpPr>
          <p:cNvPr id="234499" name="Rectangle 3"/>
          <p:cNvSpPr>
            <a:spLocks noGrp="1" noChangeArrowheads="1"/>
          </p:cNvSpPr>
          <p:nvPr>
            <p:ph sz="quarter" idx="1"/>
          </p:nvPr>
        </p:nvSpPr>
        <p:spPr>
          <a:xfrm>
            <a:off x="457200" y="838200"/>
            <a:ext cx="8229600" cy="6019800"/>
          </a:xfrm>
        </p:spPr>
        <p:txBody>
          <a:bodyPr/>
          <a:lstStyle/>
          <a:p>
            <a:pPr marL="660400" indent="-660400" eaLnBrk="1" hangingPunct="1">
              <a:lnSpc>
                <a:spcPct val="90000"/>
              </a:lnSpc>
              <a:buFontTx/>
              <a:buNone/>
            </a:pPr>
            <a:r>
              <a:rPr lang="en-US" altLang="en-US" sz="2400" b="1" smtClean="0"/>
              <a:t>1. Sucralfate 1gm QID</a:t>
            </a:r>
          </a:p>
          <a:p>
            <a:pPr marL="660400" indent="-660400" eaLnBrk="1" hangingPunct="1">
              <a:lnSpc>
                <a:spcPct val="90000"/>
              </a:lnSpc>
              <a:buFontTx/>
              <a:buNone/>
            </a:pPr>
            <a:r>
              <a:rPr lang="en-US" altLang="en-US" sz="2400" smtClean="0"/>
              <a:t>	Sucralfate is a complex salt of sucrose containing aluminium and sulfate.</a:t>
            </a:r>
            <a:endParaRPr lang="en-US" altLang="en-US" sz="2400" b="1" smtClean="0"/>
          </a:p>
          <a:p>
            <a:pPr marL="660400" indent="-660400" eaLnBrk="1" hangingPunct="1">
              <a:lnSpc>
                <a:spcPct val="90000"/>
              </a:lnSpc>
              <a:buFontTx/>
              <a:buNone/>
            </a:pPr>
            <a:r>
              <a:rPr lang="en-US" altLang="en-US" sz="2400" b="1" u="sng" smtClean="0"/>
              <a:t>MOA</a:t>
            </a:r>
            <a:endParaRPr lang="en-US" altLang="en-US" sz="2400" u="sng" smtClean="0"/>
          </a:p>
          <a:p>
            <a:pPr marL="660400" indent="-660400" eaLnBrk="1" hangingPunct="1">
              <a:lnSpc>
                <a:spcPct val="90000"/>
              </a:lnSpc>
            </a:pPr>
            <a:r>
              <a:rPr lang="en-US" altLang="en-US" sz="2400" smtClean="0"/>
              <a:t>The negatively charged sulfate groups bind to positively charged proteins in the ulcer bed, forming a protective barrier against acid, bile and pepsin.</a:t>
            </a:r>
          </a:p>
          <a:p>
            <a:pPr marL="660400" indent="-660400" eaLnBrk="1" hangingPunct="1">
              <a:lnSpc>
                <a:spcPct val="90000"/>
              </a:lnSpc>
            </a:pPr>
            <a:r>
              <a:rPr lang="en-US" altLang="en-US" sz="2400" smtClean="0"/>
              <a:t>Stimulates mucus and bicarbonate secretion.</a:t>
            </a:r>
          </a:p>
          <a:p>
            <a:pPr marL="660400" indent="-660400" eaLnBrk="1" hangingPunct="1">
              <a:lnSpc>
                <a:spcPct val="90000"/>
              </a:lnSpc>
            </a:pPr>
            <a:r>
              <a:rPr lang="en-US" altLang="en-US" sz="2400" smtClean="0"/>
              <a:t>Stimulates prostaglandin production.</a:t>
            </a:r>
          </a:p>
          <a:p>
            <a:pPr marL="660400" indent="-660400" eaLnBrk="1" hangingPunct="1">
              <a:lnSpc>
                <a:spcPct val="90000"/>
              </a:lnSpc>
            </a:pPr>
            <a:r>
              <a:rPr lang="en-US" altLang="en-US" sz="2400" smtClean="0"/>
              <a:t>Binds fibroblast growth factor.</a:t>
            </a:r>
          </a:p>
          <a:p>
            <a:pPr marL="660400" indent="-660400" eaLnBrk="1" hangingPunct="1">
              <a:lnSpc>
                <a:spcPct val="90000"/>
              </a:lnSpc>
              <a:buFontTx/>
              <a:buNone/>
            </a:pPr>
            <a:r>
              <a:rPr lang="en-US" altLang="en-US" sz="2400" b="1" u="sng" smtClean="0"/>
              <a:t>NB</a:t>
            </a:r>
          </a:p>
          <a:p>
            <a:pPr marL="660400" indent="-660400" eaLnBrk="1" hangingPunct="1">
              <a:lnSpc>
                <a:spcPct val="90000"/>
              </a:lnSpc>
              <a:buFontTx/>
              <a:buNone/>
            </a:pPr>
            <a:r>
              <a:rPr lang="en-US" altLang="en-US" sz="2400" b="1" smtClean="0"/>
              <a:t>Should not be administered within 2 hours of other medication because it binds to some medication.</a:t>
            </a:r>
          </a:p>
          <a:p>
            <a:pPr marL="660400" indent="-660400" eaLnBrk="1" hangingPunct="1">
              <a:lnSpc>
                <a:spcPct val="90000"/>
              </a:lnSpc>
              <a:buFontTx/>
              <a:buNone/>
            </a:pPr>
            <a:r>
              <a:rPr lang="en-US" altLang="en-US" sz="2400" b="1" smtClean="0"/>
              <a:t>More effective in treatment of DU than GU.</a:t>
            </a:r>
          </a:p>
        </p:txBody>
      </p:sp>
      <p:sp>
        <p:nvSpPr>
          <p:cNvPr id="4" name="Slide Number Placeholder 3"/>
          <p:cNvSpPr>
            <a:spLocks noGrp="1"/>
          </p:cNvSpPr>
          <p:nvPr>
            <p:ph type="sldNum" sz="quarter" idx="12"/>
          </p:nvPr>
        </p:nvSpPr>
        <p:spPr/>
        <p:txBody>
          <a:bodyPr/>
          <a:lstStyle/>
          <a:p>
            <a:pPr>
              <a:defRPr/>
            </a:pPr>
            <a:fld id="{693E9D0A-CE71-4920-9EE8-F213C38A7431}" type="slidenum">
              <a:rPr lang="en-US"/>
              <a:pPr>
                <a:defRPr/>
              </a:pPr>
              <a:t>192</a:t>
            </a:fld>
            <a:endParaRPr lang="en-US"/>
          </a:p>
        </p:txBody>
      </p:sp>
    </p:spTree>
    <p:extLst>
      <p:ext uri="{BB962C8B-B14F-4D97-AF65-F5344CB8AC3E}">
        <p14:creationId xmlns:p14="http://schemas.microsoft.com/office/powerpoint/2010/main" val="169921874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3"/>
          <p:cNvSpPr>
            <a:spLocks noGrp="1" noChangeArrowheads="1"/>
          </p:cNvSpPr>
          <p:nvPr>
            <p:ph sz="quarter" idx="1"/>
          </p:nvPr>
        </p:nvSpPr>
        <p:spPr>
          <a:xfrm>
            <a:off x="457200" y="304800"/>
            <a:ext cx="8229600" cy="6248400"/>
          </a:xfrm>
        </p:spPr>
        <p:txBody>
          <a:bodyPr>
            <a:noAutofit/>
          </a:bodyPr>
          <a:lstStyle/>
          <a:p>
            <a:pPr marL="894080" indent="-711200" eaLnBrk="1" fontAlgn="auto" hangingPunct="1">
              <a:spcBef>
                <a:spcPts val="580"/>
              </a:spcBef>
              <a:spcAft>
                <a:spcPts val="0"/>
              </a:spcAft>
              <a:buFontTx/>
              <a:buNone/>
              <a:defRPr/>
            </a:pPr>
            <a:r>
              <a:rPr lang="en-US" sz="3400" b="1" dirty="0"/>
              <a:t>2. Bismuth</a:t>
            </a:r>
          </a:p>
          <a:p>
            <a:pPr marL="812800" indent="-812800" eaLnBrk="1" fontAlgn="auto" hangingPunct="1">
              <a:spcBef>
                <a:spcPts val="580"/>
              </a:spcBef>
              <a:spcAft>
                <a:spcPts val="0"/>
              </a:spcAft>
              <a:buFontTx/>
              <a:buNone/>
              <a:defRPr/>
            </a:pPr>
            <a:r>
              <a:rPr lang="en-US" sz="3200" b="1" dirty="0"/>
              <a:t>MOA</a:t>
            </a:r>
            <a:endParaRPr lang="en-US" sz="3200" dirty="0"/>
          </a:p>
          <a:p>
            <a:pPr marL="812800" indent="-812800" eaLnBrk="1" fontAlgn="auto" hangingPunct="1">
              <a:spcBef>
                <a:spcPts val="580"/>
              </a:spcBef>
              <a:spcAft>
                <a:spcPts val="0"/>
              </a:spcAft>
              <a:buFont typeface="Wingdings 2"/>
              <a:buChar char=""/>
              <a:defRPr/>
            </a:pPr>
            <a:r>
              <a:rPr lang="en-US" sz="3200" dirty="0"/>
              <a:t>Stimulates production of mucosal bicarbonate</a:t>
            </a:r>
          </a:p>
          <a:p>
            <a:pPr marL="812800" indent="-812800" eaLnBrk="1" fontAlgn="auto" hangingPunct="1">
              <a:spcBef>
                <a:spcPts val="580"/>
              </a:spcBef>
              <a:spcAft>
                <a:spcPts val="0"/>
              </a:spcAft>
              <a:buFont typeface="Wingdings 2"/>
              <a:buChar char=""/>
              <a:defRPr/>
            </a:pPr>
            <a:r>
              <a:rPr lang="en-US" sz="3200" dirty="0"/>
              <a:t>Stimulates prostaglandin production.</a:t>
            </a:r>
          </a:p>
          <a:p>
            <a:pPr marL="812800" indent="-812800" eaLnBrk="1" fontAlgn="auto" hangingPunct="1">
              <a:spcBef>
                <a:spcPts val="580"/>
              </a:spcBef>
              <a:spcAft>
                <a:spcPts val="0"/>
              </a:spcAft>
              <a:buFont typeface="Wingdings 2"/>
              <a:buChar char=""/>
              <a:defRPr/>
            </a:pPr>
            <a:r>
              <a:rPr lang="en-US" sz="3200" dirty="0"/>
              <a:t>Has a direct antibacterial action against </a:t>
            </a:r>
            <a:r>
              <a:rPr lang="en-US" sz="3200" dirty="0" err="1"/>
              <a:t>H.pylori</a:t>
            </a:r>
            <a:r>
              <a:rPr lang="en-US" sz="3200" dirty="0"/>
              <a:t>.</a:t>
            </a:r>
          </a:p>
          <a:p>
            <a:pPr marL="812800" indent="-812800" eaLnBrk="1" fontAlgn="auto" hangingPunct="1">
              <a:spcBef>
                <a:spcPts val="580"/>
              </a:spcBef>
              <a:spcAft>
                <a:spcPts val="0"/>
              </a:spcAft>
              <a:buFont typeface="Wingdings 2"/>
              <a:buChar char=""/>
              <a:defRPr/>
            </a:pPr>
            <a:r>
              <a:rPr lang="en-US" sz="3200" dirty="0"/>
              <a:t>Eradicate 1/3 of the cases.</a:t>
            </a:r>
            <a:endParaRPr lang="en-US" sz="3200" b="1" dirty="0"/>
          </a:p>
          <a:p>
            <a:pPr marL="812800" indent="-812800" eaLnBrk="1" fontAlgn="auto" hangingPunct="1">
              <a:spcBef>
                <a:spcPts val="580"/>
              </a:spcBef>
              <a:spcAft>
                <a:spcPts val="0"/>
              </a:spcAft>
              <a:buFontTx/>
              <a:buNone/>
              <a:defRPr/>
            </a:pPr>
            <a:r>
              <a:rPr lang="en-US" sz="3200" b="1" dirty="0"/>
              <a:t>NB</a:t>
            </a:r>
          </a:p>
          <a:p>
            <a:pPr marL="812800" indent="-812800" eaLnBrk="1" fontAlgn="auto" hangingPunct="1">
              <a:spcBef>
                <a:spcPts val="580"/>
              </a:spcBef>
              <a:spcAft>
                <a:spcPts val="0"/>
              </a:spcAft>
              <a:buFontTx/>
              <a:buNone/>
              <a:defRPr/>
            </a:pPr>
            <a:r>
              <a:rPr lang="en-US" sz="3200" b="1" dirty="0"/>
              <a:t>Have excellent safely margins</a:t>
            </a:r>
          </a:p>
          <a:p>
            <a:pPr marL="812800" indent="-812800" eaLnBrk="1" fontAlgn="auto" hangingPunct="1">
              <a:spcBef>
                <a:spcPts val="580"/>
              </a:spcBef>
              <a:spcAft>
                <a:spcPts val="0"/>
              </a:spcAft>
              <a:buFontTx/>
              <a:buNone/>
              <a:defRPr/>
            </a:pPr>
            <a:r>
              <a:rPr lang="en-US" sz="3200" b="1" dirty="0"/>
              <a:t>S/E-Darkening of </a:t>
            </a:r>
            <a:r>
              <a:rPr lang="en-US" sz="3200" b="1" dirty="0" err="1"/>
              <a:t>feaces</a:t>
            </a:r>
            <a:r>
              <a:rPr lang="en-US" sz="3200" b="1" dirty="0"/>
              <a:t>  and tongue</a:t>
            </a:r>
          </a:p>
          <a:p>
            <a:pPr marL="812800" indent="-812800" eaLnBrk="1" fontAlgn="auto" hangingPunct="1">
              <a:spcBef>
                <a:spcPts val="580"/>
              </a:spcBef>
              <a:spcAft>
                <a:spcPts val="0"/>
              </a:spcAft>
              <a:buFontTx/>
              <a:buNone/>
              <a:defRPr/>
            </a:pPr>
            <a:r>
              <a:rPr lang="en-US" sz="3200" b="1" dirty="0"/>
              <a:t>	  -Encephalopathy-in overdose</a:t>
            </a:r>
          </a:p>
        </p:txBody>
      </p:sp>
      <p:sp>
        <p:nvSpPr>
          <p:cNvPr id="3" name="Slide Number Placeholder 2"/>
          <p:cNvSpPr>
            <a:spLocks noGrp="1"/>
          </p:cNvSpPr>
          <p:nvPr>
            <p:ph type="sldNum" sz="quarter" idx="12"/>
          </p:nvPr>
        </p:nvSpPr>
        <p:spPr/>
        <p:txBody>
          <a:bodyPr/>
          <a:lstStyle/>
          <a:p>
            <a:pPr>
              <a:defRPr/>
            </a:pPr>
            <a:fld id="{25CBF415-809E-4CBB-AAF2-41D035C25E10}" type="slidenum">
              <a:rPr lang="en-US"/>
              <a:pPr>
                <a:defRPr/>
              </a:pPr>
              <a:t>193</a:t>
            </a:fld>
            <a:endParaRPr lang="en-US"/>
          </a:p>
        </p:txBody>
      </p:sp>
    </p:spTree>
    <p:extLst>
      <p:ext uri="{BB962C8B-B14F-4D97-AF65-F5344CB8AC3E}">
        <p14:creationId xmlns:p14="http://schemas.microsoft.com/office/powerpoint/2010/main" val="409787886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3"/>
          <p:cNvSpPr>
            <a:spLocks noGrp="1" noChangeArrowheads="1"/>
          </p:cNvSpPr>
          <p:nvPr>
            <p:ph sz="quarter" idx="1"/>
          </p:nvPr>
        </p:nvSpPr>
        <p:spPr>
          <a:xfrm>
            <a:off x="457200" y="381000"/>
            <a:ext cx="8229600" cy="5745163"/>
          </a:xfrm>
        </p:spPr>
        <p:txBody>
          <a:bodyPr/>
          <a:lstStyle/>
          <a:p>
            <a:pPr eaLnBrk="1" hangingPunct="1">
              <a:buFontTx/>
              <a:buNone/>
            </a:pPr>
            <a:r>
              <a:rPr lang="en-US" altLang="en-US" sz="3200" b="1" smtClean="0"/>
              <a:t>3. Prostaglandin analogs (misoprostol).</a:t>
            </a:r>
          </a:p>
          <a:p>
            <a:pPr eaLnBrk="1" hangingPunct="1">
              <a:buFontTx/>
              <a:buNone/>
            </a:pPr>
            <a:r>
              <a:rPr lang="en-US" altLang="en-US" sz="3200" b="1" u="sng" smtClean="0"/>
              <a:t>MOA</a:t>
            </a:r>
          </a:p>
          <a:p>
            <a:pPr eaLnBrk="1" hangingPunct="1"/>
            <a:r>
              <a:rPr lang="en-US" altLang="en-US" sz="3200" smtClean="0"/>
              <a:t>Stimulates mucus  </a:t>
            </a:r>
          </a:p>
          <a:p>
            <a:pPr eaLnBrk="1" hangingPunct="1"/>
            <a:r>
              <a:rPr lang="en-US" altLang="en-US" sz="3200" smtClean="0"/>
              <a:t>Stimulate Prostaglandin production</a:t>
            </a:r>
          </a:p>
          <a:p>
            <a:pPr eaLnBrk="1" hangingPunct="1"/>
            <a:r>
              <a:rPr lang="en-US" altLang="en-US" sz="3200" smtClean="0"/>
              <a:t>Inhibits Acid secretion.</a:t>
            </a:r>
          </a:p>
          <a:p>
            <a:pPr eaLnBrk="1" hangingPunct="1">
              <a:buFontTx/>
              <a:buNone/>
            </a:pPr>
            <a:r>
              <a:rPr lang="en-US" altLang="en-US" sz="3200" b="1" u="sng" smtClean="0"/>
              <a:t>NB</a:t>
            </a:r>
            <a:endParaRPr lang="en-US" altLang="en-US" sz="3200" u="sng" smtClean="0"/>
          </a:p>
          <a:p>
            <a:pPr eaLnBrk="1" hangingPunct="1"/>
            <a:r>
              <a:rPr lang="en-US" altLang="en-US" sz="3200" smtClean="0"/>
              <a:t>Not very effective as a ulcer healing Agent</a:t>
            </a:r>
          </a:p>
          <a:p>
            <a:pPr eaLnBrk="1" hangingPunct="1"/>
            <a:r>
              <a:rPr lang="en-US" altLang="en-US" sz="3200" smtClean="0"/>
              <a:t>Used only as a prophylactic agent against NSAIDs induced ulcers.</a:t>
            </a:r>
          </a:p>
        </p:txBody>
      </p:sp>
      <p:sp>
        <p:nvSpPr>
          <p:cNvPr id="3" name="Slide Number Placeholder 2"/>
          <p:cNvSpPr>
            <a:spLocks noGrp="1"/>
          </p:cNvSpPr>
          <p:nvPr>
            <p:ph type="sldNum" sz="quarter" idx="12"/>
          </p:nvPr>
        </p:nvSpPr>
        <p:spPr/>
        <p:txBody>
          <a:bodyPr/>
          <a:lstStyle/>
          <a:p>
            <a:pPr>
              <a:defRPr/>
            </a:pPr>
            <a:fld id="{93FA2688-C5E2-4C84-8590-50AF904871C1}" type="slidenum">
              <a:rPr lang="en-US"/>
              <a:pPr>
                <a:defRPr/>
              </a:pPr>
              <a:t>194</a:t>
            </a:fld>
            <a:endParaRPr lang="en-US"/>
          </a:p>
        </p:txBody>
      </p:sp>
    </p:spTree>
    <p:extLst>
      <p:ext uri="{BB962C8B-B14F-4D97-AF65-F5344CB8AC3E}">
        <p14:creationId xmlns:p14="http://schemas.microsoft.com/office/powerpoint/2010/main" val="393317665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3"/>
          <p:cNvSpPr>
            <a:spLocks noGrp="1" noChangeArrowheads="1"/>
          </p:cNvSpPr>
          <p:nvPr>
            <p:ph sz="quarter" idx="1"/>
          </p:nvPr>
        </p:nvSpPr>
        <p:spPr>
          <a:xfrm>
            <a:off x="457200" y="609600"/>
            <a:ext cx="8229600" cy="5516563"/>
          </a:xfrm>
        </p:spPr>
        <p:txBody>
          <a:bodyPr/>
          <a:lstStyle/>
          <a:p>
            <a:pPr marL="609600" indent="-609600" eaLnBrk="1" hangingPunct="1">
              <a:buFontTx/>
              <a:buNone/>
            </a:pPr>
            <a:r>
              <a:rPr lang="en-US" altLang="en-US" sz="2800" b="1" smtClean="0"/>
              <a:t>4. Antacids</a:t>
            </a:r>
            <a:endParaRPr lang="en-US" altLang="en-US" sz="2800" smtClean="0"/>
          </a:p>
          <a:p>
            <a:pPr marL="609600" indent="-609600" eaLnBrk="1" hangingPunct="1">
              <a:buFontTx/>
              <a:buNone/>
            </a:pPr>
            <a:r>
              <a:rPr lang="en-US" altLang="en-US" sz="2800" smtClean="0"/>
              <a:t>-Magnesium and aluminium containing antacids. Promote ulcer healing through stimulation of gastric defense not by neutralizing Acidity.</a:t>
            </a:r>
          </a:p>
          <a:p>
            <a:pPr marL="609600" indent="-609600" eaLnBrk="1" hangingPunct="1">
              <a:buFontTx/>
              <a:buNone/>
            </a:pPr>
            <a:r>
              <a:rPr lang="en-US" altLang="en-US" sz="2800" smtClean="0"/>
              <a:t>-No longer first line</a:t>
            </a:r>
          </a:p>
          <a:p>
            <a:pPr marL="609600" indent="-609600" eaLnBrk="1" hangingPunct="1">
              <a:buFontTx/>
              <a:buNone/>
            </a:pPr>
            <a:r>
              <a:rPr lang="en-US" altLang="en-US" sz="2800" smtClean="0"/>
              <a:t>-Supplement other anti ulcer therapies</a:t>
            </a:r>
            <a:endParaRPr lang="en-US" altLang="en-US" sz="2800" b="1" smtClean="0"/>
          </a:p>
          <a:p>
            <a:pPr marL="609600" indent="-609600" eaLnBrk="1" hangingPunct="1">
              <a:buFontTx/>
              <a:buNone/>
            </a:pPr>
            <a:r>
              <a:rPr lang="en-US" altLang="en-US" sz="2800" b="1" smtClean="0"/>
              <a:t>S/E</a:t>
            </a:r>
            <a:endParaRPr lang="en-US" altLang="en-US" sz="2800" smtClean="0"/>
          </a:p>
          <a:p>
            <a:pPr marL="609600" indent="-609600" eaLnBrk="1" hangingPunct="1"/>
            <a:r>
              <a:rPr lang="en-US" altLang="en-US" sz="2800" smtClean="0"/>
              <a:t>-Diarrhoea</a:t>
            </a:r>
          </a:p>
          <a:p>
            <a:pPr marL="609600" indent="-609600" eaLnBrk="1" hangingPunct="1"/>
            <a:r>
              <a:rPr lang="en-US" altLang="en-US" sz="2800" smtClean="0"/>
              <a:t>-Hypophosphataemia</a:t>
            </a:r>
          </a:p>
          <a:p>
            <a:pPr marL="609600" indent="-609600" eaLnBrk="1" hangingPunct="1"/>
            <a:r>
              <a:rPr lang="en-US" altLang="en-US" sz="2800" smtClean="0"/>
              <a:t>-Hypermagnesaemia.</a:t>
            </a:r>
          </a:p>
        </p:txBody>
      </p:sp>
      <p:sp>
        <p:nvSpPr>
          <p:cNvPr id="3" name="Slide Number Placeholder 2"/>
          <p:cNvSpPr>
            <a:spLocks noGrp="1"/>
          </p:cNvSpPr>
          <p:nvPr>
            <p:ph type="sldNum" sz="quarter" idx="12"/>
          </p:nvPr>
        </p:nvSpPr>
        <p:spPr/>
        <p:txBody>
          <a:bodyPr/>
          <a:lstStyle/>
          <a:p>
            <a:pPr>
              <a:defRPr/>
            </a:pPr>
            <a:fld id="{6421C767-DE1C-4CCB-A9CD-41FD62AFAA17}" type="slidenum">
              <a:rPr lang="en-US"/>
              <a:pPr>
                <a:defRPr/>
              </a:pPr>
              <a:t>195</a:t>
            </a:fld>
            <a:endParaRPr lang="en-US"/>
          </a:p>
        </p:txBody>
      </p:sp>
    </p:spTree>
    <p:extLst>
      <p:ext uri="{BB962C8B-B14F-4D97-AF65-F5344CB8AC3E}">
        <p14:creationId xmlns:p14="http://schemas.microsoft.com/office/powerpoint/2010/main" val="271811298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3"/>
          <p:cNvSpPr>
            <a:spLocks noGrp="1" noChangeArrowheads="1"/>
          </p:cNvSpPr>
          <p:nvPr>
            <p:ph sz="quarter" idx="1"/>
          </p:nvPr>
        </p:nvSpPr>
        <p:spPr>
          <a:xfrm>
            <a:off x="457200" y="381000"/>
            <a:ext cx="8229600" cy="5745163"/>
          </a:xfrm>
        </p:spPr>
        <p:txBody>
          <a:bodyPr/>
          <a:lstStyle/>
          <a:p>
            <a:pPr marL="609600" indent="-609600" eaLnBrk="1" hangingPunct="1">
              <a:buFontTx/>
              <a:buNone/>
            </a:pPr>
            <a:r>
              <a:rPr lang="en-US" altLang="en-US" b="1" smtClean="0"/>
              <a:t>(4) Surgery</a:t>
            </a:r>
          </a:p>
          <a:p>
            <a:pPr marL="609600" indent="-609600" eaLnBrk="1" hangingPunct="1"/>
            <a:r>
              <a:rPr lang="en-US" altLang="en-US" b="1" smtClean="0"/>
              <a:t>Indication for surgery</a:t>
            </a:r>
            <a:endParaRPr lang="en-US" altLang="en-US" smtClean="0"/>
          </a:p>
          <a:p>
            <a:pPr marL="609600" indent="-609600" eaLnBrk="1" hangingPunct="1">
              <a:buFontTx/>
              <a:buAutoNum type="arabicPeriod"/>
            </a:pPr>
            <a:r>
              <a:rPr lang="en-US" altLang="en-US" smtClean="0"/>
              <a:t>failure of medication therapy</a:t>
            </a:r>
          </a:p>
          <a:p>
            <a:pPr marL="609600" indent="-609600" eaLnBrk="1" hangingPunct="1">
              <a:buFontTx/>
              <a:buAutoNum type="arabicPeriod"/>
            </a:pPr>
            <a:r>
              <a:rPr lang="en-US" altLang="en-US" smtClean="0"/>
              <a:t>prolonged medical TX-PT not willing</a:t>
            </a:r>
          </a:p>
          <a:p>
            <a:pPr marL="609600" indent="-609600" eaLnBrk="1" hangingPunct="1">
              <a:buFontTx/>
              <a:buAutoNum type="arabicPeriod"/>
            </a:pPr>
            <a:r>
              <a:rPr lang="en-US" altLang="en-US" smtClean="0"/>
              <a:t>Non compliance to treatment</a:t>
            </a:r>
          </a:p>
          <a:p>
            <a:pPr marL="609600" indent="-609600" eaLnBrk="1" hangingPunct="1">
              <a:buFontTx/>
              <a:buAutoNum type="arabicPeriod"/>
            </a:pPr>
            <a:r>
              <a:rPr lang="en-US" altLang="en-US" smtClean="0"/>
              <a:t>Patients with perforation</a:t>
            </a:r>
          </a:p>
          <a:p>
            <a:pPr marL="609600" indent="-609600" eaLnBrk="1" hangingPunct="1">
              <a:buFontTx/>
              <a:buAutoNum type="arabicPeriod"/>
            </a:pPr>
            <a:r>
              <a:rPr lang="en-US" altLang="en-US" smtClean="0"/>
              <a:t>Haemorrhage</a:t>
            </a:r>
          </a:p>
          <a:p>
            <a:pPr marL="609600" indent="-609600" eaLnBrk="1" hangingPunct="1">
              <a:buFontTx/>
              <a:buAutoNum type="arabicPeriod"/>
            </a:pPr>
            <a:r>
              <a:rPr lang="en-US" altLang="en-US" smtClean="0"/>
              <a:t>Severe Gastric atrophy</a:t>
            </a:r>
          </a:p>
          <a:p>
            <a:pPr marL="609600" indent="-609600" eaLnBrk="1" hangingPunct="1">
              <a:buFontTx/>
              <a:buAutoNum type="arabicPeriod"/>
            </a:pPr>
            <a:r>
              <a:rPr lang="en-US" altLang="en-US" smtClean="0"/>
              <a:t>Incase of Relapse</a:t>
            </a:r>
          </a:p>
        </p:txBody>
      </p:sp>
      <p:sp>
        <p:nvSpPr>
          <p:cNvPr id="3" name="Slide Number Placeholder 2"/>
          <p:cNvSpPr>
            <a:spLocks noGrp="1"/>
          </p:cNvSpPr>
          <p:nvPr>
            <p:ph type="sldNum" sz="quarter" idx="12"/>
          </p:nvPr>
        </p:nvSpPr>
        <p:spPr/>
        <p:txBody>
          <a:bodyPr/>
          <a:lstStyle/>
          <a:p>
            <a:pPr>
              <a:defRPr/>
            </a:pPr>
            <a:fld id="{A6425E28-8D48-4F71-9965-2208510EB971}" type="slidenum">
              <a:rPr lang="en-US"/>
              <a:pPr>
                <a:defRPr/>
              </a:pPr>
              <a:t>196</a:t>
            </a:fld>
            <a:endParaRPr lang="en-US"/>
          </a:p>
        </p:txBody>
      </p:sp>
    </p:spTree>
    <p:extLst>
      <p:ext uri="{BB962C8B-B14F-4D97-AF65-F5344CB8AC3E}">
        <p14:creationId xmlns:p14="http://schemas.microsoft.com/office/powerpoint/2010/main" val="39777309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533400" y="2286000"/>
            <a:ext cx="8229600" cy="1143000"/>
          </a:xfrm>
        </p:spPr>
        <p:txBody>
          <a:bodyPr/>
          <a:lstStyle/>
          <a:p>
            <a:pPr eaLnBrk="1" hangingPunct="1"/>
            <a:r>
              <a:rPr lang="en-US" altLang="en-US" sz="5400" b="1" smtClean="0">
                <a:solidFill>
                  <a:schemeClr val="tx1"/>
                </a:solidFill>
              </a:rPr>
              <a:t>CANCER OF THE STOMACH</a:t>
            </a:r>
          </a:p>
        </p:txBody>
      </p:sp>
      <p:sp>
        <p:nvSpPr>
          <p:cNvPr id="3" name="Slide Number Placeholder 2"/>
          <p:cNvSpPr>
            <a:spLocks noGrp="1"/>
          </p:cNvSpPr>
          <p:nvPr>
            <p:ph type="sldNum" sz="quarter" idx="12"/>
          </p:nvPr>
        </p:nvSpPr>
        <p:spPr/>
        <p:txBody>
          <a:bodyPr/>
          <a:lstStyle/>
          <a:p>
            <a:pPr>
              <a:defRPr/>
            </a:pPr>
            <a:fld id="{73DE2659-20AB-448B-A893-F7995237339C}" type="slidenum">
              <a:rPr lang="en-US"/>
              <a:pPr>
                <a:defRPr/>
              </a:pPr>
              <a:t>197</a:t>
            </a:fld>
            <a:endParaRPr lang="en-US"/>
          </a:p>
        </p:txBody>
      </p:sp>
    </p:spTree>
    <p:extLst>
      <p:ext uri="{BB962C8B-B14F-4D97-AF65-F5344CB8AC3E}">
        <p14:creationId xmlns:p14="http://schemas.microsoft.com/office/powerpoint/2010/main" val="36292311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extBox 1"/>
          <p:cNvSpPr txBox="1">
            <a:spLocks noChangeArrowheads="1"/>
          </p:cNvSpPr>
          <p:nvPr/>
        </p:nvSpPr>
        <p:spPr bwMode="auto">
          <a:xfrm>
            <a:off x="1563688" y="1447800"/>
            <a:ext cx="59436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fontAlgn="base">
              <a:lnSpc>
                <a:spcPct val="150000"/>
              </a:lnSpc>
              <a:spcBef>
                <a:spcPct val="0"/>
              </a:spcBef>
              <a:spcAft>
                <a:spcPct val="0"/>
              </a:spcAft>
            </a:pPr>
            <a:r>
              <a:rPr lang="en-US" altLang="en-US" sz="2800" b="1">
                <a:solidFill>
                  <a:srgbClr val="00B050"/>
                </a:solidFill>
                <a:latin typeface="Tw Cen MT" pitchFamily="34" charset="0"/>
                <a:cs typeface="Arial" charset="0"/>
              </a:rPr>
              <a:t> </a:t>
            </a:r>
            <a:r>
              <a:rPr lang="en-US" altLang="en-US" sz="4800" b="1">
                <a:solidFill>
                  <a:srgbClr val="00B050"/>
                </a:solidFill>
                <a:latin typeface="Tw Cen MT" pitchFamily="34" charset="0"/>
                <a:cs typeface="Arial" charset="0"/>
              </a:rPr>
              <a:t>GASTRIC TUMOURS</a:t>
            </a:r>
          </a:p>
          <a:p>
            <a:pPr algn="ctr" fontAlgn="base">
              <a:spcBef>
                <a:spcPct val="0"/>
              </a:spcBef>
              <a:spcAft>
                <a:spcPct val="0"/>
              </a:spcAft>
            </a:pPr>
            <a:endParaRPr lang="en-US" altLang="en-US" sz="1800" b="1">
              <a:solidFill>
                <a:prstClr val="black"/>
              </a:solidFill>
              <a:latin typeface="Tw Cen MT" pitchFamily="34" charset="0"/>
              <a:cs typeface="Arial" charset="0"/>
            </a:endParaRPr>
          </a:p>
          <a:p>
            <a:pPr algn="ctr" fontAlgn="base">
              <a:spcBef>
                <a:spcPct val="0"/>
              </a:spcBef>
              <a:spcAft>
                <a:spcPct val="0"/>
              </a:spcAft>
            </a:pPr>
            <a:endParaRPr lang="en-US" altLang="en-US" sz="1800" b="1">
              <a:solidFill>
                <a:prstClr val="black"/>
              </a:solidFill>
              <a:latin typeface="Tw Cen MT" pitchFamily="34" charset="0"/>
              <a:cs typeface="Arial" charset="0"/>
            </a:endParaRPr>
          </a:p>
          <a:p>
            <a:pPr algn="ctr" fontAlgn="base">
              <a:spcBef>
                <a:spcPct val="0"/>
              </a:spcBef>
              <a:spcAft>
                <a:spcPct val="0"/>
              </a:spcAft>
            </a:pPr>
            <a:endParaRPr lang="en-US" altLang="en-US" sz="1800" b="1">
              <a:solidFill>
                <a:prstClr val="black"/>
              </a:solidFill>
              <a:latin typeface="Tw Cen MT" pitchFamily="34" charset="0"/>
              <a:cs typeface="Arial" charset="0"/>
            </a:endParaRPr>
          </a:p>
          <a:p>
            <a:pPr fontAlgn="base">
              <a:spcBef>
                <a:spcPct val="0"/>
              </a:spcBef>
              <a:spcAft>
                <a:spcPct val="0"/>
              </a:spcAft>
            </a:pPr>
            <a:endParaRPr lang="en-US" altLang="en-US" sz="1800">
              <a:solidFill>
                <a:prstClr val="black"/>
              </a:solidFill>
              <a:latin typeface="Tw Cen MT" pitchFamily="34" charset="0"/>
              <a:cs typeface="Arial" charset="0"/>
            </a:endParaRPr>
          </a:p>
          <a:p>
            <a:pPr fontAlgn="base">
              <a:spcBef>
                <a:spcPct val="0"/>
              </a:spcBef>
              <a:spcAft>
                <a:spcPct val="0"/>
              </a:spcAft>
            </a:pPr>
            <a:endParaRPr lang="en-US" altLang="en-US" sz="1800">
              <a:solidFill>
                <a:prstClr val="black"/>
              </a:solidFill>
              <a:latin typeface="Tw Cen MT" pitchFamily="34" charset="0"/>
              <a:cs typeface="Arial" charset="0"/>
            </a:endParaRPr>
          </a:p>
          <a:p>
            <a:pPr fontAlgn="base">
              <a:spcBef>
                <a:spcPct val="0"/>
              </a:spcBef>
              <a:spcAft>
                <a:spcPct val="0"/>
              </a:spcAft>
            </a:pPr>
            <a:endParaRPr lang="en-US" altLang="en-US" sz="1800">
              <a:solidFill>
                <a:prstClr val="black"/>
              </a:solidFill>
              <a:latin typeface="Tw Cen MT" pitchFamily="34" charset="0"/>
              <a:cs typeface="Arial" charset="0"/>
            </a:endParaRPr>
          </a:p>
        </p:txBody>
      </p:sp>
      <p:sp>
        <p:nvSpPr>
          <p:cNvPr id="4" name="Slide Number Placeholder 3"/>
          <p:cNvSpPr>
            <a:spLocks noGrp="1"/>
          </p:cNvSpPr>
          <p:nvPr>
            <p:ph type="sldNum" sz="quarter" idx="12"/>
          </p:nvPr>
        </p:nvSpPr>
        <p:spPr/>
        <p:txBody>
          <a:bodyPr/>
          <a:lstStyle/>
          <a:p>
            <a:pPr>
              <a:defRPr/>
            </a:pPr>
            <a:fld id="{98995D69-7B7F-4DDA-A80F-99FDA3005EB1}" type="slidenum">
              <a:rPr lang="en-US"/>
              <a:pPr>
                <a:defRPr/>
              </a:pPr>
              <a:t>198</a:t>
            </a:fld>
            <a:endParaRPr lang="en-US" dirty="0"/>
          </a:p>
        </p:txBody>
      </p:sp>
    </p:spTree>
    <p:extLst>
      <p:ext uri="{BB962C8B-B14F-4D97-AF65-F5344CB8AC3E}">
        <p14:creationId xmlns:p14="http://schemas.microsoft.com/office/powerpoint/2010/main" val="1661174633"/>
      </p:ext>
    </p:extLst>
  </p:cSld>
  <p:clrMapOvr>
    <a:masterClrMapping/>
  </p:clrMapOvr>
  <p:transition>
    <p:cove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itle 1"/>
          <p:cNvSpPr>
            <a:spLocks noGrp="1"/>
          </p:cNvSpPr>
          <p:nvPr>
            <p:ph type="title"/>
          </p:nvPr>
        </p:nvSpPr>
        <p:spPr>
          <a:xfrm>
            <a:off x="612775" y="228600"/>
            <a:ext cx="8153400" cy="990600"/>
          </a:xfrm>
        </p:spPr>
        <p:txBody>
          <a:bodyPr/>
          <a:lstStyle/>
          <a:p>
            <a:pPr eaLnBrk="1" hangingPunct="1"/>
            <a:r>
              <a:rPr lang="en-US" altLang="en-US" smtClean="0">
                <a:solidFill>
                  <a:srgbClr val="00B050"/>
                </a:solidFill>
              </a:rPr>
              <a:t>Gastric Tumours</a:t>
            </a:r>
          </a:p>
        </p:txBody>
      </p:sp>
      <p:sp>
        <p:nvSpPr>
          <p:cNvPr id="241667" name="Content Placeholder 2"/>
          <p:cNvSpPr>
            <a:spLocks noGrp="1"/>
          </p:cNvSpPr>
          <p:nvPr>
            <p:ph sz="quarter" idx="1"/>
          </p:nvPr>
        </p:nvSpPr>
        <p:spPr>
          <a:xfrm>
            <a:off x="612775" y="1600200"/>
            <a:ext cx="8153400" cy="4495800"/>
          </a:xfrm>
        </p:spPr>
        <p:txBody>
          <a:bodyPr/>
          <a:lstStyle/>
          <a:p>
            <a:pPr eaLnBrk="1" hangingPunct="1"/>
            <a:r>
              <a:rPr lang="en-US" altLang="en-US" sz="4000" smtClean="0"/>
              <a:t>Introduction</a:t>
            </a:r>
          </a:p>
          <a:p>
            <a:pPr eaLnBrk="1" hangingPunct="1"/>
            <a:r>
              <a:rPr lang="en-US" altLang="en-US" sz="4000" smtClean="0"/>
              <a:t>Anatomy</a:t>
            </a:r>
          </a:p>
          <a:p>
            <a:pPr eaLnBrk="1" hangingPunct="1"/>
            <a:r>
              <a:rPr lang="en-US" altLang="en-US" sz="4000" smtClean="0"/>
              <a:t>Pathology</a:t>
            </a:r>
          </a:p>
          <a:p>
            <a:pPr eaLnBrk="1" hangingPunct="1"/>
            <a:r>
              <a:rPr lang="en-US" altLang="en-US" sz="4000" smtClean="0"/>
              <a:t>Clinical features</a:t>
            </a:r>
          </a:p>
          <a:p>
            <a:pPr eaLnBrk="1" hangingPunct="1"/>
            <a:r>
              <a:rPr lang="en-US" altLang="en-US" sz="4000" smtClean="0"/>
              <a:t>Diagnosis</a:t>
            </a:r>
          </a:p>
          <a:p>
            <a:pPr eaLnBrk="1" hangingPunct="1"/>
            <a:r>
              <a:rPr lang="en-US" altLang="en-US" sz="4000" smtClean="0"/>
              <a:t>Treatment</a:t>
            </a:r>
          </a:p>
          <a:p>
            <a:pPr eaLnBrk="1" hangingPunct="1"/>
            <a:endParaRPr lang="en-US" altLang="en-US" sz="4000" smtClean="0"/>
          </a:p>
          <a:p>
            <a:pPr eaLnBrk="1" hangingPunct="1"/>
            <a:endParaRPr lang="en-US" altLang="en-US" sz="4000" smtClean="0"/>
          </a:p>
        </p:txBody>
      </p:sp>
      <p:sp>
        <p:nvSpPr>
          <p:cNvPr id="4" name="Slide Number Placeholder 3"/>
          <p:cNvSpPr>
            <a:spLocks noGrp="1"/>
          </p:cNvSpPr>
          <p:nvPr>
            <p:ph type="sldNum" sz="quarter" idx="12"/>
          </p:nvPr>
        </p:nvSpPr>
        <p:spPr/>
        <p:txBody>
          <a:bodyPr>
            <a:normAutofit/>
          </a:bodyPr>
          <a:lstStyle/>
          <a:p>
            <a:pPr>
              <a:defRPr/>
            </a:pPr>
            <a:fld id="{48A31681-828D-40B1-9D8B-496ACAFDCFFF}" type="slidenum">
              <a:rPr lang="en-US"/>
              <a:pPr>
                <a:defRPr/>
              </a:pPr>
              <a:t>199</a:t>
            </a:fld>
            <a:endParaRPr lang="en-US" dirty="0"/>
          </a:p>
        </p:txBody>
      </p:sp>
    </p:spTree>
    <p:extLst>
      <p:ext uri="{BB962C8B-B14F-4D97-AF65-F5344CB8AC3E}">
        <p14:creationId xmlns:p14="http://schemas.microsoft.com/office/powerpoint/2010/main" val="18591438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title"/>
          </p:nvPr>
        </p:nvSpPr>
        <p:spPr>
          <a:xfrm>
            <a:off x="457200" y="2209800"/>
            <a:ext cx="8229600" cy="1981200"/>
          </a:xfrm>
          <a:solidFill>
            <a:schemeClr val="bg1">
              <a:alpha val="50195"/>
            </a:schemeClr>
          </a:solidFill>
          <a:ln w="76200">
            <a:solidFill>
              <a:schemeClr val="tx1"/>
            </a:solidFill>
            <a:miter lim="800000"/>
            <a:headEnd/>
            <a:tailEnd/>
          </a:ln>
        </p:spPr>
        <p:txBody>
          <a:bodyPr/>
          <a:lstStyle/>
          <a:p>
            <a:pPr eaLnBrk="1" hangingPunct="1"/>
            <a:r>
              <a:rPr lang="en-US" altLang="en-US" sz="5400" b="1" smtClean="0">
                <a:solidFill>
                  <a:srgbClr val="FF0000"/>
                </a:solidFill>
              </a:rPr>
              <a:t>GASTROINTESTINAL TRACT</a:t>
            </a:r>
            <a:r>
              <a:rPr lang="en-US" altLang="en-US" sz="5400" smtClean="0">
                <a:solidFill>
                  <a:srgbClr val="FF0000"/>
                </a:solidFill>
              </a:rPr>
              <a:t> </a:t>
            </a:r>
          </a:p>
        </p:txBody>
      </p:sp>
      <p:sp>
        <p:nvSpPr>
          <p:cNvPr id="3" name="Slide Number Placeholder 2"/>
          <p:cNvSpPr>
            <a:spLocks noGrp="1"/>
          </p:cNvSpPr>
          <p:nvPr>
            <p:ph type="sldNum" sz="quarter" idx="12"/>
          </p:nvPr>
        </p:nvSpPr>
        <p:spPr/>
        <p:txBody>
          <a:bodyPr/>
          <a:lstStyle/>
          <a:p>
            <a:pPr>
              <a:defRPr/>
            </a:pPr>
            <a:fld id="{5983AF5D-6907-4343-8C67-E86D61E660C3}" type="slidenum">
              <a:rPr lang="en-US">
                <a:solidFill>
                  <a:srgbClr val="8CADAE">
                    <a:shade val="75000"/>
                  </a:srgbClr>
                </a:solidFill>
              </a:rPr>
              <a:pPr>
                <a:defRPr/>
              </a:pPr>
              <a:t>2</a:t>
            </a:fld>
            <a:endParaRPr lang="en-US">
              <a:solidFill>
                <a:srgbClr val="8CADAE">
                  <a:shade val="75000"/>
                </a:srgbClr>
              </a:solidFill>
            </a:endParaRPr>
          </a:p>
        </p:txBody>
      </p:sp>
    </p:spTree>
    <p:extLst>
      <p:ext uri="{BB962C8B-B14F-4D97-AF65-F5344CB8AC3E}">
        <p14:creationId xmlns:p14="http://schemas.microsoft.com/office/powerpoint/2010/main" val="1830443499"/>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2362200" y="457200"/>
            <a:ext cx="6400800" cy="5867400"/>
          </a:xfrm>
        </p:spPr>
        <p:txBody>
          <a:bodyPr/>
          <a:lstStyle/>
          <a:p>
            <a:pPr eaLnBrk="1" hangingPunct="1">
              <a:lnSpc>
                <a:spcPct val="90000"/>
              </a:lnSpc>
              <a:buFont typeface="Wingdings" pitchFamily="2" charset="2"/>
              <a:buNone/>
              <a:defRPr/>
            </a:pPr>
            <a:r>
              <a:rPr lang="en-US" sz="2800" b="1" dirty="0"/>
              <a:t>CF</a:t>
            </a:r>
            <a:endParaRPr lang="en-US" sz="2800" dirty="0"/>
          </a:p>
          <a:p>
            <a:pPr eaLnBrk="1" hangingPunct="1">
              <a:lnSpc>
                <a:spcPct val="90000"/>
              </a:lnSpc>
              <a:defRPr/>
            </a:pPr>
            <a:r>
              <a:rPr lang="en-US" sz="2800" dirty="0"/>
              <a:t>Ulcers having a ragged necrotic, edges, surrounded by </a:t>
            </a:r>
            <a:r>
              <a:rPr lang="en-US" sz="2800" dirty="0" err="1"/>
              <a:t>erythematous</a:t>
            </a:r>
            <a:r>
              <a:rPr lang="en-US" sz="2800" dirty="0"/>
              <a:t> margins.</a:t>
            </a:r>
          </a:p>
          <a:p>
            <a:pPr eaLnBrk="1" hangingPunct="1">
              <a:lnSpc>
                <a:spcPct val="90000"/>
              </a:lnSpc>
              <a:defRPr/>
            </a:pPr>
            <a:r>
              <a:rPr lang="en-US" sz="2800" dirty="0"/>
              <a:t>Commonly sites include the gum, lips, palate, and the inner sites of the cheeks.</a:t>
            </a:r>
            <a:endParaRPr lang="en-US" sz="2800" b="1" dirty="0"/>
          </a:p>
          <a:p>
            <a:pPr eaLnBrk="1" hangingPunct="1">
              <a:lnSpc>
                <a:spcPct val="90000"/>
              </a:lnSpc>
              <a:buFont typeface="Wingdings" pitchFamily="2" charset="2"/>
              <a:buNone/>
              <a:defRPr/>
            </a:pPr>
            <a:r>
              <a:rPr lang="en-US" sz="2800" b="1" dirty="0"/>
              <a:t>TX</a:t>
            </a:r>
            <a:endParaRPr lang="en-US" sz="2800" dirty="0"/>
          </a:p>
          <a:p>
            <a:pPr eaLnBrk="1" hangingPunct="1">
              <a:lnSpc>
                <a:spcPct val="90000"/>
              </a:lnSpc>
              <a:buFont typeface="Wingdings" pitchFamily="2" charset="2"/>
              <a:buNone/>
              <a:defRPr/>
            </a:pPr>
            <a:r>
              <a:rPr lang="en-US" sz="2800" dirty="0"/>
              <a:t>-</a:t>
            </a:r>
            <a:r>
              <a:rPr lang="en-US" sz="2800" dirty="0" err="1"/>
              <a:t>Metronidazole</a:t>
            </a:r>
            <a:endParaRPr lang="en-US" sz="2800" dirty="0"/>
          </a:p>
          <a:p>
            <a:pPr eaLnBrk="1" hangingPunct="1">
              <a:lnSpc>
                <a:spcPct val="90000"/>
              </a:lnSpc>
              <a:buFont typeface="Wingdings" pitchFamily="2" charset="2"/>
              <a:buNone/>
              <a:defRPr/>
            </a:pPr>
            <a:r>
              <a:rPr lang="en-US" sz="2800" dirty="0"/>
              <a:t>-Antibiotics</a:t>
            </a:r>
          </a:p>
          <a:p>
            <a:pPr eaLnBrk="1" hangingPunct="1">
              <a:lnSpc>
                <a:spcPct val="90000"/>
              </a:lnSpc>
              <a:buFont typeface="Wingdings" pitchFamily="2" charset="2"/>
              <a:buNone/>
              <a:defRPr/>
            </a:pPr>
            <a:r>
              <a:rPr lang="en-US" sz="2800" dirty="0"/>
              <a:t>-Good oral hygiene</a:t>
            </a:r>
          </a:p>
          <a:p>
            <a:pPr eaLnBrk="1" hangingPunct="1">
              <a:lnSpc>
                <a:spcPct val="90000"/>
              </a:lnSpc>
              <a:buFont typeface="Wingdings" pitchFamily="2" charset="2"/>
              <a:buNone/>
              <a:defRPr/>
            </a:pPr>
            <a:r>
              <a:rPr lang="en-US" sz="2800" dirty="0"/>
              <a:t>-treat underlying cause.</a:t>
            </a:r>
          </a:p>
        </p:txBody>
      </p:sp>
      <p:sp>
        <p:nvSpPr>
          <p:cNvPr id="3" name="Slide Number Placeholder 2"/>
          <p:cNvSpPr>
            <a:spLocks noGrp="1"/>
          </p:cNvSpPr>
          <p:nvPr>
            <p:ph type="sldNum" sz="quarter" idx="12"/>
          </p:nvPr>
        </p:nvSpPr>
        <p:spPr/>
        <p:txBody>
          <a:bodyPr/>
          <a:lstStyle/>
          <a:p>
            <a:pPr>
              <a:defRPr/>
            </a:pPr>
            <a:fld id="{C340162F-F1F9-4C44-8A2F-AD175CDDC111}" type="slidenum">
              <a:rPr lang="en-US">
                <a:solidFill>
                  <a:srgbClr val="000000"/>
                </a:solidFill>
              </a:rPr>
              <a:pPr>
                <a:defRPr/>
              </a:pPr>
              <a:t>20</a:t>
            </a:fld>
            <a:endParaRPr lang="en-US">
              <a:solidFill>
                <a:srgbClr val="000000"/>
              </a:solidFill>
            </a:endParaRPr>
          </a:p>
        </p:txBody>
      </p:sp>
    </p:spTree>
    <p:extLst>
      <p:ext uri="{BB962C8B-B14F-4D97-AF65-F5344CB8AC3E}">
        <p14:creationId xmlns:p14="http://schemas.microsoft.com/office/powerpoint/2010/main" val="51629345"/>
      </p:ext>
    </p:extLst>
  </p:cSld>
  <p:clrMapOvr>
    <a:masterClrMapping/>
  </p:clrMapOvr>
  <p:transition spd="slow"/>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a:xfrm>
            <a:off x="612775" y="228600"/>
            <a:ext cx="8153400" cy="990600"/>
          </a:xfrm>
        </p:spPr>
        <p:txBody>
          <a:bodyPr/>
          <a:lstStyle/>
          <a:p>
            <a:pPr eaLnBrk="1" hangingPunct="1"/>
            <a:r>
              <a:rPr lang="en-US" altLang="en-US" smtClean="0">
                <a:solidFill>
                  <a:srgbClr val="00B050"/>
                </a:solidFill>
              </a:rPr>
              <a:t>Introduction</a:t>
            </a:r>
            <a:endParaRPr lang="en-US" altLang="en-US" smtClean="0"/>
          </a:p>
        </p:txBody>
      </p:sp>
      <p:sp>
        <p:nvSpPr>
          <p:cNvPr id="242691" name="Content Placeholder 2"/>
          <p:cNvSpPr>
            <a:spLocks noGrp="1"/>
          </p:cNvSpPr>
          <p:nvPr>
            <p:ph sz="quarter" idx="1"/>
          </p:nvPr>
        </p:nvSpPr>
        <p:spPr>
          <a:xfrm>
            <a:off x="612775" y="1600200"/>
            <a:ext cx="8153400" cy="4495800"/>
          </a:xfrm>
        </p:spPr>
        <p:txBody>
          <a:bodyPr/>
          <a:lstStyle/>
          <a:p>
            <a:pPr eaLnBrk="1" hangingPunct="1"/>
            <a:r>
              <a:rPr lang="en-US" altLang="en-US" sz="3200" smtClean="0"/>
              <a:t>Despite a marked decline in the incidence of gastric carcinoma, stomach cancer remains the second most common cause of cancer related deaths in the world. </a:t>
            </a:r>
          </a:p>
          <a:p>
            <a:pPr eaLnBrk="1" hangingPunct="1"/>
            <a:r>
              <a:rPr lang="en-US" altLang="en-US" sz="3200" smtClean="0"/>
              <a:t>5-year survival rates are less than 20%, as most patients present late and are unsuitable for curative radical surgery.</a:t>
            </a:r>
          </a:p>
          <a:p>
            <a:pPr eaLnBrk="1" hangingPunct="1"/>
            <a:endParaRPr lang="en-US" altLang="en-US" sz="3200" smtClean="0"/>
          </a:p>
          <a:p>
            <a:pPr eaLnBrk="1" hangingPunct="1"/>
            <a:endParaRPr lang="en-US" altLang="en-US" smtClean="0"/>
          </a:p>
        </p:txBody>
      </p:sp>
      <p:sp>
        <p:nvSpPr>
          <p:cNvPr id="4" name="Slide Number Placeholder 3"/>
          <p:cNvSpPr>
            <a:spLocks noGrp="1"/>
          </p:cNvSpPr>
          <p:nvPr>
            <p:ph type="sldNum" sz="quarter" idx="12"/>
          </p:nvPr>
        </p:nvSpPr>
        <p:spPr/>
        <p:txBody>
          <a:bodyPr>
            <a:normAutofit/>
          </a:bodyPr>
          <a:lstStyle/>
          <a:p>
            <a:pPr>
              <a:defRPr/>
            </a:pPr>
            <a:fld id="{2E127422-E4B6-46EA-A831-15CC54E9EB20}" type="slidenum">
              <a:rPr lang="en-US"/>
              <a:pPr>
                <a:defRPr/>
              </a:pPr>
              <a:t>200</a:t>
            </a:fld>
            <a:endParaRPr lang="en-US" dirty="0"/>
          </a:p>
        </p:txBody>
      </p:sp>
    </p:spTree>
    <p:extLst>
      <p:ext uri="{BB962C8B-B14F-4D97-AF65-F5344CB8AC3E}">
        <p14:creationId xmlns:p14="http://schemas.microsoft.com/office/powerpoint/2010/main" val="279995378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a:xfrm>
            <a:off x="457200" y="381000"/>
            <a:ext cx="8229600" cy="563563"/>
          </a:xfrm>
        </p:spPr>
        <p:txBody>
          <a:bodyPr/>
          <a:lstStyle/>
          <a:p>
            <a:pPr eaLnBrk="1" hangingPunct="1"/>
            <a:r>
              <a:rPr lang="en-US" altLang="en-US" b="1" smtClean="0">
                <a:solidFill>
                  <a:srgbClr val="00B050"/>
                </a:solidFill>
              </a:rPr>
              <a:t>Cancer Burden  In Kenya</a:t>
            </a:r>
          </a:p>
        </p:txBody>
      </p:sp>
      <p:graphicFrame>
        <p:nvGraphicFramePr>
          <p:cNvPr id="243715" name="Object 31"/>
          <p:cNvGraphicFramePr>
            <a:graphicFrameLocks noGrp="1" noChangeAspect="1"/>
          </p:cNvGraphicFramePr>
          <p:nvPr>
            <p:ph idx="1"/>
          </p:nvPr>
        </p:nvGraphicFramePr>
        <p:xfrm>
          <a:off x="228600" y="1219200"/>
          <a:ext cx="8686800" cy="4729163"/>
        </p:xfrm>
        <a:graphic>
          <a:graphicData uri="http://schemas.openxmlformats.org/presentationml/2006/ole">
            <mc:AlternateContent xmlns:mc="http://schemas.openxmlformats.org/markup-compatibility/2006">
              <mc:Choice xmlns:v="urn:schemas-microsoft-com:vml" Requires="v">
                <p:oleObj spid="_x0000_s2050" name="Document" r:id="rId3" imgW="6713775" imgH="3471178" progId="">
                  <p:embed/>
                </p:oleObj>
              </mc:Choice>
              <mc:Fallback>
                <p:oleObj name="Document" r:id="rId3" imgW="6713775" imgH="3471178" progId="">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19200"/>
                        <a:ext cx="8686800" cy="472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Slide Number Placeholder 3"/>
          <p:cNvSpPr>
            <a:spLocks noGrp="1"/>
          </p:cNvSpPr>
          <p:nvPr>
            <p:ph type="sldNum" sz="quarter" idx="12"/>
          </p:nvPr>
        </p:nvSpPr>
        <p:spPr/>
        <p:txBody>
          <a:bodyPr>
            <a:normAutofit/>
          </a:bodyPr>
          <a:lstStyle/>
          <a:p>
            <a:pPr>
              <a:defRPr/>
            </a:pPr>
            <a:fld id="{362A9596-8E53-424D-AF48-B66DF67D15FF}" type="slidenum">
              <a:rPr lang="en-US"/>
              <a:pPr>
                <a:defRPr/>
              </a:pPr>
              <a:t>201</a:t>
            </a:fld>
            <a:endParaRPr lang="en-US" dirty="0"/>
          </a:p>
        </p:txBody>
      </p:sp>
    </p:spTree>
    <p:extLst>
      <p:ext uri="{BB962C8B-B14F-4D97-AF65-F5344CB8AC3E}">
        <p14:creationId xmlns:p14="http://schemas.microsoft.com/office/powerpoint/2010/main" val="49666379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7513" y="1676400"/>
            <a:ext cx="7620000" cy="5016500"/>
          </a:xfrm>
          <a:prstGeom prst="rect">
            <a:avLst/>
          </a:prstGeom>
        </p:spPr>
        <p:txBody>
          <a:bodyPr>
            <a:spAutoFit/>
          </a:bodyPr>
          <a:lstStyle/>
          <a:p>
            <a:pPr>
              <a:defRPr/>
            </a:pPr>
            <a:r>
              <a:rPr lang="en-US" sz="2000" b="1" i="1" u="sng" dirty="0">
                <a:solidFill>
                  <a:prstClr val="black"/>
                </a:solidFill>
                <a:cs typeface="Arial" charset="0"/>
              </a:rPr>
              <a:t>1. Mucosal tumors:</a:t>
            </a:r>
            <a:endParaRPr lang="en-US" sz="2000" dirty="0">
              <a:solidFill>
                <a:prstClr val="black"/>
              </a:solidFill>
              <a:cs typeface="Arial" charset="0"/>
            </a:endParaRPr>
          </a:p>
          <a:p>
            <a:pPr marL="1377950" indent="-463550">
              <a:buFont typeface="Wingdings" pitchFamily="2" charset="2"/>
              <a:buChar char="Ø"/>
              <a:defRPr/>
            </a:pPr>
            <a:r>
              <a:rPr lang="en-US" sz="2000" b="1" i="1" u="sng" dirty="0">
                <a:solidFill>
                  <a:prstClr val="black"/>
                </a:solidFill>
                <a:cs typeface="Arial" charset="0"/>
              </a:rPr>
              <a:t>Non neoplastic polyps:</a:t>
            </a:r>
            <a:endParaRPr lang="en-US" sz="2000" dirty="0">
              <a:solidFill>
                <a:prstClr val="black"/>
              </a:solidFill>
              <a:cs typeface="Arial" charset="0"/>
            </a:endParaRPr>
          </a:p>
          <a:p>
            <a:pPr>
              <a:defRPr/>
            </a:pPr>
            <a:r>
              <a:rPr lang="en-US" sz="2000" b="1" i="1" dirty="0">
                <a:solidFill>
                  <a:prstClr val="black"/>
                </a:solidFill>
                <a:cs typeface="Arial" charset="0"/>
              </a:rPr>
              <a:t>		- Not associated with polyposis syndromes.</a:t>
            </a:r>
            <a:r>
              <a:rPr lang="en-US" sz="2000" dirty="0">
                <a:solidFill>
                  <a:prstClr val="black"/>
                </a:solidFill>
                <a:cs typeface="Arial" charset="0"/>
              </a:rPr>
              <a:t> </a:t>
            </a:r>
          </a:p>
          <a:p>
            <a:pPr>
              <a:defRPr/>
            </a:pPr>
            <a:r>
              <a:rPr lang="en-US" sz="2000" dirty="0">
                <a:solidFill>
                  <a:prstClr val="black"/>
                </a:solidFill>
                <a:cs typeface="Arial" charset="0"/>
              </a:rPr>
              <a:t>		- Hyperplastic polyps. </a:t>
            </a:r>
          </a:p>
          <a:p>
            <a:pPr>
              <a:defRPr/>
            </a:pPr>
            <a:r>
              <a:rPr lang="en-US" sz="2000" b="1" i="1" dirty="0">
                <a:solidFill>
                  <a:prstClr val="black"/>
                </a:solidFill>
                <a:cs typeface="Arial" charset="0"/>
              </a:rPr>
              <a:t>		- Associated with polyposis syndromes.</a:t>
            </a:r>
            <a:endParaRPr lang="en-US" sz="2000" dirty="0">
              <a:solidFill>
                <a:prstClr val="black"/>
              </a:solidFill>
              <a:cs typeface="Arial" charset="0"/>
            </a:endParaRPr>
          </a:p>
          <a:p>
            <a:pPr>
              <a:defRPr/>
            </a:pPr>
            <a:r>
              <a:rPr lang="fr-FR" sz="2000" dirty="0">
                <a:solidFill>
                  <a:prstClr val="black"/>
                </a:solidFill>
                <a:cs typeface="Arial" charset="0"/>
              </a:rPr>
              <a:t>		- Hamartomatous polyp (Peutz-Jeghers syndrome).</a:t>
            </a:r>
            <a:endParaRPr lang="en-US" sz="2000" dirty="0">
              <a:solidFill>
                <a:prstClr val="black"/>
              </a:solidFill>
              <a:cs typeface="Arial" charset="0"/>
            </a:endParaRPr>
          </a:p>
          <a:p>
            <a:pPr marL="1377950" indent="-463550">
              <a:buFont typeface="Wingdings" pitchFamily="2" charset="2"/>
              <a:buChar char="Ø"/>
              <a:defRPr/>
            </a:pPr>
            <a:r>
              <a:rPr lang="en-US" sz="2000" b="1" i="1" u="sng" dirty="0">
                <a:solidFill>
                  <a:prstClr val="black"/>
                </a:solidFill>
                <a:cs typeface="Arial" charset="0"/>
              </a:rPr>
              <a:t>Neoplastic polyps:</a:t>
            </a:r>
            <a:endParaRPr lang="en-US" sz="2000" dirty="0">
              <a:solidFill>
                <a:prstClr val="black"/>
              </a:solidFill>
              <a:cs typeface="Arial" charset="0"/>
            </a:endParaRPr>
          </a:p>
          <a:p>
            <a:pPr>
              <a:defRPr/>
            </a:pPr>
            <a:r>
              <a:rPr lang="en-US" sz="2000" dirty="0">
                <a:solidFill>
                  <a:prstClr val="black"/>
                </a:solidFill>
                <a:cs typeface="Arial" charset="0"/>
              </a:rPr>
              <a:t>		- Fundic gland polyp.</a:t>
            </a:r>
          </a:p>
          <a:p>
            <a:pPr>
              <a:defRPr/>
            </a:pPr>
            <a:r>
              <a:rPr lang="en-US" sz="2000" dirty="0">
                <a:solidFill>
                  <a:prstClr val="black"/>
                </a:solidFill>
                <a:cs typeface="Arial" charset="0"/>
              </a:rPr>
              <a:t>		- Adenomatous polyp.</a:t>
            </a:r>
          </a:p>
          <a:p>
            <a:pPr>
              <a:defRPr/>
            </a:pPr>
            <a:r>
              <a:rPr lang="en-US" sz="2000" dirty="0">
                <a:solidFill>
                  <a:prstClr val="black"/>
                </a:solidFill>
                <a:cs typeface="Arial" charset="0"/>
              </a:rPr>
              <a:t>		- Gastric carcinoid.</a:t>
            </a:r>
          </a:p>
          <a:p>
            <a:pPr>
              <a:defRPr/>
            </a:pPr>
            <a:r>
              <a:rPr lang="en-US" sz="2000" b="1" i="1" u="sng" dirty="0">
                <a:solidFill>
                  <a:prstClr val="black"/>
                </a:solidFill>
                <a:cs typeface="Arial" charset="0"/>
              </a:rPr>
              <a:t>2. Nonmucosal tumors:</a:t>
            </a:r>
            <a:endParaRPr lang="en-US" sz="2000" dirty="0">
              <a:solidFill>
                <a:prstClr val="black"/>
              </a:solidFill>
              <a:cs typeface="Arial" charset="0"/>
            </a:endParaRPr>
          </a:p>
          <a:p>
            <a:pPr marL="1377950" indent="-463550">
              <a:buFont typeface="Wingdings" pitchFamily="2" charset="2"/>
              <a:buChar char="Ø"/>
              <a:defRPr/>
            </a:pPr>
            <a:r>
              <a:rPr lang="en-US" sz="2000" b="1" i="1" u="sng" dirty="0">
                <a:solidFill>
                  <a:prstClr val="black"/>
                </a:solidFill>
                <a:cs typeface="Arial" charset="0"/>
              </a:rPr>
              <a:t>Mesenchymal:</a:t>
            </a:r>
            <a:endParaRPr lang="en-US" sz="2000" u="sng" dirty="0">
              <a:solidFill>
                <a:prstClr val="black"/>
              </a:solidFill>
              <a:cs typeface="Arial" charset="0"/>
            </a:endParaRPr>
          </a:p>
          <a:p>
            <a:pPr>
              <a:defRPr/>
            </a:pPr>
            <a:r>
              <a:rPr lang="en-US" sz="2000" dirty="0">
                <a:solidFill>
                  <a:prstClr val="black"/>
                </a:solidFill>
                <a:cs typeface="Arial" charset="0"/>
              </a:rPr>
              <a:t>		- Gastrointestinal stromal tumor (GIST).</a:t>
            </a:r>
          </a:p>
          <a:p>
            <a:pPr>
              <a:defRPr/>
            </a:pPr>
            <a:r>
              <a:rPr lang="en-US" sz="2000" dirty="0">
                <a:solidFill>
                  <a:prstClr val="black"/>
                </a:solidFill>
                <a:cs typeface="Arial" charset="0"/>
              </a:rPr>
              <a:t>		- Glomus tumor.</a:t>
            </a:r>
          </a:p>
          <a:p>
            <a:pPr marL="1377950" indent="-463550">
              <a:buFont typeface="Wingdings" pitchFamily="2" charset="2"/>
              <a:buChar char="Ø"/>
              <a:defRPr/>
            </a:pPr>
            <a:r>
              <a:rPr lang="en-US" sz="2000" b="1" i="1" u="sng" dirty="0">
                <a:solidFill>
                  <a:prstClr val="black"/>
                </a:solidFill>
                <a:cs typeface="Arial" charset="0"/>
              </a:rPr>
              <a:t>Vascular:</a:t>
            </a:r>
            <a:endParaRPr lang="en-US" sz="2000" u="sng" dirty="0">
              <a:solidFill>
                <a:prstClr val="black"/>
              </a:solidFill>
              <a:cs typeface="Arial" charset="0"/>
            </a:endParaRPr>
          </a:p>
          <a:p>
            <a:pPr>
              <a:defRPr/>
            </a:pPr>
            <a:r>
              <a:rPr lang="en-US" sz="2000" dirty="0">
                <a:solidFill>
                  <a:prstClr val="black"/>
                </a:solidFill>
                <a:cs typeface="Arial" charset="0"/>
              </a:rPr>
              <a:t>		- Haemangioma.</a:t>
            </a:r>
          </a:p>
        </p:txBody>
      </p:sp>
      <p:sp>
        <p:nvSpPr>
          <p:cNvPr id="6" name="Title 5"/>
          <p:cNvSpPr>
            <a:spLocks noGrp="1"/>
          </p:cNvSpPr>
          <p:nvPr>
            <p:ph type="title"/>
          </p:nvPr>
        </p:nvSpPr>
        <p:spPr>
          <a:xfrm>
            <a:off x="495300" y="23813"/>
            <a:ext cx="8153400" cy="990600"/>
          </a:xfrm>
        </p:spPr>
        <p:txBody>
          <a:bodyPr>
            <a:normAutofit/>
          </a:bodyPr>
          <a:lstStyle/>
          <a:p>
            <a:pPr eaLnBrk="1" fontAlgn="auto" hangingPunct="1">
              <a:spcBef>
                <a:spcPts val="0"/>
              </a:spcBef>
              <a:spcAft>
                <a:spcPts val="0"/>
              </a:spcAft>
              <a:defRPr/>
            </a:pPr>
            <a:r>
              <a:rPr lang="en-US" sz="3600" dirty="0">
                <a:solidFill>
                  <a:srgbClr val="00B050"/>
                </a:solidFill>
                <a:latin typeface="Times New Roman" pitchFamily="18" charset="0"/>
                <a:ea typeface="+mn-ea"/>
                <a:cs typeface="Times New Roman" pitchFamily="18" charset="0"/>
              </a:rPr>
              <a:t>Classification of Benign Gastric Tumors</a:t>
            </a:r>
            <a:endParaRPr lang="en-US" dirty="0">
              <a:solidFill>
                <a:srgbClr val="00B050"/>
              </a:solidFill>
            </a:endParaRPr>
          </a:p>
        </p:txBody>
      </p:sp>
      <p:sp>
        <p:nvSpPr>
          <p:cNvPr id="244740" name="Content Placeholder 6"/>
          <p:cNvSpPr>
            <a:spLocks noGrp="1"/>
          </p:cNvSpPr>
          <p:nvPr>
            <p:ph sz="quarter" idx="1"/>
          </p:nvPr>
        </p:nvSpPr>
        <p:spPr>
          <a:xfrm>
            <a:off x="612775" y="1600200"/>
            <a:ext cx="8153400" cy="4495800"/>
          </a:xfrm>
        </p:spPr>
        <p:txBody>
          <a:bodyPr/>
          <a:lstStyle/>
          <a:p>
            <a:pPr marL="0" indent="0" eaLnBrk="1" hangingPunct="1">
              <a:buFont typeface="Wingdings" pitchFamily="2" charset="2"/>
              <a:buNone/>
            </a:pPr>
            <a:r>
              <a:rPr lang="en-US" altLang="en-US" smtClean="0"/>
              <a:t>.</a:t>
            </a:r>
          </a:p>
        </p:txBody>
      </p:sp>
      <p:sp>
        <p:nvSpPr>
          <p:cNvPr id="5" name="Slide Number Placeholder 4"/>
          <p:cNvSpPr>
            <a:spLocks noGrp="1"/>
          </p:cNvSpPr>
          <p:nvPr>
            <p:ph type="sldNum" sz="quarter" idx="12"/>
          </p:nvPr>
        </p:nvSpPr>
        <p:spPr/>
        <p:txBody>
          <a:bodyPr>
            <a:normAutofit/>
          </a:bodyPr>
          <a:lstStyle/>
          <a:p>
            <a:pPr>
              <a:defRPr/>
            </a:pPr>
            <a:fld id="{5FA84403-E241-4672-93D4-3FD01A9FA819}" type="slidenum">
              <a:rPr lang="en-US"/>
              <a:pPr>
                <a:defRPr/>
              </a:pPr>
              <a:t>202</a:t>
            </a:fld>
            <a:endParaRPr lang="en-US" dirty="0"/>
          </a:p>
        </p:txBody>
      </p:sp>
    </p:spTree>
    <p:extLst>
      <p:ext uri="{BB962C8B-B14F-4D97-AF65-F5344CB8AC3E}">
        <p14:creationId xmlns:p14="http://schemas.microsoft.com/office/powerpoint/2010/main" val="363147936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itle 1"/>
          <p:cNvSpPr>
            <a:spLocks noGrp="1"/>
          </p:cNvSpPr>
          <p:nvPr>
            <p:ph type="title"/>
          </p:nvPr>
        </p:nvSpPr>
        <p:spPr>
          <a:xfrm>
            <a:off x="612775" y="228600"/>
            <a:ext cx="8153400" cy="990600"/>
          </a:xfrm>
        </p:spPr>
        <p:txBody>
          <a:bodyPr/>
          <a:lstStyle/>
          <a:p>
            <a:pPr eaLnBrk="1" hangingPunct="1"/>
            <a:r>
              <a:rPr lang="en-US" altLang="en-US" smtClean="0">
                <a:solidFill>
                  <a:srgbClr val="00B050"/>
                </a:solidFill>
                <a:latin typeface="Times New Roman" pitchFamily="18" charset="0"/>
                <a:cs typeface="Times New Roman" pitchFamily="18" charset="0"/>
              </a:rPr>
              <a:t>Malignant Gastric Tumors</a:t>
            </a:r>
            <a:endParaRPr lang="en-US" altLang="en-US" smtClean="0">
              <a:solidFill>
                <a:srgbClr val="00B050"/>
              </a:solidFill>
            </a:endParaRPr>
          </a:p>
        </p:txBody>
      </p:sp>
      <p:sp>
        <p:nvSpPr>
          <p:cNvPr id="3" name="Content Placeholder 2"/>
          <p:cNvSpPr>
            <a:spLocks noGrp="1"/>
          </p:cNvSpPr>
          <p:nvPr>
            <p:ph sz="quarter" idx="1"/>
          </p:nvPr>
        </p:nvSpPr>
        <p:spPr>
          <a:xfrm>
            <a:off x="612775" y="1600200"/>
            <a:ext cx="8153400" cy="4495800"/>
          </a:xfrm>
        </p:spPr>
        <p:txBody>
          <a:bodyPr>
            <a:normAutofit fontScale="85000" lnSpcReduction="20000"/>
          </a:bodyPr>
          <a:lstStyle/>
          <a:p>
            <a:pPr marL="320040" indent="-320040" eaLnBrk="1" fontAlgn="auto" hangingPunct="1">
              <a:spcAft>
                <a:spcPts val="0"/>
              </a:spcAft>
              <a:buFont typeface="Wingdings"/>
              <a:buChar char=""/>
              <a:defRPr/>
            </a:pPr>
            <a:r>
              <a:rPr lang="en-US" sz="3200" u="sng" dirty="0">
                <a:latin typeface="Times New Roman" pitchFamily="18" charset="0"/>
                <a:cs typeface="Times New Roman" pitchFamily="18" charset="0"/>
              </a:rPr>
              <a:t>Incidence</a:t>
            </a:r>
          </a:p>
          <a:p>
            <a:pPr marL="463550" indent="-463550" eaLnBrk="1" fontAlgn="auto" hangingPunct="1">
              <a:spcAft>
                <a:spcPts val="0"/>
              </a:spcAft>
              <a:buFont typeface="Wingdings" pitchFamily="2" charset="2"/>
              <a:buChar char="Ø"/>
              <a:defRPr/>
            </a:pPr>
            <a:r>
              <a:rPr lang="en-US" sz="3200" dirty="0">
                <a:latin typeface="Times New Roman" pitchFamily="18" charset="0"/>
                <a:cs typeface="Times New Roman" pitchFamily="18" charset="0"/>
              </a:rPr>
              <a:t>The risk of a person developing stomach cancer in their lifetime is about 1 in 112. </a:t>
            </a:r>
          </a:p>
          <a:p>
            <a:pPr marL="463550" indent="-463550" eaLnBrk="1" fontAlgn="auto" hangingPunct="1">
              <a:spcAft>
                <a:spcPts val="0"/>
              </a:spcAft>
              <a:buFont typeface="Wingdings" pitchFamily="2" charset="2"/>
              <a:buChar char="Ø"/>
              <a:defRPr/>
            </a:pPr>
            <a:endParaRPr lang="en-US" sz="3200" dirty="0">
              <a:latin typeface="Times New Roman" pitchFamily="18" charset="0"/>
              <a:cs typeface="Times New Roman" pitchFamily="18" charset="0"/>
            </a:endParaRPr>
          </a:p>
          <a:p>
            <a:pPr marL="463550" indent="-463550" eaLnBrk="1" fontAlgn="auto" hangingPunct="1">
              <a:spcAft>
                <a:spcPts val="0"/>
              </a:spcAft>
              <a:buFont typeface="Wingdings" pitchFamily="2" charset="2"/>
              <a:buChar char="Ø"/>
              <a:defRPr/>
            </a:pPr>
            <a:r>
              <a:rPr lang="en-US" sz="3200" dirty="0">
                <a:latin typeface="Times New Roman" pitchFamily="18" charset="0"/>
                <a:cs typeface="Times New Roman" pitchFamily="18" charset="0"/>
              </a:rPr>
              <a:t>The second most common cause of cancer related deaths in the world.</a:t>
            </a:r>
          </a:p>
          <a:p>
            <a:pPr marL="463550" indent="-463550" eaLnBrk="1" fontAlgn="auto" hangingPunct="1">
              <a:spcAft>
                <a:spcPts val="0"/>
              </a:spcAft>
              <a:buFont typeface="Wingdings" pitchFamily="2" charset="2"/>
              <a:buChar char="Ø"/>
              <a:defRPr/>
            </a:pPr>
            <a:endParaRPr lang="en-US" sz="3200" dirty="0">
              <a:latin typeface="Times New Roman" pitchFamily="18" charset="0"/>
              <a:cs typeface="Times New Roman" pitchFamily="18" charset="0"/>
            </a:endParaRPr>
          </a:p>
          <a:p>
            <a:pPr marL="463550" indent="-463550" eaLnBrk="1" fontAlgn="auto" hangingPunct="1">
              <a:spcAft>
                <a:spcPts val="0"/>
              </a:spcAft>
              <a:buFont typeface="Wingdings" pitchFamily="2" charset="2"/>
              <a:buChar char="Ø"/>
              <a:defRPr/>
            </a:pPr>
            <a:r>
              <a:rPr lang="en-US" sz="3200" dirty="0">
                <a:latin typeface="Times New Roman" pitchFamily="18" charset="0"/>
                <a:cs typeface="Times New Roman" pitchFamily="18" charset="0"/>
              </a:rPr>
              <a:t>Mostly affects older people and the average age at the time of diagnosis is 71 year.</a:t>
            </a:r>
          </a:p>
          <a:p>
            <a:pPr marL="463550" indent="-463550" eaLnBrk="1" fontAlgn="auto" hangingPunct="1">
              <a:spcAft>
                <a:spcPts val="0"/>
              </a:spcAft>
              <a:buFont typeface="Wingdings" pitchFamily="2" charset="2"/>
              <a:buChar char="Ø"/>
              <a:defRPr/>
            </a:pPr>
            <a:endParaRPr lang="en-US" sz="3200" dirty="0">
              <a:latin typeface="Times New Roman" pitchFamily="18" charset="0"/>
              <a:cs typeface="Times New Roman" pitchFamily="18" charset="0"/>
            </a:endParaRPr>
          </a:p>
          <a:p>
            <a:pPr marL="463550" indent="-463550" eaLnBrk="1" fontAlgn="auto" hangingPunct="1">
              <a:spcAft>
                <a:spcPts val="0"/>
              </a:spcAft>
              <a:buFont typeface="Wingdings" pitchFamily="2" charset="2"/>
              <a:buChar char="Ø"/>
              <a:defRPr/>
            </a:pPr>
            <a:r>
              <a:rPr lang="en-US" sz="3200" dirty="0">
                <a:latin typeface="Times New Roman" pitchFamily="18" charset="0"/>
                <a:cs typeface="Times New Roman" pitchFamily="18" charset="0"/>
              </a:rPr>
              <a:t>It is slightly higher in men than in women.</a:t>
            </a:r>
          </a:p>
          <a:p>
            <a:pPr marL="320040" indent="-320040" eaLnBrk="1" fontAlgn="auto" hangingPunct="1">
              <a:spcAft>
                <a:spcPts val="0"/>
              </a:spcAft>
              <a:buFont typeface="Wingdings"/>
              <a:buChar char=""/>
              <a:defRPr/>
            </a:pPr>
            <a:endParaRPr lang="en-US" sz="3200" dirty="0">
              <a:latin typeface="Times New Roman" pitchFamily="18" charset="0"/>
              <a:cs typeface="Times New Roman" pitchFamily="18" charset="0"/>
            </a:endParaRPr>
          </a:p>
          <a:p>
            <a:pPr marL="320040" indent="-320040" eaLnBrk="1" fontAlgn="auto" hangingPunct="1">
              <a:spcAft>
                <a:spcPts val="0"/>
              </a:spcAft>
              <a:buFont typeface="Wingdings"/>
              <a:buChar char=""/>
              <a:defRPr/>
            </a:pPr>
            <a:endParaRPr lang="en-US" sz="3200" u="sng" dirty="0">
              <a:latin typeface="Times New Roman" pitchFamily="18" charset="0"/>
              <a:cs typeface="Times New Roman" pitchFamily="18" charset="0"/>
            </a:endParaRPr>
          </a:p>
          <a:p>
            <a:pPr marL="320040" indent="-320040" eaLnBrk="1" fontAlgn="auto" hangingPunct="1">
              <a:spcAft>
                <a:spcPts val="0"/>
              </a:spcAft>
              <a:buFont typeface="Wingdings"/>
              <a:buChar char=""/>
              <a:defRPr/>
            </a:pPr>
            <a:endParaRPr lang="en-US" dirty="0"/>
          </a:p>
        </p:txBody>
      </p:sp>
      <p:sp>
        <p:nvSpPr>
          <p:cNvPr id="4" name="Slide Number Placeholder 3"/>
          <p:cNvSpPr>
            <a:spLocks noGrp="1"/>
          </p:cNvSpPr>
          <p:nvPr>
            <p:ph type="sldNum" sz="quarter" idx="12"/>
          </p:nvPr>
        </p:nvSpPr>
        <p:spPr/>
        <p:txBody>
          <a:bodyPr>
            <a:normAutofit/>
          </a:bodyPr>
          <a:lstStyle/>
          <a:p>
            <a:pPr>
              <a:defRPr/>
            </a:pPr>
            <a:fld id="{214636F0-6F66-42D0-9C76-DAF588119DE6}" type="slidenum">
              <a:rPr lang="en-US"/>
              <a:pPr>
                <a:defRPr/>
              </a:pPr>
              <a:t>203</a:t>
            </a:fld>
            <a:endParaRPr lang="en-US" dirty="0"/>
          </a:p>
        </p:txBody>
      </p:sp>
    </p:spTree>
    <p:extLst>
      <p:ext uri="{BB962C8B-B14F-4D97-AF65-F5344CB8AC3E}">
        <p14:creationId xmlns:p14="http://schemas.microsoft.com/office/powerpoint/2010/main" val="316288217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8153400" cy="990600"/>
          </a:xfrm>
        </p:spPr>
        <p:txBody>
          <a:bodyPr>
            <a:normAutofit fontScale="90000"/>
          </a:bodyPr>
          <a:lstStyle/>
          <a:p>
            <a:pPr eaLnBrk="1" fontAlgn="auto" hangingPunct="1">
              <a:spcAft>
                <a:spcPts val="0"/>
              </a:spcAft>
              <a:defRPr/>
            </a:pPr>
            <a:r>
              <a:rPr lang="en-US" dirty="0">
                <a:solidFill>
                  <a:srgbClr val="00B050"/>
                </a:solidFill>
                <a:latin typeface="Times New Roman" pitchFamily="18" charset="0"/>
                <a:cs typeface="Times New Roman" pitchFamily="18" charset="0"/>
              </a:rPr>
              <a:t>Most Common types of Malignant Gastric Tumors</a:t>
            </a:r>
            <a:br>
              <a:rPr lang="en-US" dirty="0">
                <a:solidFill>
                  <a:srgbClr val="00B050"/>
                </a:solidFill>
                <a:latin typeface="Times New Roman" pitchFamily="18" charset="0"/>
                <a:cs typeface="Times New Roman" pitchFamily="18" charset="0"/>
              </a:rPr>
            </a:br>
            <a:endParaRPr lang="en-US" dirty="0">
              <a:solidFill>
                <a:srgbClr val="00B050"/>
              </a:solidFill>
            </a:endParaRPr>
          </a:p>
        </p:txBody>
      </p:sp>
      <p:sp>
        <p:nvSpPr>
          <p:cNvPr id="246787" name="Content Placeholder 2"/>
          <p:cNvSpPr>
            <a:spLocks noGrp="1"/>
          </p:cNvSpPr>
          <p:nvPr>
            <p:ph sz="quarter" idx="1"/>
          </p:nvPr>
        </p:nvSpPr>
        <p:spPr>
          <a:xfrm>
            <a:off x="612775" y="1600200"/>
            <a:ext cx="8153400" cy="4495800"/>
          </a:xfrm>
        </p:spPr>
        <p:txBody>
          <a:bodyPr/>
          <a:lstStyle/>
          <a:p>
            <a:pPr eaLnBrk="1" hangingPunct="1"/>
            <a:r>
              <a:rPr lang="en-US" altLang="en-US" smtClean="0"/>
              <a:t>Adenocarcinoma (90% to 95%).</a:t>
            </a:r>
          </a:p>
          <a:p>
            <a:pPr eaLnBrk="1" hangingPunct="1"/>
            <a:endParaRPr lang="en-US" altLang="en-US" smtClean="0"/>
          </a:p>
          <a:p>
            <a:pPr eaLnBrk="1" hangingPunct="1"/>
            <a:r>
              <a:rPr lang="en-US" altLang="en-US" smtClean="0"/>
              <a:t>Lymphoma (4%).</a:t>
            </a:r>
          </a:p>
          <a:p>
            <a:pPr eaLnBrk="1" hangingPunct="1"/>
            <a:endParaRPr lang="en-US" altLang="en-US" smtClean="0"/>
          </a:p>
          <a:p>
            <a:pPr eaLnBrk="1" hangingPunct="1"/>
            <a:r>
              <a:rPr lang="en-US" altLang="en-US" smtClean="0"/>
              <a:t>Carcinoid tumor (3%).</a:t>
            </a:r>
          </a:p>
          <a:p>
            <a:pPr eaLnBrk="1" hangingPunct="1"/>
            <a:endParaRPr lang="en-US" altLang="en-US" smtClean="0"/>
          </a:p>
          <a:p>
            <a:pPr eaLnBrk="1" hangingPunct="1"/>
            <a:r>
              <a:rPr lang="en-US" altLang="en-US" smtClean="0"/>
              <a:t>Gastrointestinal stromal tumor (potentially malignant).</a:t>
            </a:r>
          </a:p>
          <a:p>
            <a:pPr eaLnBrk="1" hangingPunct="1"/>
            <a:endParaRPr lang="en-US" altLang="en-US" smtClean="0"/>
          </a:p>
        </p:txBody>
      </p:sp>
      <p:sp>
        <p:nvSpPr>
          <p:cNvPr id="4" name="Slide Number Placeholder 3"/>
          <p:cNvSpPr>
            <a:spLocks noGrp="1"/>
          </p:cNvSpPr>
          <p:nvPr>
            <p:ph type="sldNum" sz="quarter" idx="12"/>
          </p:nvPr>
        </p:nvSpPr>
        <p:spPr/>
        <p:txBody>
          <a:bodyPr>
            <a:normAutofit/>
          </a:bodyPr>
          <a:lstStyle/>
          <a:p>
            <a:pPr>
              <a:defRPr/>
            </a:pPr>
            <a:fld id="{0FB87B61-6409-456A-8526-3871F77E8FFB}" type="slidenum">
              <a:rPr lang="en-US"/>
              <a:pPr>
                <a:defRPr/>
              </a:pPr>
              <a:t>204</a:t>
            </a:fld>
            <a:endParaRPr lang="en-US" dirty="0"/>
          </a:p>
        </p:txBody>
      </p:sp>
    </p:spTree>
    <p:extLst>
      <p:ext uri="{BB962C8B-B14F-4D97-AF65-F5344CB8AC3E}">
        <p14:creationId xmlns:p14="http://schemas.microsoft.com/office/powerpoint/2010/main" val="41809982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1"/>
          <p:cNvSpPr>
            <a:spLocks noGrp="1"/>
          </p:cNvSpPr>
          <p:nvPr>
            <p:ph type="title"/>
          </p:nvPr>
        </p:nvSpPr>
        <p:spPr>
          <a:xfrm>
            <a:off x="612775" y="228600"/>
            <a:ext cx="8153400" cy="990600"/>
          </a:xfrm>
        </p:spPr>
        <p:txBody>
          <a:bodyPr/>
          <a:lstStyle/>
          <a:p>
            <a:pPr eaLnBrk="1" hangingPunct="1"/>
            <a:r>
              <a:rPr lang="en-US" altLang="en-US" smtClean="0">
                <a:solidFill>
                  <a:srgbClr val="00B050"/>
                </a:solidFill>
                <a:latin typeface="Times New Roman" pitchFamily="18" charset="0"/>
                <a:cs typeface="Times New Roman" pitchFamily="18" charset="0"/>
              </a:rPr>
              <a:t>Risk Factors</a:t>
            </a:r>
          </a:p>
        </p:txBody>
      </p:sp>
      <p:sp>
        <p:nvSpPr>
          <p:cNvPr id="247811" name="Content Placeholder 2"/>
          <p:cNvSpPr>
            <a:spLocks noGrp="1"/>
          </p:cNvSpPr>
          <p:nvPr>
            <p:ph sz="quarter" idx="1"/>
          </p:nvPr>
        </p:nvSpPr>
        <p:spPr>
          <a:xfrm>
            <a:off x="612775" y="1600200"/>
            <a:ext cx="8153400" cy="4495800"/>
          </a:xfrm>
        </p:spPr>
        <p:txBody>
          <a:bodyPr/>
          <a:lstStyle/>
          <a:p>
            <a:pPr marL="0" indent="0" eaLnBrk="1" hangingPunct="1">
              <a:buFont typeface="Wingdings" pitchFamily="2" charset="2"/>
              <a:buNone/>
            </a:pPr>
            <a:r>
              <a:rPr lang="en-US" altLang="en-US" smtClean="0"/>
              <a:t>1. </a:t>
            </a:r>
            <a:r>
              <a:rPr lang="en-US" altLang="en-US" sz="3200" u="sng" smtClean="0">
                <a:latin typeface="Times New Roman" pitchFamily="18" charset="0"/>
                <a:cs typeface="Times New Roman" pitchFamily="18" charset="0"/>
              </a:rPr>
              <a:t>Definite</a:t>
            </a:r>
            <a:r>
              <a:rPr lang="en-US" altLang="en-US" u="sng" smtClean="0">
                <a:latin typeface="Times New Roman" pitchFamily="18" charset="0"/>
                <a:cs typeface="Times New Roman" pitchFamily="18" charset="0"/>
              </a:rPr>
              <a:t>:</a:t>
            </a:r>
            <a:endParaRPr lang="en-US" altLang="en-US" smtClean="0"/>
          </a:p>
          <a:p>
            <a:pPr lvl="1" eaLnBrk="1" hangingPunct="1"/>
            <a:r>
              <a:rPr lang="en-US" altLang="en-US" sz="2800" smtClean="0"/>
              <a:t>Helicobacter pylori: It causes a chronic low-level inflammation of the stomach lining and is strongly linked to  the development of duodenal and gastric ulcers and stomach cancer.</a:t>
            </a:r>
          </a:p>
          <a:p>
            <a:pPr lvl="1" eaLnBrk="1" hangingPunct="1"/>
            <a:r>
              <a:rPr lang="en-US" altLang="en-US" sz="2800" smtClean="0"/>
              <a:t>Gastric lymphoma.</a:t>
            </a:r>
          </a:p>
          <a:p>
            <a:pPr lvl="1" eaLnBrk="1" hangingPunct="1"/>
            <a:r>
              <a:rPr lang="en-US" altLang="en-US" sz="2800" smtClean="0"/>
              <a:t>Previous gastric surgery.</a:t>
            </a:r>
          </a:p>
          <a:p>
            <a:pPr lvl="1" eaLnBrk="1" hangingPunct="1"/>
            <a:r>
              <a:rPr lang="en-US" altLang="en-US" sz="2800" smtClean="0"/>
              <a:t>Hereditary diffuse gastric cancer.</a:t>
            </a:r>
          </a:p>
          <a:p>
            <a:pPr lvl="1" eaLnBrk="1" hangingPunct="1"/>
            <a:r>
              <a:rPr lang="en-US" altLang="en-US" sz="2800" smtClean="0"/>
              <a:t>Hereditary non-polyposis colorectal cancer.</a:t>
            </a:r>
          </a:p>
          <a:p>
            <a:pPr lvl="1" eaLnBrk="1" hangingPunct="1"/>
            <a:endParaRPr lang="en-US" altLang="en-US" sz="2800" smtClean="0"/>
          </a:p>
          <a:p>
            <a:pPr lvl="1" eaLnBrk="1" hangingPunct="1"/>
            <a:endParaRPr lang="en-US" altLang="en-US" sz="2800" smtClean="0"/>
          </a:p>
        </p:txBody>
      </p:sp>
      <p:sp>
        <p:nvSpPr>
          <p:cNvPr id="4" name="Slide Number Placeholder 3"/>
          <p:cNvSpPr>
            <a:spLocks noGrp="1"/>
          </p:cNvSpPr>
          <p:nvPr>
            <p:ph type="sldNum" sz="quarter" idx="12"/>
          </p:nvPr>
        </p:nvSpPr>
        <p:spPr/>
        <p:txBody>
          <a:bodyPr>
            <a:normAutofit/>
          </a:bodyPr>
          <a:lstStyle/>
          <a:p>
            <a:pPr>
              <a:defRPr/>
            </a:pPr>
            <a:fld id="{3265F1D1-1DC2-4B14-95F1-6044719548E8}" type="slidenum">
              <a:rPr lang="en-US"/>
              <a:pPr>
                <a:defRPr/>
              </a:pPr>
              <a:t>205</a:t>
            </a:fld>
            <a:endParaRPr lang="en-US" dirty="0"/>
          </a:p>
        </p:txBody>
      </p:sp>
    </p:spTree>
    <p:extLst>
      <p:ext uri="{BB962C8B-B14F-4D97-AF65-F5344CB8AC3E}">
        <p14:creationId xmlns:p14="http://schemas.microsoft.com/office/powerpoint/2010/main" val="100477013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itle 1"/>
          <p:cNvSpPr>
            <a:spLocks noGrp="1"/>
          </p:cNvSpPr>
          <p:nvPr>
            <p:ph type="title"/>
          </p:nvPr>
        </p:nvSpPr>
        <p:spPr>
          <a:xfrm>
            <a:off x="612775" y="228600"/>
            <a:ext cx="8153400" cy="990600"/>
          </a:xfrm>
        </p:spPr>
        <p:txBody>
          <a:bodyPr/>
          <a:lstStyle/>
          <a:p>
            <a:pPr eaLnBrk="1" hangingPunct="1"/>
            <a:r>
              <a:rPr lang="en-US" altLang="en-US" smtClean="0">
                <a:solidFill>
                  <a:srgbClr val="00B050"/>
                </a:solidFill>
                <a:latin typeface="Times New Roman" pitchFamily="18" charset="0"/>
                <a:cs typeface="Times New Roman" pitchFamily="18" charset="0"/>
              </a:rPr>
              <a:t>…Risk Factors</a:t>
            </a:r>
            <a:endParaRPr lang="en-US" altLang="en-US" smtClean="0"/>
          </a:p>
        </p:txBody>
      </p:sp>
      <p:sp>
        <p:nvSpPr>
          <p:cNvPr id="3" name="Content Placeholder 2"/>
          <p:cNvSpPr>
            <a:spLocks noGrp="1"/>
          </p:cNvSpPr>
          <p:nvPr>
            <p:ph sz="quarter" idx="1"/>
          </p:nvPr>
        </p:nvSpPr>
        <p:spPr>
          <a:xfrm>
            <a:off x="609600" y="1371600"/>
            <a:ext cx="8153400" cy="4495800"/>
          </a:xfrm>
        </p:spPr>
        <p:txBody>
          <a:bodyPr>
            <a:noAutofit/>
          </a:bodyPr>
          <a:lstStyle/>
          <a:p>
            <a:pPr marL="0" indent="0" eaLnBrk="1" fontAlgn="auto" hangingPunct="1">
              <a:spcAft>
                <a:spcPts val="0"/>
              </a:spcAft>
              <a:buFont typeface="Wingdings"/>
              <a:buNone/>
              <a:defRPr/>
            </a:pPr>
            <a:r>
              <a:rPr lang="en-US" sz="2800" dirty="0"/>
              <a:t>2. </a:t>
            </a:r>
            <a:r>
              <a:rPr lang="en-US" sz="2800" u="sng" dirty="0">
                <a:latin typeface="Times New Roman" pitchFamily="18" charset="0"/>
                <a:cs typeface="Times New Roman" pitchFamily="18" charset="0"/>
              </a:rPr>
              <a:t>Probable</a:t>
            </a:r>
            <a:endParaRPr lang="en-US" sz="2800" dirty="0"/>
          </a:p>
          <a:p>
            <a:pPr marL="640080" lvl="1" indent="-274320" eaLnBrk="1" fontAlgn="auto" hangingPunct="1">
              <a:spcAft>
                <a:spcPts val="0"/>
              </a:spcAft>
              <a:buFont typeface="Wingdings 2"/>
              <a:buChar char=""/>
              <a:defRPr/>
            </a:pPr>
            <a:r>
              <a:rPr lang="en-US" sz="2800" dirty="0"/>
              <a:t>Ethnicity: most common in Asians.</a:t>
            </a:r>
          </a:p>
          <a:p>
            <a:pPr marL="640080" lvl="1" indent="-274320" eaLnBrk="1" fontAlgn="auto" hangingPunct="1">
              <a:spcAft>
                <a:spcPts val="0"/>
              </a:spcAft>
              <a:buFont typeface="Wingdings 2"/>
              <a:buChar char=""/>
              <a:defRPr/>
            </a:pPr>
            <a:r>
              <a:rPr lang="en-US" sz="2800" dirty="0"/>
              <a:t>Geography: most common in japan.</a:t>
            </a:r>
          </a:p>
          <a:p>
            <a:pPr marL="640080" lvl="1" indent="-274320" eaLnBrk="1" fontAlgn="auto" hangingPunct="1">
              <a:spcAft>
                <a:spcPts val="0"/>
              </a:spcAft>
              <a:buFont typeface="Wingdings 2"/>
              <a:buChar char=""/>
              <a:defRPr/>
            </a:pPr>
            <a:r>
              <a:rPr lang="en-US" sz="2800" dirty="0"/>
              <a:t>Diet: smoked food.</a:t>
            </a:r>
          </a:p>
          <a:p>
            <a:pPr marL="640080" lvl="1" indent="-274320" eaLnBrk="1" fontAlgn="auto" hangingPunct="1">
              <a:spcAft>
                <a:spcPts val="0"/>
              </a:spcAft>
              <a:buFont typeface="Wingdings 2"/>
              <a:buChar char=""/>
              <a:defRPr/>
            </a:pPr>
            <a:r>
              <a:rPr lang="en-US" sz="2800" dirty="0"/>
              <a:t>Pernicious anemia.</a:t>
            </a:r>
          </a:p>
          <a:p>
            <a:pPr marL="640080" lvl="1" indent="-274320" eaLnBrk="1" fontAlgn="auto" hangingPunct="1">
              <a:spcAft>
                <a:spcPts val="0"/>
              </a:spcAft>
              <a:buFont typeface="Wingdings 2"/>
              <a:buChar char=""/>
              <a:defRPr/>
            </a:pPr>
            <a:r>
              <a:rPr lang="en-US" sz="2800" dirty="0"/>
              <a:t>Tobacco.		</a:t>
            </a:r>
          </a:p>
          <a:p>
            <a:pPr marL="640080" lvl="1" indent="-274320" eaLnBrk="1" fontAlgn="auto" hangingPunct="1">
              <a:spcAft>
                <a:spcPts val="0"/>
              </a:spcAft>
              <a:buFont typeface="Wingdings 2"/>
              <a:buChar char=""/>
              <a:defRPr/>
            </a:pPr>
            <a:r>
              <a:rPr lang="en-US" sz="2800" dirty="0"/>
              <a:t>Obesity.</a:t>
            </a:r>
          </a:p>
          <a:p>
            <a:pPr marL="640080" lvl="1" indent="-274320" eaLnBrk="1" fontAlgn="auto" hangingPunct="1">
              <a:spcAft>
                <a:spcPts val="0"/>
              </a:spcAft>
              <a:buFont typeface="Wingdings 2"/>
              <a:buChar char=""/>
              <a:defRPr/>
            </a:pPr>
            <a:r>
              <a:rPr lang="en-US" sz="2800" dirty="0"/>
              <a:t>Group A blood.</a:t>
            </a:r>
          </a:p>
          <a:p>
            <a:pPr marL="0" indent="0" eaLnBrk="1" fontAlgn="auto" hangingPunct="1">
              <a:spcAft>
                <a:spcPts val="0"/>
              </a:spcAft>
              <a:buFont typeface="Wingdings"/>
              <a:buNone/>
              <a:defRPr/>
            </a:pPr>
            <a:r>
              <a:rPr lang="en-US" sz="2800" dirty="0"/>
              <a:t>3. </a:t>
            </a:r>
            <a:r>
              <a:rPr lang="en-US" sz="2800" u="sng" dirty="0">
                <a:latin typeface="Times New Roman" pitchFamily="18" charset="0"/>
                <a:cs typeface="Times New Roman" pitchFamily="18" charset="0"/>
              </a:rPr>
              <a:t>Possible:</a:t>
            </a:r>
            <a:endParaRPr lang="en-US" sz="2800" dirty="0"/>
          </a:p>
          <a:p>
            <a:pPr marL="640080" lvl="1" indent="-274320" eaLnBrk="1" fontAlgn="auto" hangingPunct="1">
              <a:spcAft>
                <a:spcPts val="0"/>
              </a:spcAft>
              <a:buFont typeface="Wingdings 2"/>
              <a:buChar char=""/>
              <a:defRPr/>
            </a:pPr>
            <a:r>
              <a:rPr lang="en-US" sz="2800" dirty="0"/>
              <a:t>Occupation: coal workers.</a:t>
            </a:r>
          </a:p>
          <a:p>
            <a:pPr marL="640080" lvl="1" indent="-274320" eaLnBrk="1" fontAlgn="auto" hangingPunct="1">
              <a:spcAft>
                <a:spcPts val="0"/>
              </a:spcAft>
              <a:buFont typeface="Wingdings 2"/>
              <a:buChar char=""/>
              <a:defRPr/>
            </a:pPr>
            <a:r>
              <a:rPr lang="en-US" sz="2800" dirty="0"/>
              <a:t>Low socioeconomic class.</a:t>
            </a:r>
          </a:p>
          <a:p>
            <a:pPr marL="320040" indent="-320040" eaLnBrk="1" fontAlgn="auto" hangingPunct="1">
              <a:spcAft>
                <a:spcPts val="0"/>
              </a:spcAft>
              <a:buFont typeface="Wingdings"/>
              <a:buChar char=""/>
              <a:defRPr/>
            </a:pPr>
            <a:endParaRPr lang="en-US" sz="2800" dirty="0"/>
          </a:p>
          <a:p>
            <a:pPr marL="0" indent="0" eaLnBrk="1" fontAlgn="auto" hangingPunct="1">
              <a:spcAft>
                <a:spcPts val="0"/>
              </a:spcAft>
              <a:buFont typeface="Wingdings"/>
              <a:buNone/>
              <a:defRPr/>
            </a:pPr>
            <a:endParaRPr lang="en-US" sz="2800" dirty="0"/>
          </a:p>
          <a:p>
            <a:pPr marL="320040" indent="-320040" eaLnBrk="1" fontAlgn="auto" hangingPunct="1">
              <a:spcAft>
                <a:spcPts val="0"/>
              </a:spcAft>
              <a:buFont typeface="Wingdings"/>
              <a:buChar char=""/>
              <a:defRPr/>
            </a:pPr>
            <a:endParaRPr lang="en-US" sz="2800" dirty="0"/>
          </a:p>
        </p:txBody>
      </p:sp>
      <p:sp>
        <p:nvSpPr>
          <p:cNvPr id="4" name="Slide Number Placeholder 3"/>
          <p:cNvSpPr>
            <a:spLocks noGrp="1"/>
          </p:cNvSpPr>
          <p:nvPr>
            <p:ph type="sldNum" sz="quarter" idx="12"/>
          </p:nvPr>
        </p:nvSpPr>
        <p:spPr/>
        <p:txBody>
          <a:bodyPr>
            <a:normAutofit/>
          </a:bodyPr>
          <a:lstStyle/>
          <a:p>
            <a:pPr>
              <a:defRPr/>
            </a:pPr>
            <a:fld id="{486F80A7-7E1A-4450-8DD1-09CC9B9B71B3}" type="slidenum">
              <a:rPr lang="en-US"/>
              <a:pPr>
                <a:defRPr/>
              </a:pPr>
              <a:t>206</a:t>
            </a:fld>
            <a:endParaRPr lang="en-US" dirty="0"/>
          </a:p>
        </p:txBody>
      </p:sp>
    </p:spTree>
    <p:extLst>
      <p:ext uri="{BB962C8B-B14F-4D97-AF65-F5344CB8AC3E}">
        <p14:creationId xmlns:p14="http://schemas.microsoft.com/office/powerpoint/2010/main" val="84578958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itle 1"/>
          <p:cNvSpPr>
            <a:spLocks noGrp="1"/>
          </p:cNvSpPr>
          <p:nvPr>
            <p:ph type="title"/>
          </p:nvPr>
        </p:nvSpPr>
        <p:spPr>
          <a:xfrm>
            <a:off x="152400" y="838200"/>
            <a:ext cx="8763000" cy="685800"/>
          </a:xfrm>
        </p:spPr>
        <p:txBody>
          <a:bodyPr/>
          <a:lstStyle/>
          <a:p>
            <a:pPr algn="ctr" eaLnBrk="1" hangingPunct="1"/>
            <a:r>
              <a:rPr lang="en-US" altLang="en-US" b="1" smtClean="0"/>
              <a:t>Summary of Risk factors for gastric cancer</a:t>
            </a:r>
            <a:r>
              <a:rPr lang="en-US" altLang="en-US" smtClean="0"/>
              <a:t> </a:t>
            </a:r>
          </a:p>
        </p:txBody>
      </p:sp>
      <p:sp>
        <p:nvSpPr>
          <p:cNvPr id="249859" name="Content Placeholder 2"/>
          <p:cNvSpPr>
            <a:spLocks noGrp="1"/>
          </p:cNvSpPr>
          <p:nvPr>
            <p:ph sz="quarter" idx="1"/>
          </p:nvPr>
        </p:nvSpPr>
        <p:spPr>
          <a:xfrm>
            <a:off x="152400" y="1524000"/>
            <a:ext cx="8839200" cy="5181600"/>
          </a:xfrm>
        </p:spPr>
        <p:txBody>
          <a:bodyPr/>
          <a:lstStyle/>
          <a:p>
            <a:pPr eaLnBrk="1" hangingPunct="1"/>
            <a:r>
              <a:rPr lang="en-US" altLang="en-US" sz="2000" i="1" smtClean="0"/>
              <a:t>H. pylori</a:t>
            </a:r>
            <a:r>
              <a:rPr lang="en-US" altLang="en-US" sz="2000" smtClean="0"/>
              <a:t> </a:t>
            </a:r>
          </a:p>
          <a:p>
            <a:pPr eaLnBrk="1" hangingPunct="1"/>
            <a:r>
              <a:rPr lang="en-US" altLang="en-US" sz="2000" smtClean="0"/>
              <a:t>Smoking </a:t>
            </a:r>
          </a:p>
          <a:p>
            <a:pPr eaLnBrk="1" hangingPunct="1"/>
            <a:r>
              <a:rPr lang="en-US" altLang="en-US" sz="2000" smtClean="0"/>
              <a:t>Alcohol </a:t>
            </a:r>
          </a:p>
          <a:p>
            <a:pPr eaLnBrk="1" hangingPunct="1"/>
            <a:r>
              <a:rPr lang="en-US" altLang="en-US" sz="2000" smtClean="0"/>
              <a:t>Dietary associations Diets rich in salted, smoked or pickled foods and the consumption of nitrites and nitrates may increase cancer risk. Carcinogenic N-nitroso-compounds are formed from nitrates by the action of nitrite-reducing bacteria which colonise the achlorhydric stomach. Diets lacking fresh fruit and vegetables as well as vitamins C and A may also contribute) </a:t>
            </a:r>
          </a:p>
          <a:p>
            <a:pPr eaLnBrk="1" hangingPunct="1"/>
            <a:r>
              <a:rPr lang="en-US" altLang="en-US" sz="2000" smtClean="0"/>
              <a:t>Autoimmune gastritis (pernicious anaemia) </a:t>
            </a:r>
          </a:p>
          <a:p>
            <a:pPr eaLnBrk="1" hangingPunct="1"/>
            <a:r>
              <a:rPr lang="en-US" altLang="en-US" sz="2000" smtClean="0"/>
              <a:t>Adenomatous gastric polyps </a:t>
            </a:r>
          </a:p>
          <a:p>
            <a:pPr eaLnBrk="1" hangingPunct="1"/>
            <a:r>
              <a:rPr lang="en-US" altLang="en-US" sz="2000" smtClean="0"/>
              <a:t>Previous partial gastrectomy (&gt; 20 years) </a:t>
            </a:r>
          </a:p>
          <a:p>
            <a:pPr eaLnBrk="1" hangingPunct="1"/>
            <a:r>
              <a:rPr lang="en-US" altLang="en-US" sz="2000" smtClean="0"/>
              <a:t>Ménétrier's disease </a:t>
            </a:r>
          </a:p>
          <a:p>
            <a:pPr eaLnBrk="1" hangingPunct="1"/>
            <a:r>
              <a:rPr lang="en-US" altLang="en-US" sz="2000" smtClean="0"/>
              <a:t>Hereditary diffuse gastric cancer families (HDC-1 mutations) </a:t>
            </a:r>
          </a:p>
          <a:p>
            <a:pPr eaLnBrk="1" hangingPunct="1"/>
            <a:r>
              <a:rPr lang="en-US" altLang="en-US" sz="2000" smtClean="0"/>
              <a:t>Familial adenomatous polyposis (FAP) </a:t>
            </a:r>
          </a:p>
          <a:p>
            <a:pPr eaLnBrk="1" hangingPunct="1"/>
            <a:endParaRPr lang="en-US" altLang="en-US" sz="2000" smtClean="0"/>
          </a:p>
        </p:txBody>
      </p:sp>
      <p:sp>
        <p:nvSpPr>
          <p:cNvPr id="4" name="Slide Number Placeholder 3"/>
          <p:cNvSpPr>
            <a:spLocks noGrp="1"/>
          </p:cNvSpPr>
          <p:nvPr>
            <p:ph type="sldNum" sz="quarter" idx="12"/>
          </p:nvPr>
        </p:nvSpPr>
        <p:spPr/>
        <p:txBody>
          <a:bodyPr>
            <a:normAutofit/>
          </a:bodyPr>
          <a:lstStyle/>
          <a:p>
            <a:pPr>
              <a:defRPr/>
            </a:pPr>
            <a:fld id="{73972524-39D1-48B3-A040-669E1E9E5934}" type="slidenum">
              <a:rPr lang="en-US"/>
              <a:pPr>
                <a:defRPr/>
              </a:pPr>
              <a:t>207</a:t>
            </a:fld>
            <a:endParaRPr lang="en-US" dirty="0"/>
          </a:p>
        </p:txBody>
      </p:sp>
    </p:spTree>
    <p:extLst>
      <p:ext uri="{BB962C8B-B14F-4D97-AF65-F5344CB8AC3E}">
        <p14:creationId xmlns:p14="http://schemas.microsoft.com/office/powerpoint/2010/main" val="1137161816"/>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itle 1"/>
          <p:cNvSpPr>
            <a:spLocks noGrp="1"/>
          </p:cNvSpPr>
          <p:nvPr>
            <p:ph type="title"/>
          </p:nvPr>
        </p:nvSpPr>
        <p:spPr>
          <a:xfrm>
            <a:off x="612775" y="228600"/>
            <a:ext cx="8153400" cy="990600"/>
          </a:xfrm>
        </p:spPr>
        <p:txBody>
          <a:bodyPr/>
          <a:lstStyle/>
          <a:p>
            <a:pPr eaLnBrk="1" hangingPunct="1"/>
            <a:r>
              <a:rPr lang="en-US" altLang="en-US" smtClean="0">
                <a:solidFill>
                  <a:srgbClr val="00B050"/>
                </a:solidFill>
                <a:latin typeface="Times New Roman" pitchFamily="18" charset="0"/>
                <a:cs typeface="Times New Roman" pitchFamily="18" charset="0"/>
              </a:rPr>
              <a:t>Premalignant Conditions</a:t>
            </a:r>
            <a:endParaRPr lang="en-US" altLang="en-US" smtClean="0">
              <a:solidFill>
                <a:srgbClr val="00B050"/>
              </a:solidFill>
            </a:endParaRPr>
          </a:p>
        </p:txBody>
      </p:sp>
      <p:sp>
        <p:nvSpPr>
          <p:cNvPr id="3" name="Content Placeholder 2"/>
          <p:cNvSpPr>
            <a:spLocks noGrp="1"/>
          </p:cNvSpPr>
          <p:nvPr>
            <p:ph sz="quarter" idx="1"/>
          </p:nvPr>
        </p:nvSpPr>
        <p:spPr>
          <a:xfrm>
            <a:off x="612775" y="1600200"/>
            <a:ext cx="8153400" cy="4495800"/>
          </a:xfrm>
        </p:spPr>
        <p:txBody>
          <a:bodyPr>
            <a:normAutofit fontScale="92500" lnSpcReduction="10000"/>
          </a:bodyPr>
          <a:lstStyle/>
          <a:p>
            <a:pPr marL="320040" indent="-320040" eaLnBrk="1" fontAlgn="auto" hangingPunct="1">
              <a:lnSpc>
                <a:spcPct val="150000"/>
              </a:lnSpc>
              <a:spcAft>
                <a:spcPts val="0"/>
              </a:spcAft>
              <a:buFont typeface="Wingdings" pitchFamily="2" charset="2"/>
              <a:buChar char="q"/>
              <a:defRPr/>
            </a:pPr>
            <a:r>
              <a:rPr lang="en-US" sz="3200" dirty="0">
                <a:latin typeface="Times New Roman" pitchFamily="18" charset="0"/>
                <a:cs typeface="Times New Roman" pitchFamily="18" charset="0"/>
              </a:rPr>
              <a:t>Gastric polyps.</a:t>
            </a:r>
          </a:p>
          <a:p>
            <a:pPr marL="320040" indent="-320040" eaLnBrk="1" fontAlgn="auto" hangingPunct="1">
              <a:lnSpc>
                <a:spcPct val="150000"/>
              </a:lnSpc>
              <a:spcAft>
                <a:spcPts val="0"/>
              </a:spcAft>
              <a:buFont typeface="Wingdings" pitchFamily="2" charset="2"/>
              <a:buChar char="q"/>
              <a:defRPr/>
            </a:pPr>
            <a:r>
              <a:rPr lang="en-US" sz="3200" dirty="0">
                <a:latin typeface="Times New Roman" pitchFamily="18" charset="0"/>
                <a:cs typeface="Times New Roman" pitchFamily="18" charset="0"/>
              </a:rPr>
              <a:t>Chronic atrophic gastritis.</a:t>
            </a:r>
          </a:p>
          <a:p>
            <a:pPr marL="320040" indent="-320040" eaLnBrk="1" fontAlgn="auto" hangingPunct="1">
              <a:lnSpc>
                <a:spcPct val="150000"/>
              </a:lnSpc>
              <a:spcAft>
                <a:spcPts val="0"/>
              </a:spcAft>
              <a:buFont typeface="Wingdings" pitchFamily="2" charset="2"/>
              <a:buChar char="q"/>
              <a:defRPr/>
            </a:pPr>
            <a:r>
              <a:rPr lang="en-US" sz="3200" dirty="0">
                <a:latin typeface="Times New Roman" pitchFamily="18" charset="0"/>
                <a:cs typeface="Times New Roman" pitchFamily="18" charset="0"/>
              </a:rPr>
              <a:t>Intestinal metaplasia.</a:t>
            </a:r>
          </a:p>
          <a:p>
            <a:pPr marL="320040" indent="-320040" eaLnBrk="1" fontAlgn="auto" hangingPunct="1">
              <a:lnSpc>
                <a:spcPct val="150000"/>
              </a:lnSpc>
              <a:spcAft>
                <a:spcPts val="0"/>
              </a:spcAft>
              <a:buFont typeface="Wingdings" pitchFamily="2" charset="2"/>
              <a:buChar char="q"/>
              <a:defRPr/>
            </a:pPr>
            <a:r>
              <a:rPr lang="en-US" sz="3200" dirty="0">
                <a:latin typeface="Times New Roman" pitchFamily="18" charset="0"/>
                <a:cs typeface="Times New Roman" pitchFamily="18" charset="0"/>
              </a:rPr>
              <a:t>Benign gastric ulcer.</a:t>
            </a:r>
          </a:p>
          <a:p>
            <a:pPr marL="320040" indent="-320040" eaLnBrk="1" fontAlgn="auto" hangingPunct="1">
              <a:lnSpc>
                <a:spcPct val="150000"/>
              </a:lnSpc>
              <a:spcAft>
                <a:spcPts val="0"/>
              </a:spcAft>
              <a:buFont typeface="Wingdings" pitchFamily="2" charset="2"/>
              <a:buChar char="q"/>
              <a:defRPr/>
            </a:pPr>
            <a:r>
              <a:rPr lang="en-US" sz="3200" dirty="0">
                <a:latin typeface="Times New Roman" pitchFamily="18" charset="0"/>
                <a:cs typeface="Times New Roman" pitchFamily="18" charset="0"/>
              </a:rPr>
              <a:t>Gastric remnant cancer.</a:t>
            </a:r>
          </a:p>
          <a:p>
            <a:pPr marL="320040" indent="-320040" eaLnBrk="1" fontAlgn="auto" hangingPunct="1">
              <a:lnSpc>
                <a:spcPct val="150000"/>
              </a:lnSpc>
              <a:spcAft>
                <a:spcPts val="0"/>
              </a:spcAft>
              <a:buFont typeface="Wingdings" pitchFamily="2" charset="2"/>
              <a:buChar char="q"/>
              <a:defRPr/>
            </a:pPr>
            <a:r>
              <a:rPr lang="en-US" sz="3200" dirty="0">
                <a:latin typeface="Times New Roman" pitchFamily="18" charset="0"/>
                <a:cs typeface="Times New Roman" pitchFamily="18" charset="0"/>
              </a:rPr>
              <a:t>Others: Ménétrier’s disease.</a:t>
            </a:r>
          </a:p>
          <a:p>
            <a:pPr marL="320040" indent="-320040" eaLnBrk="1" fontAlgn="auto" hangingPunct="1">
              <a:spcAft>
                <a:spcPts val="0"/>
              </a:spcAft>
              <a:buFont typeface="Wingdings" pitchFamily="2" charset="2"/>
              <a:buChar char="q"/>
              <a:defRPr/>
            </a:pPr>
            <a:endParaRPr lang="en-US" dirty="0"/>
          </a:p>
        </p:txBody>
      </p:sp>
      <p:sp>
        <p:nvSpPr>
          <p:cNvPr id="4" name="Slide Number Placeholder 3"/>
          <p:cNvSpPr>
            <a:spLocks noGrp="1"/>
          </p:cNvSpPr>
          <p:nvPr>
            <p:ph type="sldNum" sz="quarter" idx="12"/>
          </p:nvPr>
        </p:nvSpPr>
        <p:spPr/>
        <p:txBody>
          <a:bodyPr>
            <a:normAutofit/>
          </a:bodyPr>
          <a:lstStyle/>
          <a:p>
            <a:pPr>
              <a:defRPr/>
            </a:pPr>
            <a:fld id="{3BE3BC02-D240-4A4D-BBFC-3EF04C12CD04}" type="slidenum">
              <a:rPr lang="en-US"/>
              <a:pPr>
                <a:defRPr/>
              </a:pPr>
              <a:t>208</a:t>
            </a:fld>
            <a:endParaRPr lang="en-US" dirty="0"/>
          </a:p>
        </p:txBody>
      </p:sp>
    </p:spTree>
    <p:extLst>
      <p:ext uri="{BB962C8B-B14F-4D97-AF65-F5344CB8AC3E}">
        <p14:creationId xmlns:p14="http://schemas.microsoft.com/office/powerpoint/2010/main" val="118410756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itle 1"/>
          <p:cNvSpPr>
            <a:spLocks noGrp="1"/>
          </p:cNvSpPr>
          <p:nvPr>
            <p:ph type="title"/>
          </p:nvPr>
        </p:nvSpPr>
        <p:spPr>
          <a:xfrm>
            <a:off x="457200" y="152400"/>
            <a:ext cx="8229600" cy="411163"/>
          </a:xfrm>
        </p:spPr>
        <p:txBody>
          <a:bodyPr/>
          <a:lstStyle/>
          <a:p>
            <a:r>
              <a:rPr lang="en-US" altLang="en-US" sz="3200" b="1" smtClean="0"/>
              <a:t>Gastric carcinogenesis: a possible mechanism</a:t>
            </a:r>
            <a:endParaRPr lang="en-US" altLang="en-US" sz="3200" smtClean="0"/>
          </a:p>
        </p:txBody>
      </p:sp>
      <p:pic>
        <p:nvPicPr>
          <p:cNvPr id="25190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3400" y="811213"/>
            <a:ext cx="8229600" cy="5818187"/>
          </a:xfrm>
          <a:noFill/>
        </p:spPr>
      </p:pic>
      <p:sp>
        <p:nvSpPr>
          <p:cNvPr id="4" name="Slide Number Placeholder 3"/>
          <p:cNvSpPr>
            <a:spLocks noGrp="1"/>
          </p:cNvSpPr>
          <p:nvPr>
            <p:ph type="sldNum" sz="quarter" idx="12"/>
          </p:nvPr>
        </p:nvSpPr>
        <p:spPr/>
        <p:txBody>
          <a:bodyPr>
            <a:normAutofit/>
          </a:bodyPr>
          <a:lstStyle/>
          <a:p>
            <a:pPr>
              <a:defRPr/>
            </a:pPr>
            <a:fld id="{FCAFE970-6D69-4DC6-971F-B8613DEFD7E0}" type="slidenum">
              <a:rPr lang="en-US"/>
              <a:pPr>
                <a:defRPr/>
              </a:pPr>
              <a:t>209</a:t>
            </a:fld>
            <a:endParaRPr lang="en-US" dirty="0"/>
          </a:p>
        </p:txBody>
      </p:sp>
    </p:spTree>
    <p:extLst>
      <p:ext uri="{BB962C8B-B14F-4D97-AF65-F5344CB8AC3E}">
        <p14:creationId xmlns:p14="http://schemas.microsoft.com/office/powerpoint/2010/main" val="3868638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2209800" y="228600"/>
            <a:ext cx="6629400" cy="6629400"/>
          </a:xfrm>
        </p:spPr>
        <p:txBody>
          <a:bodyPr/>
          <a:lstStyle/>
          <a:p>
            <a:pPr eaLnBrk="1" hangingPunct="1">
              <a:lnSpc>
                <a:spcPct val="80000"/>
              </a:lnSpc>
              <a:buFont typeface="Wingdings" pitchFamily="2" charset="2"/>
              <a:buNone/>
              <a:defRPr/>
            </a:pPr>
            <a:r>
              <a:rPr lang="en-US" sz="3600" b="1" dirty="0"/>
              <a:t>4. </a:t>
            </a:r>
            <a:r>
              <a:rPr lang="en-US" sz="3600" b="1" dirty="0" err="1"/>
              <a:t>Apthous</a:t>
            </a:r>
            <a:r>
              <a:rPr lang="en-US" sz="3600" b="1" dirty="0"/>
              <a:t> ulcerations</a:t>
            </a:r>
          </a:p>
          <a:p>
            <a:pPr eaLnBrk="1" hangingPunct="1">
              <a:lnSpc>
                <a:spcPct val="80000"/>
              </a:lnSpc>
              <a:buFont typeface="Wingdings" pitchFamily="2" charset="2"/>
              <a:buNone/>
              <a:defRPr/>
            </a:pPr>
            <a:r>
              <a:rPr lang="en-US" sz="2000" b="1" dirty="0"/>
              <a:t>Definition</a:t>
            </a:r>
            <a:endParaRPr lang="en-US" sz="2000" dirty="0"/>
          </a:p>
          <a:p>
            <a:pPr eaLnBrk="1" hangingPunct="1">
              <a:lnSpc>
                <a:spcPct val="80000"/>
              </a:lnSpc>
              <a:buFont typeface="Wingdings" pitchFamily="2" charset="2"/>
              <a:buNone/>
              <a:defRPr/>
            </a:pPr>
            <a:r>
              <a:rPr lang="en-US" sz="2400" dirty="0"/>
              <a:t>	This is a recurrent condition by multiple painful superficial ulcerations of the mouth.</a:t>
            </a:r>
          </a:p>
          <a:p>
            <a:pPr eaLnBrk="1" hangingPunct="1">
              <a:lnSpc>
                <a:spcPct val="80000"/>
              </a:lnSpc>
              <a:buFont typeface="Wingdings" pitchFamily="2" charset="2"/>
              <a:buNone/>
              <a:defRPr/>
            </a:pPr>
            <a:r>
              <a:rPr lang="en-US" sz="2400" b="1" dirty="0" err="1"/>
              <a:t>Aetiology</a:t>
            </a:r>
            <a:endParaRPr lang="en-US" sz="2400" b="1" dirty="0"/>
          </a:p>
          <a:p>
            <a:pPr eaLnBrk="1" hangingPunct="1">
              <a:lnSpc>
                <a:spcPct val="80000"/>
              </a:lnSpc>
              <a:buFont typeface="Wingdings" pitchFamily="2" charset="2"/>
              <a:buNone/>
              <a:defRPr/>
            </a:pPr>
            <a:r>
              <a:rPr lang="en-US" sz="2400" dirty="0"/>
              <a:t>      Unknown</a:t>
            </a:r>
          </a:p>
          <a:p>
            <a:pPr eaLnBrk="1" hangingPunct="1">
              <a:lnSpc>
                <a:spcPct val="80000"/>
              </a:lnSpc>
              <a:buFont typeface="Wingdings" pitchFamily="2" charset="2"/>
              <a:buNone/>
              <a:defRPr/>
            </a:pPr>
            <a:r>
              <a:rPr lang="en-US" sz="2400" b="1" dirty="0"/>
              <a:t>Pathology</a:t>
            </a:r>
          </a:p>
          <a:p>
            <a:pPr eaLnBrk="1" hangingPunct="1">
              <a:lnSpc>
                <a:spcPct val="80000"/>
              </a:lnSpc>
              <a:defRPr/>
            </a:pPr>
            <a:r>
              <a:rPr lang="en-US" sz="2400" dirty="0"/>
              <a:t>The lesion starts as an </a:t>
            </a:r>
            <a:r>
              <a:rPr lang="en-US" sz="2400" dirty="0" err="1"/>
              <a:t>indurated</a:t>
            </a:r>
            <a:r>
              <a:rPr lang="en-US" sz="2400" dirty="0"/>
              <a:t> </a:t>
            </a:r>
            <a:r>
              <a:rPr lang="en-US" sz="2400" dirty="0" err="1"/>
              <a:t>erythematous</a:t>
            </a:r>
            <a:r>
              <a:rPr lang="en-US" sz="2400" dirty="0"/>
              <a:t> area followed by ulcerations centrally</a:t>
            </a:r>
          </a:p>
          <a:p>
            <a:pPr eaLnBrk="1" hangingPunct="1">
              <a:lnSpc>
                <a:spcPct val="80000"/>
              </a:lnSpc>
              <a:buFont typeface="Wingdings" pitchFamily="2" charset="2"/>
              <a:buNone/>
              <a:defRPr/>
            </a:pPr>
            <a:r>
              <a:rPr lang="en-US" sz="2400" dirty="0"/>
              <a:t>.</a:t>
            </a:r>
            <a:endParaRPr lang="en-US" sz="2400" b="1" dirty="0"/>
          </a:p>
          <a:p>
            <a:pPr eaLnBrk="1" hangingPunct="1">
              <a:lnSpc>
                <a:spcPct val="80000"/>
              </a:lnSpc>
              <a:buFont typeface="Wingdings" pitchFamily="2" charset="2"/>
              <a:buNone/>
              <a:defRPr/>
            </a:pPr>
            <a:endParaRPr lang="en-US" sz="2400" dirty="0"/>
          </a:p>
        </p:txBody>
      </p:sp>
      <p:sp>
        <p:nvSpPr>
          <p:cNvPr id="3" name="Slide Number Placeholder 2"/>
          <p:cNvSpPr>
            <a:spLocks noGrp="1"/>
          </p:cNvSpPr>
          <p:nvPr>
            <p:ph type="sldNum" sz="quarter" idx="12"/>
          </p:nvPr>
        </p:nvSpPr>
        <p:spPr/>
        <p:txBody>
          <a:bodyPr/>
          <a:lstStyle/>
          <a:p>
            <a:pPr>
              <a:defRPr/>
            </a:pPr>
            <a:fld id="{BDE98F76-67F1-4E1D-A87C-D7B058AF836F}" type="slidenum">
              <a:rPr lang="en-US">
                <a:solidFill>
                  <a:srgbClr val="000000"/>
                </a:solidFill>
              </a:rPr>
              <a:pPr>
                <a:defRPr/>
              </a:pPr>
              <a:t>21</a:t>
            </a:fld>
            <a:endParaRPr lang="en-US">
              <a:solidFill>
                <a:srgbClr val="000000"/>
              </a:solidFill>
            </a:endParaRPr>
          </a:p>
        </p:txBody>
      </p:sp>
    </p:spTree>
    <p:extLst>
      <p:ext uri="{BB962C8B-B14F-4D97-AF65-F5344CB8AC3E}">
        <p14:creationId xmlns:p14="http://schemas.microsoft.com/office/powerpoint/2010/main" val="509533821"/>
      </p:ext>
    </p:extLst>
  </p:cSld>
  <p:clrMapOvr>
    <a:masterClrMapping/>
  </p:clrMapOvr>
  <p:transition spd="slow"/>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1"/>
          <p:cNvSpPr>
            <a:spLocks noChangeArrowheads="1"/>
          </p:cNvSpPr>
          <p:nvPr/>
        </p:nvSpPr>
        <p:spPr bwMode="auto">
          <a:xfrm>
            <a:off x="2514600" y="914400"/>
            <a:ext cx="1976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en-US" sz="2800" u="sng">
                <a:solidFill>
                  <a:srgbClr val="FFFFFF"/>
                </a:solidFill>
                <a:latin typeface="Times New Roman" pitchFamily="18" charset="0"/>
                <a:cs typeface="Times New Roman" pitchFamily="18" charset="0"/>
              </a:rPr>
              <a:t>Pathological</a:t>
            </a:r>
          </a:p>
        </p:txBody>
      </p:sp>
      <p:sp>
        <p:nvSpPr>
          <p:cNvPr id="252931" name="TextBox 2"/>
          <p:cNvSpPr txBox="1">
            <a:spLocks noChangeArrowheads="1"/>
          </p:cNvSpPr>
          <p:nvPr/>
        </p:nvSpPr>
        <p:spPr bwMode="auto">
          <a:xfrm>
            <a:off x="846138" y="1905000"/>
            <a:ext cx="3663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0"/>
              </a:spcBef>
              <a:spcAft>
                <a:spcPct val="0"/>
              </a:spcAft>
            </a:pPr>
            <a:r>
              <a:rPr lang="en-US" altLang="en-US" sz="3200">
                <a:solidFill>
                  <a:prstClr val="black"/>
                </a:solidFill>
                <a:latin typeface="Times New Roman" pitchFamily="18" charset="0"/>
                <a:cs typeface="Times New Roman" pitchFamily="18" charset="0"/>
              </a:rPr>
              <a:t>Macroscopic (gross):</a:t>
            </a:r>
          </a:p>
        </p:txBody>
      </p:sp>
      <p:sp>
        <p:nvSpPr>
          <p:cNvPr id="5" name="TextBox 4"/>
          <p:cNvSpPr txBox="1"/>
          <p:nvPr/>
        </p:nvSpPr>
        <p:spPr>
          <a:xfrm>
            <a:off x="457200" y="3048000"/>
            <a:ext cx="6370638" cy="2678113"/>
          </a:xfrm>
          <a:prstGeom prst="rect">
            <a:avLst/>
          </a:prstGeom>
          <a:noFill/>
        </p:spPr>
        <p:txBody>
          <a:bodyPr wrap="none">
            <a:spAutoFit/>
          </a:bodyPr>
          <a:lstStyle/>
          <a:p>
            <a:pPr marL="463550" indent="-463550">
              <a:buFont typeface="Wingdings" pitchFamily="2" charset="2"/>
              <a:buChar char="Ø"/>
              <a:defRPr/>
            </a:pPr>
            <a:r>
              <a:rPr lang="en-US" sz="2400" u="sng" dirty="0">
                <a:solidFill>
                  <a:prstClr val="black"/>
                </a:solidFill>
                <a:latin typeface="Times New Roman" pitchFamily="18" charset="0"/>
                <a:cs typeface="Times New Roman" pitchFamily="18" charset="0"/>
              </a:rPr>
              <a:t>Early gastric cancer</a:t>
            </a:r>
            <a:r>
              <a:rPr lang="en-US" sz="2400" dirty="0">
                <a:solidFill>
                  <a:prstClr val="black"/>
                </a:solidFill>
                <a:latin typeface="Times New Roman" pitchFamily="18" charset="0"/>
                <a:cs typeface="Times New Roman" pitchFamily="18" charset="0"/>
              </a:rPr>
              <a:t> (Borrman’s classification)</a:t>
            </a:r>
          </a:p>
          <a:p>
            <a:pPr marL="682625" indent="-163513">
              <a:buFont typeface="Arial" pitchFamily="34" charset="0"/>
              <a:buChar char="•"/>
              <a:defRPr/>
            </a:pPr>
            <a:r>
              <a:rPr lang="en-US" sz="2400" i="1" dirty="0">
                <a:solidFill>
                  <a:prstClr val="black"/>
                </a:solidFill>
                <a:latin typeface="Times New Roman" pitchFamily="18" charset="0"/>
                <a:cs typeface="Times New Roman" pitchFamily="18" charset="0"/>
              </a:rPr>
              <a:t>Type 1 :</a:t>
            </a:r>
            <a:r>
              <a:rPr lang="en-US" sz="2400" dirty="0">
                <a:solidFill>
                  <a:prstClr val="black"/>
                </a:solidFill>
                <a:latin typeface="Times New Roman" pitchFamily="18" charset="0"/>
                <a:cs typeface="Times New Roman" pitchFamily="18" charset="0"/>
              </a:rPr>
              <a:t>  Protruded.</a:t>
            </a:r>
          </a:p>
          <a:p>
            <a:pPr marL="682625" indent="-163513">
              <a:buFont typeface="Arial" pitchFamily="34" charset="0"/>
              <a:buChar char="•"/>
              <a:defRPr/>
            </a:pPr>
            <a:r>
              <a:rPr lang="en-US" sz="2400" i="1" dirty="0">
                <a:solidFill>
                  <a:prstClr val="black"/>
                </a:solidFill>
                <a:latin typeface="Times New Roman" pitchFamily="18" charset="0"/>
                <a:cs typeface="Times New Roman" pitchFamily="18" charset="0"/>
              </a:rPr>
              <a:t>Type 2 :</a:t>
            </a:r>
            <a:r>
              <a:rPr lang="en-US" sz="2400" dirty="0">
                <a:solidFill>
                  <a:prstClr val="black"/>
                </a:solidFill>
                <a:latin typeface="Times New Roman" pitchFamily="18" charset="0"/>
                <a:cs typeface="Times New Roman" pitchFamily="18" charset="0"/>
              </a:rPr>
              <a:t>  Superficial.</a:t>
            </a:r>
          </a:p>
          <a:p>
            <a:pPr lvl="1">
              <a:defRPr/>
            </a:pPr>
            <a:r>
              <a:rPr lang="en-US" sz="2400" dirty="0">
                <a:solidFill>
                  <a:prstClr val="black"/>
                </a:solidFill>
                <a:latin typeface="Times New Roman" pitchFamily="18" charset="0"/>
                <a:cs typeface="Times New Roman" pitchFamily="18" charset="0"/>
              </a:rPr>
              <a:t>	       </a:t>
            </a:r>
            <a:r>
              <a:rPr lang="en-US" sz="2400" u="sng" dirty="0">
                <a:solidFill>
                  <a:prstClr val="black"/>
                </a:solidFill>
                <a:latin typeface="Times New Roman" pitchFamily="18" charset="0"/>
                <a:cs typeface="Times New Roman" pitchFamily="18" charset="0"/>
              </a:rPr>
              <a:t>2a:</a:t>
            </a:r>
            <a:r>
              <a:rPr lang="en-US" sz="2400" dirty="0">
                <a:solidFill>
                  <a:prstClr val="black"/>
                </a:solidFill>
                <a:latin typeface="Times New Roman" pitchFamily="18" charset="0"/>
                <a:cs typeface="Times New Roman" pitchFamily="18" charset="0"/>
              </a:rPr>
              <a:t> Elevated. </a:t>
            </a:r>
          </a:p>
          <a:p>
            <a:pPr lvl="1">
              <a:defRPr/>
            </a:pPr>
            <a:r>
              <a:rPr lang="en-US" sz="2400" dirty="0">
                <a:solidFill>
                  <a:prstClr val="black"/>
                </a:solidFill>
                <a:latin typeface="Times New Roman" pitchFamily="18" charset="0"/>
                <a:cs typeface="Times New Roman" pitchFamily="18" charset="0"/>
              </a:rPr>
              <a:t>	       </a:t>
            </a:r>
            <a:r>
              <a:rPr lang="en-US" sz="2400" u="sng" dirty="0">
                <a:solidFill>
                  <a:prstClr val="black"/>
                </a:solidFill>
                <a:latin typeface="Times New Roman" pitchFamily="18" charset="0"/>
                <a:cs typeface="Times New Roman" pitchFamily="18" charset="0"/>
              </a:rPr>
              <a:t>2b:</a:t>
            </a:r>
            <a:r>
              <a:rPr lang="en-US" sz="2400" dirty="0">
                <a:solidFill>
                  <a:prstClr val="black"/>
                </a:solidFill>
                <a:latin typeface="Times New Roman" pitchFamily="18" charset="0"/>
                <a:cs typeface="Times New Roman" pitchFamily="18" charset="0"/>
              </a:rPr>
              <a:t> Flat.</a:t>
            </a:r>
          </a:p>
          <a:p>
            <a:pPr lvl="1">
              <a:defRPr/>
            </a:pPr>
            <a:r>
              <a:rPr lang="en-US" sz="2400" dirty="0">
                <a:solidFill>
                  <a:prstClr val="black"/>
                </a:solidFill>
                <a:latin typeface="Times New Roman" pitchFamily="18" charset="0"/>
                <a:cs typeface="Times New Roman" pitchFamily="18" charset="0"/>
              </a:rPr>
              <a:t>	       </a:t>
            </a:r>
            <a:r>
              <a:rPr lang="en-US" sz="2400" u="sng" dirty="0">
                <a:solidFill>
                  <a:prstClr val="black"/>
                </a:solidFill>
                <a:latin typeface="Times New Roman" pitchFamily="18" charset="0"/>
                <a:cs typeface="Times New Roman" pitchFamily="18" charset="0"/>
              </a:rPr>
              <a:t>2c:</a:t>
            </a:r>
            <a:r>
              <a:rPr lang="en-US" sz="2400" dirty="0">
                <a:solidFill>
                  <a:prstClr val="black"/>
                </a:solidFill>
                <a:latin typeface="Times New Roman" pitchFamily="18" charset="0"/>
                <a:cs typeface="Times New Roman" pitchFamily="18" charset="0"/>
              </a:rPr>
              <a:t> Depressed.</a:t>
            </a:r>
          </a:p>
          <a:p>
            <a:pPr marL="736600" indent="-217488">
              <a:buFont typeface="Arial" pitchFamily="34" charset="0"/>
              <a:buChar char="•"/>
              <a:defRPr/>
            </a:pPr>
            <a:r>
              <a:rPr lang="en-US" sz="2400" i="1" dirty="0">
                <a:solidFill>
                  <a:prstClr val="black"/>
                </a:solidFill>
                <a:latin typeface="Times New Roman" pitchFamily="18" charset="0"/>
                <a:cs typeface="Times New Roman" pitchFamily="18" charset="0"/>
              </a:rPr>
              <a:t>Type 3:</a:t>
            </a:r>
            <a:r>
              <a:rPr lang="en-US" sz="2400" dirty="0">
                <a:solidFill>
                  <a:prstClr val="black"/>
                </a:solidFill>
                <a:latin typeface="Times New Roman" pitchFamily="18" charset="0"/>
                <a:cs typeface="Times New Roman" pitchFamily="18" charset="0"/>
              </a:rPr>
              <a:t>  Excavated.</a:t>
            </a:r>
          </a:p>
        </p:txBody>
      </p:sp>
      <p:pic>
        <p:nvPicPr>
          <p:cNvPr id="252933" name="Picture 2" descr="C:\Users\Soly\Desktop\Imag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447800"/>
            <a:ext cx="228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934" name="Picture 3" descr="C:\Users\Soly\Desktop\Imag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590800"/>
            <a:ext cx="22764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935" name="Picture 4" descr="C:\Users\Soly\Desktop\Imag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3733800"/>
            <a:ext cx="22764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936" name="Picture 5" descr="C:\Users\Soly\Desktop\Imag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4876800"/>
            <a:ext cx="2286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937" name="Picture 6" descr="C:\Users\Soly\Desktop\Image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5791200"/>
            <a:ext cx="2286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938" name="Title 5"/>
          <p:cNvSpPr>
            <a:spLocks noGrp="1"/>
          </p:cNvSpPr>
          <p:nvPr>
            <p:ph type="title"/>
          </p:nvPr>
        </p:nvSpPr>
        <p:spPr>
          <a:xfrm>
            <a:off x="612775" y="228600"/>
            <a:ext cx="8153400" cy="990600"/>
          </a:xfrm>
        </p:spPr>
        <p:txBody>
          <a:bodyPr/>
          <a:lstStyle/>
          <a:p>
            <a:pPr eaLnBrk="1" hangingPunct="1"/>
            <a:r>
              <a:rPr lang="en-US" altLang="en-US" smtClean="0">
                <a:solidFill>
                  <a:srgbClr val="00B050"/>
                </a:solidFill>
              </a:rPr>
              <a:t>Pathological Classification</a:t>
            </a:r>
          </a:p>
        </p:txBody>
      </p:sp>
      <p:sp>
        <p:nvSpPr>
          <p:cNvPr id="252939" name="Content Placeholder 6"/>
          <p:cNvSpPr>
            <a:spLocks noGrp="1"/>
          </p:cNvSpPr>
          <p:nvPr>
            <p:ph sz="quarter" idx="1"/>
          </p:nvPr>
        </p:nvSpPr>
        <p:spPr>
          <a:xfrm>
            <a:off x="612775" y="1600200"/>
            <a:ext cx="8153400" cy="4495800"/>
          </a:xfrm>
        </p:spPr>
        <p:txBody>
          <a:bodyPr/>
          <a:lstStyle/>
          <a:p>
            <a:pPr marL="0" indent="0" eaLnBrk="1" hangingPunct="1">
              <a:buFont typeface="Wingdings" pitchFamily="2" charset="2"/>
              <a:buNone/>
            </a:pPr>
            <a:r>
              <a:rPr lang="en-US" altLang="en-US" smtClean="0"/>
              <a:t>.</a:t>
            </a:r>
          </a:p>
        </p:txBody>
      </p:sp>
      <p:sp>
        <p:nvSpPr>
          <p:cNvPr id="12" name="Slide Number Placeholder 11"/>
          <p:cNvSpPr>
            <a:spLocks noGrp="1"/>
          </p:cNvSpPr>
          <p:nvPr>
            <p:ph type="sldNum" sz="quarter" idx="12"/>
          </p:nvPr>
        </p:nvSpPr>
        <p:spPr/>
        <p:txBody>
          <a:bodyPr>
            <a:normAutofit/>
          </a:bodyPr>
          <a:lstStyle/>
          <a:p>
            <a:pPr>
              <a:defRPr/>
            </a:pPr>
            <a:fld id="{41DE649D-702E-404D-A522-05693057297C}" type="slidenum">
              <a:rPr lang="en-US"/>
              <a:pPr>
                <a:defRPr/>
              </a:pPr>
              <a:t>210</a:t>
            </a:fld>
            <a:endParaRPr lang="en-US" dirty="0"/>
          </a:p>
        </p:txBody>
      </p:sp>
    </p:spTree>
    <p:extLst>
      <p:ext uri="{BB962C8B-B14F-4D97-AF65-F5344CB8AC3E}">
        <p14:creationId xmlns:p14="http://schemas.microsoft.com/office/powerpoint/2010/main" val="942117120"/>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4" name="Picture 3" descr="C:\Users\Soly\Desktop\Imag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886200"/>
            <a:ext cx="27432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955" name="TextBox 1"/>
          <p:cNvSpPr txBox="1">
            <a:spLocks noChangeArrowheads="1"/>
          </p:cNvSpPr>
          <p:nvPr/>
        </p:nvSpPr>
        <p:spPr bwMode="auto">
          <a:xfrm>
            <a:off x="381000" y="1447800"/>
            <a:ext cx="70294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96875" indent="-342900">
              <a:defRPr sz="2600">
                <a:solidFill>
                  <a:schemeClr val="tx1"/>
                </a:solidFill>
                <a:latin typeface="Perpetua" pitchFamily="18" charset="0"/>
              </a:defRPr>
            </a:lvl1pPr>
            <a:lvl2pPr marL="860425" indent="-347663">
              <a:defRPr sz="2400">
                <a:solidFill>
                  <a:schemeClr val="tx1"/>
                </a:solidFill>
                <a:latin typeface="Perpetua" pitchFamily="18" charset="0"/>
              </a:defRPr>
            </a:lvl2pPr>
            <a:lvl3pPr marL="1371600" indent="-4572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0"/>
              </a:spcBef>
              <a:spcAft>
                <a:spcPct val="0"/>
              </a:spcAft>
              <a:buFont typeface="Wingdings" pitchFamily="2" charset="2"/>
              <a:buChar char="q"/>
            </a:pPr>
            <a:r>
              <a:rPr lang="en-US" altLang="en-US" sz="2400">
                <a:solidFill>
                  <a:prstClr val="black"/>
                </a:solidFill>
                <a:latin typeface="Times New Roman" pitchFamily="18" charset="0"/>
                <a:cs typeface="Times New Roman" pitchFamily="18" charset="0"/>
              </a:rPr>
              <a:t>Advanced gastric cancer (Borrman’s classification)</a:t>
            </a:r>
          </a:p>
          <a:p>
            <a:pPr lvl="1" fontAlgn="base">
              <a:spcBef>
                <a:spcPct val="0"/>
              </a:spcBef>
              <a:spcAft>
                <a:spcPct val="0"/>
              </a:spcAft>
              <a:buFont typeface="Arial" charset="0"/>
              <a:buChar char="•"/>
            </a:pPr>
            <a:r>
              <a:rPr lang="en-US" altLang="en-US">
                <a:solidFill>
                  <a:prstClr val="black"/>
                </a:solidFill>
                <a:latin typeface="Times New Roman" pitchFamily="18" charset="0"/>
                <a:cs typeface="Times New Roman" pitchFamily="18" charset="0"/>
              </a:rPr>
              <a:t>Polypoid (well differentiated).</a:t>
            </a:r>
          </a:p>
          <a:p>
            <a:pPr lvl="1" fontAlgn="base">
              <a:spcBef>
                <a:spcPct val="0"/>
              </a:spcBef>
              <a:spcAft>
                <a:spcPct val="0"/>
              </a:spcAft>
              <a:buFont typeface="Arial" charset="0"/>
              <a:buChar char="•"/>
            </a:pPr>
            <a:r>
              <a:rPr lang="en-US" altLang="en-US">
                <a:solidFill>
                  <a:prstClr val="black"/>
                </a:solidFill>
                <a:latin typeface="Times New Roman" pitchFamily="18" charset="0"/>
                <a:cs typeface="Times New Roman" pitchFamily="18" charset="0"/>
              </a:rPr>
              <a:t>Fungating.</a:t>
            </a:r>
          </a:p>
          <a:p>
            <a:pPr lvl="1" fontAlgn="base">
              <a:spcBef>
                <a:spcPct val="0"/>
              </a:spcBef>
              <a:spcAft>
                <a:spcPct val="0"/>
              </a:spcAft>
              <a:buFont typeface="Arial" charset="0"/>
              <a:buChar char="•"/>
            </a:pPr>
            <a:r>
              <a:rPr lang="en-US" altLang="en-US">
                <a:solidFill>
                  <a:prstClr val="black"/>
                </a:solidFill>
                <a:latin typeface="Times New Roman" pitchFamily="18" charset="0"/>
                <a:cs typeface="Times New Roman" pitchFamily="18" charset="0"/>
              </a:rPr>
              <a:t>Ulceration.</a:t>
            </a:r>
          </a:p>
          <a:p>
            <a:pPr lvl="1" fontAlgn="base">
              <a:spcBef>
                <a:spcPct val="0"/>
              </a:spcBef>
              <a:spcAft>
                <a:spcPct val="0"/>
              </a:spcAft>
              <a:buFont typeface="Arial" charset="0"/>
              <a:buChar char="•"/>
            </a:pPr>
            <a:r>
              <a:rPr lang="en-US" altLang="en-US">
                <a:solidFill>
                  <a:prstClr val="black"/>
                </a:solidFill>
                <a:latin typeface="Times New Roman" pitchFamily="18" charset="0"/>
                <a:cs typeface="Times New Roman" pitchFamily="18" charset="0"/>
              </a:rPr>
              <a:t>Diffusely infiltrating carcinoma (linitis plastica).</a:t>
            </a:r>
          </a:p>
          <a:p>
            <a:pPr lvl="2" fontAlgn="base">
              <a:spcBef>
                <a:spcPct val="0"/>
              </a:spcBef>
              <a:spcAft>
                <a:spcPct val="0"/>
              </a:spcAft>
            </a:pPr>
            <a:r>
              <a:rPr lang="en-US" altLang="en-US" sz="2400">
                <a:solidFill>
                  <a:prstClr val="black"/>
                </a:solidFill>
                <a:latin typeface="Times New Roman" pitchFamily="18" charset="0"/>
                <a:cs typeface="Times New Roman" pitchFamily="18" charset="0"/>
              </a:rPr>
              <a:t>           (Poor prognosis).</a:t>
            </a:r>
          </a:p>
        </p:txBody>
      </p:sp>
      <p:pic>
        <p:nvPicPr>
          <p:cNvPr id="253956" name="Picture 2" descr="C:\Users\Soly\Desktop\Imag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886200"/>
            <a:ext cx="27432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57" name="Picture 5" descr="C:\Users\Soly\Desktop\Image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370513"/>
            <a:ext cx="2743200" cy="148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58" name="Picture 4" descr="C:\Users\Soly\Desktop\Image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5368925"/>
            <a:ext cx="2743200"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959" name="Title 2"/>
          <p:cNvSpPr>
            <a:spLocks noGrp="1"/>
          </p:cNvSpPr>
          <p:nvPr>
            <p:ph type="title"/>
          </p:nvPr>
        </p:nvSpPr>
        <p:spPr>
          <a:xfrm>
            <a:off x="612775" y="228600"/>
            <a:ext cx="8153400" cy="990600"/>
          </a:xfrm>
        </p:spPr>
        <p:txBody>
          <a:bodyPr/>
          <a:lstStyle/>
          <a:p>
            <a:pPr eaLnBrk="1" hangingPunct="1"/>
            <a:r>
              <a:rPr lang="en-US" altLang="en-US" smtClean="0">
                <a:solidFill>
                  <a:srgbClr val="00B050"/>
                </a:solidFill>
              </a:rPr>
              <a:t>…Pathological Classification</a:t>
            </a:r>
            <a:endParaRPr lang="en-US" altLang="en-US" smtClean="0"/>
          </a:p>
        </p:txBody>
      </p:sp>
      <p:sp>
        <p:nvSpPr>
          <p:cNvPr id="253960" name="Content Placeholder 3"/>
          <p:cNvSpPr>
            <a:spLocks noGrp="1"/>
          </p:cNvSpPr>
          <p:nvPr>
            <p:ph sz="quarter" idx="1"/>
          </p:nvPr>
        </p:nvSpPr>
        <p:spPr>
          <a:xfrm>
            <a:off x="609600" y="2362200"/>
            <a:ext cx="8153400" cy="4495800"/>
          </a:xfrm>
        </p:spPr>
        <p:txBody>
          <a:bodyPr/>
          <a:lstStyle/>
          <a:p>
            <a:pPr marL="0" indent="0" eaLnBrk="1" hangingPunct="1">
              <a:buFont typeface="Wingdings" pitchFamily="2" charset="2"/>
              <a:buNone/>
            </a:pPr>
            <a:r>
              <a:rPr lang="en-US" altLang="en-US" smtClean="0"/>
              <a:t>.</a:t>
            </a:r>
          </a:p>
        </p:txBody>
      </p:sp>
      <p:sp>
        <p:nvSpPr>
          <p:cNvPr id="9" name="Slide Number Placeholder 8"/>
          <p:cNvSpPr>
            <a:spLocks noGrp="1"/>
          </p:cNvSpPr>
          <p:nvPr>
            <p:ph type="sldNum" sz="quarter" idx="12"/>
          </p:nvPr>
        </p:nvSpPr>
        <p:spPr/>
        <p:txBody>
          <a:bodyPr>
            <a:normAutofit/>
          </a:bodyPr>
          <a:lstStyle/>
          <a:p>
            <a:pPr>
              <a:defRPr/>
            </a:pPr>
            <a:fld id="{5C933420-7A9E-4AAF-857C-DE27AB35B46B}" type="slidenum">
              <a:rPr lang="en-US"/>
              <a:pPr>
                <a:defRPr/>
              </a:pPr>
              <a:t>211</a:t>
            </a:fld>
            <a:endParaRPr lang="en-US" dirty="0"/>
          </a:p>
        </p:txBody>
      </p:sp>
    </p:spTree>
    <p:extLst>
      <p:ext uri="{BB962C8B-B14F-4D97-AF65-F5344CB8AC3E}">
        <p14:creationId xmlns:p14="http://schemas.microsoft.com/office/powerpoint/2010/main" val="283617067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extBox 3"/>
          <p:cNvSpPr txBox="1">
            <a:spLocks noChangeArrowheads="1"/>
          </p:cNvSpPr>
          <p:nvPr/>
        </p:nvSpPr>
        <p:spPr bwMode="auto">
          <a:xfrm>
            <a:off x="838200" y="1039813"/>
            <a:ext cx="60960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0"/>
              </a:spcBef>
              <a:spcAft>
                <a:spcPct val="0"/>
              </a:spcAft>
            </a:pPr>
            <a:endParaRPr lang="en-US" altLang="en-US" sz="2400">
              <a:solidFill>
                <a:prstClr val="black"/>
              </a:solidFill>
              <a:latin typeface="Times New Roman" pitchFamily="18" charset="0"/>
              <a:cs typeface="Times New Roman" pitchFamily="18" charset="0"/>
            </a:endParaRPr>
          </a:p>
          <a:p>
            <a:pPr fontAlgn="base">
              <a:spcBef>
                <a:spcPct val="0"/>
              </a:spcBef>
              <a:spcAft>
                <a:spcPct val="0"/>
              </a:spcAft>
            </a:pPr>
            <a:r>
              <a:rPr lang="en-US" altLang="en-US" sz="3200">
                <a:solidFill>
                  <a:prstClr val="black"/>
                </a:solidFill>
                <a:latin typeface="Times New Roman" pitchFamily="18" charset="0"/>
                <a:cs typeface="Times New Roman" pitchFamily="18" charset="0"/>
              </a:rPr>
              <a:t>WHO classification:</a:t>
            </a:r>
          </a:p>
        </p:txBody>
      </p:sp>
      <p:graphicFrame>
        <p:nvGraphicFramePr>
          <p:cNvPr id="5" name="Table 4"/>
          <p:cNvGraphicFramePr>
            <a:graphicFrameLocks noGrp="1"/>
          </p:cNvGraphicFramePr>
          <p:nvPr/>
        </p:nvGraphicFramePr>
        <p:xfrm>
          <a:off x="762000" y="2278063"/>
          <a:ext cx="7924800" cy="4122736"/>
        </p:xfrm>
        <a:graphic>
          <a:graphicData uri="http://schemas.openxmlformats.org/drawingml/2006/table">
            <a:tbl>
              <a:tblPr firstRow="1" bandRow="1">
                <a:tableStyleId>{5C22544A-7EE6-4342-B048-85BDC9FD1C3A}</a:tableStyleId>
              </a:tblPr>
              <a:tblGrid>
                <a:gridCol w="2514600"/>
                <a:gridCol w="2590800"/>
                <a:gridCol w="2819400"/>
              </a:tblGrid>
              <a:tr h="518252">
                <a:tc>
                  <a:txBody>
                    <a:bodyPr/>
                    <a:lstStyle/>
                    <a:p>
                      <a:pPr algn="ctr"/>
                      <a:r>
                        <a:rPr lang="en-US" sz="2800" i="1" dirty="0">
                          <a:latin typeface="Times New Roman" pitchFamily="18" charset="0"/>
                          <a:cs typeface="Times New Roman" pitchFamily="18" charset="0"/>
                        </a:rPr>
                        <a:t>Intestinal</a:t>
                      </a:r>
                      <a:endParaRPr lang="en-US" sz="2800" dirty="0"/>
                    </a:p>
                  </a:txBody>
                  <a:tcPr marT="45728" marB="45728"/>
                </a:tc>
                <a:tc>
                  <a:txBody>
                    <a:bodyPr/>
                    <a:lstStyle/>
                    <a:p>
                      <a:pPr algn="ctr"/>
                      <a:r>
                        <a:rPr lang="en-US" sz="2800" i="1" dirty="0">
                          <a:latin typeface="Times New Roman" pitchFamily="18" charset="0"/>
                          <a:cs typeface="Times New Roman" pitchFamily="18" charset="0"/>
                        </a:rPr>
                        <a:t>Diffuse</a:t>
                      </a:r>
                      <a:endParaRPr lang="en-US" sz="2800" dirty="0"/>
                    </a:p>
                  </a:txBody>
                  <a:tcPr marT="45728" marB="45728"/>
                </a:tc>
                <a:tc>
                  <a:txBody>
                    <a:bodyPr/>
                    <a:lstStyle/>
                    <a:p>
                      <a:pPr algn="ctr"/>
                      <a:r>
                        <a:rPr lang="en-US" sz="2800" i="1" dirty="0">
                          <a:latin typeface="Times New Roman" pitchFamily="18" charset="0"/>
                          <a:cs typeface="Times New Roman" pitchFamily="18" charset="0"/>
                        </a:rPr>
                        <a:t>Undifferentiated</a:t>
                      </a:r>
                      <a:endParaRPr lang="en-US" sz="2800" dirty="0"/>
                    </a:p>
                  </a:txBody>
                  <a:tcPr marT="45728" marB="45728"/>
                </a:tc>
              </a:tr>
              <a:tr h="945048">
                <a:tc rowSpan="2">
                  <a:txBody>
                    <a:bodyPr/>
                    <a:lstStyle/>
                    <a:p>
                      <a:pPr algn="ctr"/>
                      <a:r>
                        <a:rPr lang="en-US" sz="2800" dirty="0">
                          <a:latin typeface="Times New Roman" pitchFamily="18" charset="0"/>
                          <a:cs typeface="Times New Roman" pitchFamily="18" charset="0"/>
                        </a:rPr>
                        <a:t>Papillary adenocarcinoma.</a:t>
                      </a:r>
                      <a:endParaRPr lang="en-US" sz="2800" dirty="0"/>
                    </a:p>
                  </a:txBody>
                  <a:tcPr marT="45728" marB="45728"/>
                </a:tc>
                <a:tc rowSpan="2">
                  <a:txBody>
                    <a:bodyPr/>
                    <a:lstStyle/>
                    <a:p>
                      <a:pPr algn="ctr"/>
                      <a:r>
                        <a:rPr lang="en-US" sz="2800" dirty="0">
                          <a:latin typeface="Times New Roman" pitchFamily="18" charset="0"/>
                          <a:cs typeface="Times New Roman" pitchFamily="18" charset="0"/>
                        </a:rPr>
                        <a:t>Signet ring cell carcinoma.</a:t>
                      </a:r>
                      <a:endParaRPr lang="en-US" sz="2800" dirty="0"/>
                    </a:p>
                  </a:txBody>
                  <a:tcPr marT="45728" marB="45728"/>
                </a:tc>
                <a:tc>
                  <a:txBody>
                    <a:bodyPr/>
                    <a:lstStyle/>
                    <a:p>
                      <a:pPr algn="ctr"/>
                      <a:r>
                        <a:rPr lang="en-US" sz="2800" dirty="0">
                          <a:latin typeface="Times New Roman" pitchFamily="18" charset="0"/>
                          <a:cs typeface="Times New Roman" pitchFamily="18" charset="0"/>
                        </a:rPr>
                        <a:t>Adenosquamous carcinoma.</a:t>
                      </a:r>
                      <a:endParaRPr lang="en-US" sz="2800" dirty="0"/>
                    </a:p>
                  </a:txBody>
                  <a:tcPr marT="45728" marB="45728"/>
                </a:tc>
              </a:tr>
              <a:tr h="945048">
                <a:tc vMerge="1">
                  <a:txBody>
                    <a:bodyPr/>
                    <a:lstStyle/>
                    <a:p>
                      <a:endParaRPr lang="en-US" dirty="0"/>
                    </a:p>
                  </a:txBody>
                  <a:tcPr/>
                </a:tc>
                <a:tc vMerge="1">
                  <a:txBody>
                    <a:bodyPr/>
                    <a:lstStyle/>
                    <a:p>
                      <a:endParaRPr lang="en-US" dirty="0"/>
                    </a:p>
                  </a:txBody>
                  <a:tcPr/>
                </a:tc>
                <a:tc>
                  <a:txBody>
                    <a:bodyPr/>
                    <a:lstStyle/>
                    <a:p>
                      <a:pPr algn="ctr"/>
                      <a:r>
                        <a:rPr lang="en-US" sz="2800" dirty="0">
                          <a:latin typeface="Times New Roman" pitchFamily="18" charset="0"/>
                          <a:cs typeface="Times New Roman" pitchFamily="18" charset="0"/>
                        </a:rPr>
                        <a:t>Squamous carcinoma.</a:t>
                      </a:r>
                      <a:endParaRPr lang="en-US" sz="2800" dirty="0"/>
                    </a:p>
                  </a:txBody>
                  <a:tcPr marT="45728" marB="45728"/>
                </a:tc>
              </a:tr>
              <a:tr h="945048">
                <a:tc rowSpan="2">
                  <a:txBody>
                    <a:bodyPr/>
                    <a:lstStyle/>
                    <a:p>
                      <a:pPr algn="ctr"/>
                      <a:r>
                        <a:rPr lang="en-US" sz="2800" dirty="0">
                          <a:latin typeface="Times New Roman" pitchFamily="18" charset="0"/>
                          <a:cs typeface="Times New Roman" pitchFamily="18" charset="0"/>
                        </a:rPr>
                        <a:t>Tubular adenocarcinoma.</a:t>
                      </a:r>
                      <a:endParaRPr lang="en-US" sz="2800" dirty="0"/>
                    </a:p>
                  </a:txBody>
                  <a:tcPr marT="45728" marB="45728"/>
                </a:tc>
                <a:tc rowSpan="2">
                  <a:txBody>
                    <a:bodyPr/>
                    <a:lstStyle/>
                    <a:p>
                      <a:pPr algn="ctr"/>
                      <a:r>
                        <a:rPr lang="en-US" sz="2800" dirty="0">
                          <a:latin typeface="Times New Roman" pitchFamily="18" charset="0"/>
                          <a:cs typeface="Times New Roman" pitchFamily="18" charset="0"/>
                        </a:rPr>
                        <a:t>Mucinous adenocarcinoma.</a:t>
                      </a:r>
                      <a:endParaRPr lang="en-US" sz="2800" dirty="0"/>
                    </a:p>
                  </a:txBody>
                  <a:tcPr marT="45728" marB="45728"/>
                </a:tc>
                <a:tc>
                  <a:txBody>
                    <a:bodyPr/>
                    <a:lstStyle/>
                    <a:p>
                      <a:pPr algn="ctr"/>
                      <a:r>
                        <a:rPr lang="en-US" sz="2800" dirty="0">
                          <a:latin typeface="Times New Roman" pitchFamily="18" charset="0"/>
                          <a:cs typeface="Times New Roman" pitchFamily="18" charset="0"/>
                        </a:rPr>
                        <a:t>Small cell carcinoma.</a:t>
                      </a:r>
                      <a:endParaRPr lang="en-US" sz="2800" dirty="0"/>
                    </a:p>
                  </a:txBody>
                  <a:tcPr marT="45728" marB="45728"/>
                </a:tc>
              </a:tr>
              <a:tr h="769340">
                <a:tc vMerge="1">
                  <a:txBody>
                    <a:bodyPr/>
                    <a:lstStyle/>
                    <a:p>
                      <a:endParaRPr lang="en-US" dirty="0"/>
                    </a:p>
                  </a:txBody>
                  <a:tcPr/>
                </a:tc>
                <a:tc vMerge="1">
                  <a:txBody>
                    <a:bodyPr/>
                    <a:lstStyle/>
                    <a:p>
                      <a:endParaRPr lang="en-US" dirty="0"/>
                    </a:p>
                  </a:txBody>
                  <a:tcPr/>
                </a:tc>
                <a:tc>
                  <a:txBody>
                    <a:bodyPr/>
                    <a:lstStyle/>
                    <a:p>
                      <a:pPr algn="ctr"/>
                      <a:r>
                        <a:rPr lang="en-US" sz="2800" dirty="0">
                          <a:latin typeface="Times New Roman" pitchFamily="18" charset="0"/>
                          <a:cs typeface="Times New Roman" pitchFamily="18" charset="0"/>
                        </a:rPr>
                        <a:t>Others (rare).</a:t>
                      </a:r>
                      <a:endParaRPr lang="en-US" sz="2800" dirty="0"/>
                    </a:p>
                  </a:txBody>
                  <a:tcPr marT="45728" marB="45728"/>
                </a:tc>
              </a:tr>
            </a:tbl>
          </a:graphicData>
        </a:graphic>
      </p:graphicFrame>
      <p:sp>
        <p:nvSpPr>
          <p:cNvPr id="255001" name="Title 5"/>
          <p:cNvSpPr>
            <a:spLocks noGrp="1"/>
          </p:cNvSpPr>
          <p:nvPr>
            <p:ph type="title"/>
          </p:nvPr>
        </p:nvSpPr>
        <p:spPr>
          <a:xfrm>
            <a:off x="533400" y="288925"/>
            <a:ext cx="8153400" cy="990600"/>
          </a:xfrm>
        </p:spPr>
        <p:txBody>
          <a:bodyPr/>
          <a:lstStyle/>
          <a:p>
            <a:pPr eaLnBrk="1" hangingPunct="1"/>
            <a:r>
              <a:rPr lang="en-US" altLang="en-US" smtClean="0">
                <a:solidFill>
                  <a:srgbClr val="00B050"/>
                </a:solidFill>
              </a:rPr>
              <a:t>Microscopic (histology)</a:t>
            </a:r>
          </a:p>
        </p:txBody>
      </p:sp>
      <p:sp>
        <p:nvSpPr>
          <p:cNvPr id="255002" name="Content Placeholder 6"/>
          <p:cNvSpPr>
            <a:spLocks noGrp="1"/>
          </p:cNvSpPr>
          <p:nvPr>
            <p:ph sz="quarter" idx="1"/>
          </p:nvPr>
        </p:nvSpPr>
        <p:spPr>
          <a:xfrm>
            <a:off x="304800" y="1981200"/>
            <a:ext cx="8153400" cy="4495800"/>
          </a:xfrm>
        </p:spPr>
        <p:txBody>
          <a:bodyPr/>
          <a:lstStyle/>
          <a:p>
            <a:pPr marL="0" indent="0" eaLnBrk="1" hangingPunct="1">
              <a:buFont typeface="Wingdings" pitchFamily="2" charset="2"/>
              <a:buNone/>
            </a:pPr>
            <a:r>
              <a:rPr lang="en-US" altLang="en-US" smtClean="0"/>
              <a:t>.</a:t>
            </a:r>
          </a:p>
        </p:txBody>
      </p:sp>
      <p:sp>
        <p:nvSpPr>
          <p:cNvPr id="6" name="Slide Number Placeholder 5"/>
          <p:cNvSpPr>
            <a:spLocks noGrp="1"/>
          </p:cNvSpPr>
          <p:nvPr>
            <p:ph type="sldNum" sz="quarter" idx="12"/>
          </p:nvPr>
        </p:nvSpPr>
        <p:spPr/>
        <p:txBody>
          <a:bodyPr>
            <a:normAutofit/>
          </a:bodyPr>
          <a:lstStyle/>
          <a:p>
            <a:pPr>
              <a:defRPr/>
            </a:pPr>
            <a:fld id="{B774A385-FCF1-4DF7-9BCF-7E485F75E0BE}" type="slidenum">
              <a:rPr lang="en-US"/>
              <a:pPr>
                <a:defRPr/>
              </a:pPr>
              <a:t>212</a:t>
            </a:fld>
            <a:endParaRPr lang="en-US" dirty="0"/>
          </a:p>
        </p:txBody>
      </p:sp>
    </p:spTree>
    <p:extLst>
      <p:ext uri="{BB962C8B-B14F-4D97-AF65-F5344CB8AC3E}">
        <p14:creationId xmlns:p14="http://schemas.microsoft.com/office/powerpoint/2010/main" val="3197474109"/>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itle 1"/>
          <p:cNvSpPr>
            <a:spLocks noGrp="1"/>
          </p:cNvSpPr>
          <p:nvPr>
            <p:ph type="title"/>
          </p:nvPr>
        </p:nvSpPr>
        <p:spPr>
          <a:xfrm>
            <a:off x="533400" y="381000"/>
            <a:ext cx="8610600" cy="685800"/>
          </a:xfrm>
        </p:spPr>
        <p:txBody>
          <a:bodyPr/>
          <a:lstStyle/>
          <a:p>
            <a:pPr eaLnBrk="1" hangingPunct="1"/>
            <a:r>
              <a:rPr lang="en-US" altLang="en-US" sz="4800" b="1" smtClean="0">
                <a:solidFill>
                  <a:srgbClr val="0E03EF"/>
                </a:solidFill>
              </a:rPr>
              <a:t>ADENOCARCINOMA</a:t>
            </a:r>
            <a:br>
              <a:rPr lang="en-US" altLang="en-US" sz="4800" b="1" smtClean="0">
                <a:solidFill>
                  <a:srgbClr val="0E03EF"/>
                </a:solidFill>
              </a:rPr>
            </a:br>
            <a:r>
              <a:rPr lang="en-US" altLang="en-US" sz="4800" b="1" smtClean="0">
                <a:solidFill>
                  <a:srgbClr val="0E03EF"/>
                </a:solidFill>
              </a:rPr>
              <a:t>GROWTH PATTERNS</a:t>
            </a:r>
          </a:p>
        </p:txBody>
      </p:sp>
      <p:pic>
        <p:nvPicPr>
          <p:cNvPr id="256003"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057400" y="2163763"/>
            <a:ext cx="7086600" cy="4694237"/>
          </a:xfrm>
        </p:spPr>
      </p:pic>
      <p:pic>
        <p:nvPicPr>
          <p:cNvPr id="2560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28800"/>
            <a:ext cx="314325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343400"/>
            <a:ext cx="2249488"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0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5600700"/>
            <a:ext cx="1193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56007" name="Rectangle 6"/>
          <p:cNvSpPr>
            <a:spLocks noChangeArrowheads="1"/>
          </p:cNvSpPr>
          <p:nvPr/>
        </p:nvSpPr>
        <p:spPr bwMode="auto">
          <a:xfrm>
            <a:off x="3473450" y="3244850"/>
            <a:ext cx="2197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en-US">
                <a:solidFill>
                  <a:prstClr val="white"/>
                </a:solidFill>
                <a:latin typeface="Arial" charset="0"/>
                <a:cs typeface="Arial" charset="0"/>
              </a:rPr>
              <a:t>LINITIS PLASTICA </a:t>
            </a:r>
          </a:p>
        </p:txBody>
      </p:sp>
    </p:spTree>
    <p:extLst>
      <p:ext uri="{BB962C8B-B14F-4D97-AF65-F5344CB8AC3E}">
        <p14:creationId xmlns:p14="http://schemas.microsoft.com/office/powerpoint/2010/main" val="1581443558"/>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600200"/>
            <a:ext cx="8382000" cy="5105400"/>
          </a:xfrm>
        </p:spPr>
        <p:txBody>
          <a:bodyPr>
            <a:normAutofit fontScale="85000" lnSpcReduction="20000"/>
          </a:bodyPr>
          <a:lstStyle/>
          <a:p>
            <a:pPr eaLnBrk="1" hangingPunct="1">
              <a:defRPr/>
            </a:pPr>
            <a:r>
              <a:rPr lang="en-US" sz="3600" dirty="0"/>
              <a:t>Diffuse </a:t>
            </a:r>
            <a:r>
              <a:rPr lang="en-US" sz="3600" dirty="0" err="1"/>
              <a:t>submucosal</a:t>
            </a:r>
            <a:r>
              <a:rPr lang="en-US" sz="3600" dirty="0"/>
              <a:t> infiltration by a </a:t>
            </a:r>
            <a:r>
              <a:rPr lang="en-US" sz="3600" dirty="0" err="1"/>
              <a:t>scirrhous</a:t>
            </a:r>
            <a:r>
              <a:rPr lang="en-US" sz="3600" dirty="0"/>
              <a:t> cancer (</a:t>
            </a:r>
            <a:r>
              <a:rPr lang="en-US" sz="3600" dirty="0" err="1"/>
              <a:t>linitis</a:t>
            </a:r>
            <a:r>
              <a:rPr lang="en-US" sz="3600" dirty="0"/>
              <a:t> </a:t>
            </a:r>
            <a:r>
              <a:rPr lang="en-US" sz="3600" dirty="0" err="1"/>
              <a:t>plastica</a:t>
            </a:r>
            <a:r>
              <a:rPr lang="en-US" sz="3600" dirty="0"/>
              <a:t>) is uncommon.</a:t>
            </a:r>
          </a:p>
          <a:p>
            <a:pPr eaLnBrk="1" hangingPunct="1">
              <a:defRPr/>
            </a:pPr>
            <a:endParaRPr lang="en-US" sz="3600" dirty="0"/>
          </a:p>
          <a:p>
            <a:pPr eaLnBrk="1" hangingPunct="1">
              <a:defRPr/>
            </a:pPr>
            <a:r>
              <a:rPr lang="en-US" dirty="0"/>
              <a:t>The LINITIS PLASTICA is the most SPECTACULAR, and most FEARED, of all gastric </a:t>
            </a:r>
            <a:r>
              <a:rPr lang="en-US" dirty="0" err="1"/>
              <a:t>adenocarcinomas</a:t>
            </a:r>
            <a:r>
              <a:rPr lang="en-US" dirty="0"/>
              <a:t>. </a:t>
            </a:r>
          </a:p>
          <a:p>
            <a:pPr eaLnBrk="1" hangingPunct="1">
              <a:defRPr/>
            </a:pPr>
            <a:endParaRPr lang="en-US" dirty="0"/>
          </a:p>
          <a:p>
            <a:pPr eaLnBrk="1" hangingPunct="1">
              <a:defRPr/>
            </a:pPr>
            <a:r>
              <a:rPr lang="en-US" dirty="0"/>
              <a:t>It grows DIFFUSELY through all layers of the stomach, greatly thickening its wall, and giving the stomach a classic LEATHER BOTTLE appearance. It has a horrible prognosis.</a:t>
            </a:r>
          </a:p>
          <a:p>
            <a:pPr eaLnBrk="1" hangingPunct="1">
              <a:defRPr/>
            </a:pPr>
            <a:endParaRPr lang="en-US" dirty="0"/>
          </a:p>
          <a:p>
            <a:pPr eaLnBrk="1" hangingPunct="1">
              <a:defRPr/>
            </a:pPr>
            <a:r>
              <a:rPr lang="en-US" dirty="0"/>
              <a:t>DIFFUSE WALL THICKENING of ALL FOUR STOMACH LAYERS IS THE RULE !!!!!!! </a:t>
            </a:r>
          </a:p>
          <a:p>
            <a:pPr eaLnBrk="1" hangingPunct="1">
              <a:defRPr/>
            </a:pPr>
            <a:endParaRPr lang="en-US" dirty="0"/>
          </a:p>
          <a:p>
            <a:pPr eaLnBrk="1" hangingPunct="1">
              <a:defRPr/>
            </a:pPr>
            <a:r>
              <a:rPr lang="en-US" dirty="0"/>
              <a:t>NOT ONLY DOES IT BEHAVE LIKE WILDFIRE BUT IS ALSO POORLY DIFFERENTIATED “SIGNET” CELLS, DIFFUSELY INFILTRATIVE</a:t>
            </a:r>
          </a:p>
        </p:txBody>
      </p:sp>
      <p:sp>
        <p:nvSpPr>
          <p:cNvPr id="257027" name="Rectangle 3"/>
          <p:cNvSpPr>
            <a:spLocks noChangeArrowheads="1"/>
          </p:cNvSpPr>
          <p:nvPr/>
        </p:nvSpPr>
        <p:spPr bwMode="auto">
          <a:xfrm>
            <a:off x="609600" y="609600"/>
            <a:ext cx="617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sz="2800">
                <a:solidFill>
                  <a:prstClr val="black"/>
                </a:solidFill>
                <a:latin typeface="Arial" charset="0"/>
                <a:cs typeface="Arial" charset="0"/>
              </a:rPr>
              <a:t>LINITIS PLASTICA </a:t>
            </a:r>
          </a:p>
        </p:txBody>
      </p:sp>
    </p:spTree>
    <p:extLst>
      <p:ext uri="{BB962C8B-B14F-4D97-AF65-F5344CB8AC3E}">
        <p14:creationId xmlns:p14="http://schemas.microsoft.com/office/powerpoint/2010/main" val="252930263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a:xfrm>
            <a:off x="612775" y="228600"/>
            <a:ext cx="8153400" cy="990600"/>
          </a:xfrm>
        </p:spPr>
        <p:txBody>
          <a:bodyPr>
            <a:normAutofit fontScale="90000"/>
          </a:bodyPr>
          <a:lstStyle/>
          <a:p>
            <a:pPr eaLnBrk="1" hangingPunct="1">
              <a:defRPr/>
            </a:pPr>
            <a:r>
              <a:rPr lang="en-US" sz="8800" b="1">
                <a:solidFill>
                  <a:srgbClr val="0E03EF"/>
                </a:solidFill>
              </a:rPr>
              <a:t>SIGNET RING</a:t>
            </a:r>
          </a:p>
        </p:txBody>
      </p:sp>
      <p:pic>
        <p:nvPicPr>
          <p:cNvPr id="258051"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133600" y="1600200"/>
            <a:ext cx="6781800" cy="5086350"/>
          </a:xfrm>
        </p:spPr>
      </p:pic>
      <p:pic>
        <p:nvPicPr>
          <p:cNvPr id="258052" name="Picture 5" descr="http://t1.gstatic.com/images?q=tbn:ANd9GcSI1bVZVFR321jLWNRLrrCpuSFsjosgTJMhk0gRXDsUXweQtC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6002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1827924"/>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612775" y="228600"/>
            <a:ext cx="8153400" cy="990600"/>
          </a:xfrm>
        </p:spPr>
        <p:txBody>
          <a:bodyPr>
            <a:normAutofit fontScale="90000"/>
          </a:bodyPr>
          <a:lstStyle/>
          <a:p>
            <a:pPr eaLnBrk="1" hangingPunct="1">
              <a:defRPr/>
            </a:pPr>
            <a:r>
              <a:rPr lang="en-US" sz="8800" b="1">
                <a:solidFill>
                  <a:srgbClr val="0E03EF"/>
                </a:solidFill>
              </a:rPr>
              <a:t>PAPILLARY</a:t>
            </a:r>
          </a:p>
        </p:txBody>
      </p:sp>
      <p:pic>
        <p:nvPicPr>
          <p:cNvPr id="25907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66800" y="1524000"/>
            <a:ext cx="6858000" cy="4433888"/>
          </a:xfrm>
        </p:spPr>
      </p:pic>
    </p:spTree>
    <p:extLst>
      <p:ext uri="{BB962C8B-B14F-4D97-AF65-F5344CB8AC3E}">
        <p14:creationId xmlns:p14="http://schemas.microsoft.com/office/powerpoint/2010/main" val="85982282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a:xfrm>
            <a:off x="612775" y="228600"/>
            <a:ext cx="8153400" cy="990600"/>
          </a:xfrm>
        </p:spPr>
        <p:txBody>
          <a:bodyPr>
            <a:normAutofit fontScale="90000"/>
          </a:bodyPr>
          <a:lstStyle/>
          <a:p>
            <a:pPr eaLnBrk="1" hangingPunct="1">
              <a:defRPr/>
            </a:pPr>
            <a:r>
              <a:rPr lang="en-US" sz="8800" b="1">
                <a:solidFill>
                  <a:srgbClr val="0E03EF"/>
                </a:solidFill>
              </a:rPr>
              <a:t>TUBULAR</a:t>
            </a:r>
          </a:p>
        </p:txBody>
      </p:sp>
      <p:pic>
        <p:nvPicPr>
          <p:cNvPr id="260099"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19200" y="1371600"/>
            <a:ext cx="6781800" cy="5086350"/>
          </a:xfrm>
        </p:spPr>
      </p:pic>
    </p:spTree>
    <p:extLst>
      <p:ext uri="{BB962C8B-B14F-4D97-AF65-F5344CB8AC3E}">
        <p14:creationId xmlns:p14="http://schemas.microsoft.com/office/powerpoint/2010/main" val="426258588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612775" y="228600"/>
            <a:ext cx="8153400" cy="990600"/>
          </a:xfrm>
        </p:spPr>
        <p:txBody>
          <a:bodyPr>
            <a:normAutofit fontScale="90000"/>
          </a:bodyPr>
          <a:lstStyle/>
          <a:p>
            <a:pPr eaLnBrk="1" hangingPunct="1">
              <a:defRPr/>
            </a:pPr>
            <a:r>
              <a:rPr lang="en-US" sz="8800" b="1">
                <a:solidFill>
                  <a:srgbClr val="0E03EF"/>
                </a:solidFill>
              </a:rPr>
              <a:t>MUCINOUS</a:t>
            </a:r>
          </a:p>
        </p:txBody>
      </p:sp>
      <p:pic>
        <p:nvPicPr>
          <p:cNvPr id="261123"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1447800"/>
            <a:ext cx="7169150" cy="4945063"/>
          </a:xfrm>
        </p:spPr>
      </p:pic>
      <p:pic>
        <p:nvPicPr>
          <p:cNvPr id="26112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0" y="2667000"/>
            <a:ext cx="31432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735364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0" y="0"/>
            <a:ext cx="9144000" cy="1141413"/>
          </a:xfrm>
        </p:spPr>
        <p:txBody>
          <a:bodyPr>
            <a:normAutofit fontScale="90000"/>
          </a:bodyPr>
          <a:lstStyle/>
          <a:p>
            <a:pPr eaLnBrk="1" hangingPunct="1">
              <a:defRPr/>
            </a:pPr>
            <a:r>
              <a:rPr lang="en-US" sz="7200" b="1">
                <a:solidFill>
                  <a:srgbClr val="0E03EF"/>
                </a:solidFill>
              </a:rPr>
              <a:t>ADENOSQUAMOUS</a:t>
            </a:r>
          </a:p>
        </p:txBody>
      </p:sp>
      <p:pic>
        <p:nvPicPr>
          <p:cNvPr id="26214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14400" y="1314450"/>
            <a:ext cx="7315200" cy="4876800"/>
          </a:xfrm>
        </p:spPr>
      </p:pic>
    </p:spTree>
    <p:extLst>
      <p:ext uri="{BB962C8B-B14F-4D97-AF65-F5344CB8AC3E}">
        <p14:creationId xmlns:p14="http://schemas.microsoft.com/office/powerpoint/2010/main" val="12669580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228600"/>
            <a:ext cx="6705600" cy="6324600"/>
          </a:xfrm>
        </p:spPr>
        <p:txBody>
          <a:bodyPr/>
          <a:lstStyle/>
          <a:p>
            <a:pPr eaLnBrk="1" hangingPunct="1">
              <a:lnSpc>
                <a:spcPct val="80000"/>
              </a:lnSpc>
              <a:buFont typeface="Wingdings" pitchFamily="2" charset="2"/>
              <a:buNone/>
              <a:defRPr/>
            </a:pPr>
            <a:r>
              <a:rPr lang="en-US" b="1" dirty="0"/>
              <a:t>TX</a:t>
            </a:r>
            <a:endParaRPr lang="en-US" dirty="0"/>
          </a:p>
          <a:p>
            <a:pPr eaLnBrk="1" hangingPunct="1">
              <a:lnSpc>
                <a:spcPct val="80000"/>
              </a:lnSpc>
              <a:buFont typeface="Wingdings" pitchFamily="2" charset="2"/>
              <a:buNone/>
              <a:defRPr/>
            </a:pPr>
            <a:r>
              <a:rPr lang="en-US" dirty="0"/>
              <a:t>-Antibiotics</a:t>
            </a:r>
          </a:p>
          <a:p>
            <a:pPr eaLnBrk="1" hangingPunct="1">
              <a:lnSpc>
                <a:spcPct val="80000"/>
              </a:lnSpc>
              <a:buFont typeface="Wingdings" pitchFamily="2" charset="2"/>
              <a:buNone/>
              <a:defRPr/>
            </a:pPr>
            <a:r>
              <a:rPr lang="en-US" dirty="0"/>
              <a:t>-</a:t>
            </a:r>
            <a:r>
              <a:rPr lang="en-US" dirty="0" err="1"/>
              <a:t>Multivites</a:t>
            </a:r>
            <a:r>
              <a:rPr lang="en-US" dirty="0"/>
              <a:t> </a:t>
            </a:r>
          </a:p>
          <a:p>
            <a:pPr eaLnBrk="1" hangingPunct="1">
              <a:lnSpc>
                <a:spcPct val="80000"/>
              </a:lnSpc>
              <a:buFont typeface="Wingdings" pitchFamily="2" charset="2"/>
              <a:buNone/>
              <a:defRPr/>
            </a:pPr>
            <a:r>
              <a:rPr lang="en-US" dirty="0"/>
              <a:t>-Good oral hygiene</a:t>
            </a:r>
          </a:p>
          <a:p>
            <a:pPr eaLnBrk="1" hangingPunct="1">
              <a:lnSpc>
                <a:spcPct val="80000"/>
              </a:lnSpc>
              <a:buFont typeface="Wingdings" pitchFamily="2" charset="2"/>
              <a:buNone/>
              <a:defRPr/>
            </a:pPr>
            <a:r>
              <a:rPr lang="en-US" dirty="0"/>
              <a:t>-Systematic steroids (such as 0.1% </a:t>
            </a:r>
            <a:r>
              <a:rPr lang="en-US" dirty="0" err="1"/>
              <a:t>triamcinolone</a:t>
            </a:r>
            <a:r>
              <a:rPr lang="en-US" dirty="0"/>
              <a:t> in </a:t>
            </a:r>
            <a:r>
              <a:rPr lang="en-US" dirty="0" err="1"/>
              <a:t>Orabase</a:t>
            </a:r>
            <a:r>
              <a:rPr lang="en-US" dirty="0"/>
              <a:t>) or </a:t>
            </a:r>
            <a:r>
              <a:rPr lang="en-US" dirty="0" err="1"/>
              <a:t>choline</a:t>
            </a:r>
            <a:r>
              <a:rPr lang="en-US" dirty="0"/>
              <a:t> </a:t>
            </a:r>
            <a:r>
              <a:rPr lang="en-US" dirty="0" err="1"/>
              <a:t>salicylate</a:t>
            </a:r>
            <a:r>
              <a:rPr lang="en-US" dirty="0"/>
              <a:t> (8.7%) gel. </a:t>
            </a:r>
          </a:p>
          <a:p>
            <a:pPr eaLnBrk="1" hangingPunct="1">
              <a:lnSpc>
                <a:spcPct val="80000"/>
              </a:lnSpc>
              <a:buFont typeface="Wingdings" pitchFamily="2" charset="2"/>
              <a:buNone/>
              <a:defRPr/>
            </a:pPr>
            <a:r>
              <a:rPr lang="en-US" dirty="0"/>
              <a:t>-Rarely, patients with very severe, recurrent </a:t>
            </a:r>
            <a:r>
              <a:rPr lang="en-US" dirty="0" err="1"/>
              <a:t>aphthous</a:t>
            </a:r>
            <a:r>
              <a:rPr lang="en-US" dirty="0"/>
              <a:t> ulcers may need oral corticosteroids. </a:t>
            </a:r>
          </a:p>
          <a:p>
            <a:pPr eaLnBrk="1" hangingPunct="1">
              <a:lnSpc>
                <a:spcPct val="80000"/>
              </a:lnSpc>
              <a:buFont typeface="Wingdings" pitchFamily="2" charset="2"/>
              <a:buNone/>
              <a:defRPr/>
            </a:pPr>
            <a:r>
              <a:rPr lang="en-US" dirty="0"/>
              <a:t>-Symptomatic relief is achieved using local </a:t>
            </a:r>
            <a:r>
              <a:rPr lang="en-US" dirty="0" err="1"/>
              <a:t>anaesthetic</a:t>
            </a:r>
            <a:r>
              <a:rPr lang="en-US" dirty="0"/>
              <a:t> mouthwashes. </a:t>
            </a:r>
          </a:p>
          <a:p>
            <a:pPr eaLnBrk="1" hangingPunct="1">
              <a:lnSpc>
                <a:spcPct val="80000"/>
              </a:lnSpc>
              <a:buFont typeface="Wingdings" pitchFamily="2" charset="2"/>
              <a:buNone/>
              <a:defRPr/>
            </a:pPr>
            <a:r>
              <a:rPr lang="en-US" dirty="0"/>
              <a:t>-Healing occurs within 2-3 weeks.</a:t>
            </a:r>
          </a:p>
        </p:txBody>
      </p:sp>
      <p:sp>
        <p:nvSpPr>
          <p:cNvPr id="4" name="Slide Number Placeholder 3"/>
          <p:cNvSpPr>
            <a:spLocks noGrp="1"/>
          </p:cNvSpPr>
          <p:nvPr>
            <p:ph type="sldNum" sz="quarter" idx="12"/>
          </p:nvPr>
        </p:nvSpPr>
        <p:spPr/>
        <p:txBody>
          <a:bodyPr/>
          <a:lstStyle/>
          <a:p>
            <a:pPr>
              <a:defRPr/>
            </a:pPr>
            <a:fld id="{52D9EE1A-7259-4AFF-90F4-649CC744AB52}" type="slidenum">
              <a:rPr lang="en-US">
                <a:solidFill>
                  <a:srgbClr val="000000"/>
                </a:solidFill>
              </a:rPr>
              <a:pPr>
                <a:defRPr/>
              </a:pPr>
              <a:t>22</a:t>
            </a:fld>
            <a:endParaRPr lang="en-US">
              <a:solidFill>
                <a:srgbClr val="000000"/>
              </a:solidFill>
            </a:endParaRPr>
          </a:p>
        </p:txBody>
      </p:sp>
    </p:spTree>
    <p:extLst>
      <p:ext uri="{BB962C8B-B14F-4D97-AF65-F5344CB8AC3E}">
        <p14:creationId xmlns:p14="http://schemas.microsoft.com/office/powerpoint/2010/main" val="2508417375"/>
      </p:ext>
    </p:extLst>
  </p:cSld>
  <p:clrMapOvr>
    <a:masterClrMapping/>
  </p:clrMapOvr>
  <p:transition spd="slow"/>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371600"/>
            <a:ext cx="8153400" cy="5256213"/>
          </a:xfrm>
          <a:prstGeom prst="rect">
            <a:avLst/>
          </a:prstGeom>
        </p:spPr>
        <p:txBody>
          <a:bodyPr>
            <a:spAutoFit/>
          </a:bodyPr>
          <a:lstStyle/>
          <a:p>
            <a:pPr marL="463550" indent="-463550">
              <a:lnSpc>
                <a:spcPct val="80000"/>
              </a:lnSpc>
              <a:buFont typeface="Wingdings" pitchFamily="2" charset="2"/>
              <a:buChar char="Ø"/>
              <a:defRPr/>
            </a:pPr>
            <a:endParaRPr lang="en-US" sz="2400" u="sng" dirty="0">
              <a:solidFill>
                <a:prstClr val="black"/>
              </a:solidFill>
              <a:cs typeface="Arial" charset="0"/>
            </a:endParaRPr>
          </a:p>
          <a:p>
            <a:pPr marL="457200" indent="-457200">
              <a:lnSpc>
                <a:spcPct val="80000"/>
              </a:lnSpc>
              <a:buFont typeface="Wingdings" pitchFamily="2" charset="2"/>
              <a:buChar char="q"/>
              <a:defRPr/>
            </a:pPr>
            <a:r>
              <a:rPr lang="en-US" sz="3200" u="sng" dirty="0">
                <a:solidFill>
                  <a:prstClr val="black"/>
                </a:solidFill>
                <a:cs typeface="Arial" charset="0"/>
              </a:rPr>
              <a:t>T categories:</a:t>
            </a:r>
            <a:endParaRPr lang="en-US" sz="3200" dirty="0">
              <a:solidFill>
                <a:prstClr val="black"/>
              </a:solidFill>
              <a:cs typeface="Arial" charset="0"/>
            </a:endParaRPr>
          </a:p>
          <a:p>
            <a:pPr marL="914400" indent="-231775">
              <a:lnSpc>
                <a:spcPct val="150000"/>
              </a:lnSpc>
              <a:buFont typeface="Constantia" pitchFamily="18" charset="0"/>
              <a:buChar char="‐"/>
              <a:defRPr/>
            </a:pPr>
            <a:r>
              <a:rPr lang="en-US" sz="2800" i="1" dirty="0">
                <a:solidFill>
                  <a:prstClr val="black"/>
                </a:solidFill>
                <a:cs typeface="Arial" charset="0"/>
              </a:rPr>
              <a:t>Tx:</a:t>
            </a:r>
            <a:r>
              <a:rPr lang="en-US" sz="2800" dirty="0">
                <a:solidFill>
                  <a:prstClr val="black"/>
                </a:solidFill>
                <a:cs typeface="Arial" charset="0"/>
              </a:rPr>
              <a:t>  Primary tumor cannot be assessed</a:t>
            </a:r>
            <a:r>
              <a:rPr lang="ar-EG" sz="2800" dirty="0">
                <a:solidFill>
                  <a:prstClr val="black"/>
                </a:solidFill>
              </a:rPr>
              <a:t>.</a:t>
            </a:r>
          </a:p>
          <a:p>
            <a:pPr marL="914400" indent="-231775">
              <a:lnSpc>
                <a:spcPct val="150000"/>
              </a:lnSpc>
              <a:buFont typeface="Constantia" pitchFamily="18" charset="0"/>
              <a:buChar char="‐"/>
              <a:defRPr/>
            </a:pPr>
            <a:r>
              <a:rPr lang="en-US" sz="2800" i="1" dirty="0">
                <a:solidFill>
                  <a:prstClr val="black"/>
                </a:solidFill>
                <a:cs typeface="Arial" charset="0"/>
              </a:rPr>
              <a:t>T0:</a:t>
            </a:r>
            <a:r>
              <a:rPr lang="en-US" sz="2800" dirty="0">
                <a:solidFill>
                  <a:prstClr val="black"/>
                </a:solidFill>
                <a:cs typeface="Arial" charset="0"/>
              </a:rPr>
              <a:t>  No evidence of primary tumor</a:t>
            </a:r>
            <a:r>
              <a:rPr lang="ar-EG" sz="2800" dirty="0">
                <a:solidFill>
                  <a:prstClr val="black"/>
                </a:solidFill>
              </a:rPr>
              <a:t>.</a:t>
            </a:r>
          </a:p>
          <a:p>
            <a:pPr marL="914400" indent="-231775">
              <a:lnSpc>
                <a:spcPct val="150000"/>
              </a:lnSpc>
              <a:buFont typeface="Constantia" pitchFamily="18" charset="0"/>
              <a:buChar char="‐"/>
              <a:defRPr/>
            </a:pPr>
            <a:r>
              <a:rPr lang="en-US" sz="2800" i="1" dirty="0">
                <a:solidFill>
                  <a:prstClr val="black"/>
                </a:solidFill>
                <a:cs typeface="Arial" charset="0"/>
              </a:rPr>
              <a:t>Tis:</a:t>
            </a:r>
            <a:r>
              <a:rPr lang="en-US" sz="2800" dirty="0">
                <a:solidFill>
                  <a:prstClr val="black"/>
                </a:solidFill>
                <a:cs typeface="Arial" charset="0"/>
              </a:rPr>
              <a:t> Carcinoma in situ</a:t>
            </a:r>
            <a:r>
              <a:rPr lang="ar-SA" sz="2800" dirty="0">
                <a:solidFill>
                  <a:prstClr val="black"/>
                </a:solidFill>
              </a:rPr>
              <a:t>.</a:t>
            </a:r>
          </a:p>
          <a:p>
            <a:pPr marL="914400" indent="-231775">
              <a:lnSpc>
                <a:spcPct val="150000"/>
              </a:lnSpc>
              <a:buFont typeface="Constantia" pitchFamily="18" charset="0"/>
              <a:buChar char="‐"/>
              <a:defRPr/>
            </a:pPr>
            <a:r>
              <a:rPr lang="en-US" sz="2800" i="1" dirty="0">
                <a:solidFill>
                  <a:prstClr val="black"/>
                </a:solidFill>
                <a:cs typeface="Arial" charset="0"/>
              </a:rPr>
              <a:t>T1:</a:t>
            </a:r>
            <a:r>
              <a:rPr lang="en-US" sz="2800" dirty="0">
                <a:solidFill>
                  <a:prstClr val="black"/>
                </a:solidFill>
                <a:cs typeface="Arial" charset="0"/>
              </a:rPr>
              <a:t>  Tumor invades lamina propria or submucosa</a:t>
            </a:r>
            <a:r>
              <a:rPr lang="ar-SA" sz="2800" dirty="0">
                <a:solidFill>
                  <a:prstClr val="black"/>
                </a:solidFill>
              </a:rPr>
              <a:t>.</a:t>
            </a:r>
          </a:p>
          <a:p>
            <a:pPr marL="914400" indent="-231775">
              <a:lnSpc>
                <a:spcPct val="150000"/>
              </a:lnSpc>
              <a:buFont typeface="Constantia" pitchFamily="18" charset="0"/>
              <a:buChar char="‐"/>
              <a:defRPr/>
            </a:pPr>
            <a:r>
              <a:rPr lang="en-US" sz="2800" i="1" dirty="0">
                <a:solidFill>
                  <a:prstClr val="black"/>
                </a:solidFill>
                <a:cs typeface="Arial" charset="0"/>
              </a:rPr>
              <a:t>T2:</a:t>
            </a:r>
            <a:r>
              <a:rPr lang="en-US" sz="2800" dirty="0">
                <a:solidFill>
                  <a:prstClr val="black"/>
                </a:solidFill>
                <a:cs typeface="Arial" charset="0"/>
              </a:rPr>
              <a:t>  Tumor invades muscularis propria</a:t>
            </a:r>
            <a:r>
              <a:rPr lang="ar-SA" sz="2800" dirty="0">
                <a:solidFill>
                  <a:prstClr val="black"/>
                </a:solidFill>
              </a:rPr>
              <a:t>.</a:t>
            </a:r>
          </a:p>
          <a:p>
            <a:pPr marL="914400" indent="-231775">
              <a:lnSpc>
                <a:spcPct val="150000"/>
              </a:lnSpc>
              <a:buFont typeface="Constantia" pitchFamily="18" charset="0"/>
              <a:buChar char="‐"/>
              <a:defRPr/>
            </a:pPr>
            <a:r>
              <a:rPr lang="en-US" sz="2800" i="1" dirty="0">
                <a:solidFill>
                  <a:prstClr val="black"/>
                </a:solidFill>
                <a:cs typeface="Arial" charset="0"/>
              </a:rPr>
              <a:t>T3:</a:t>
            </a:r>
            <a:r>
              <a:rPr lang="en-US" sz="2800" dirty="0">
                <a:solidFill>
                  <a:prstClr val="black"/>
                </a:solidFill>
                <a:cs typeface="Arial" charset="0"/>
              </a:rPr>
              <a:t>  Tumor penetrates subserosa and serosa</a:t>
            </a:r>
            <a:r>
              <a:rPr lang="ar-SA" sz="2800" dirty="0">
                <a:solidFill>
                  <a:prstClr val="black"/>
                </a:solidFill>
              </a:rPr>
              <a:t>.</a:t>
            </a:r>
          </a:p>
          <a:p>
            <a:pPr marL="914400" indent="-231775">
              <a:lnSpc>
                <a:spcPct val="150000"/>
              </a:lnSpc>
              <a:buFont typeface="Constantia" pitchFamily="18" charset="0"/>
              <a:buChar char="‐"/>
              <a:defRPr/>
            </a:pPr>
            <a:r>
              <a:rPr lang="en-US" sz="2800" i="1" dirty="0">
                <a:solidFill>
                  <a:prstClr val="black"/>
                </a:solidFill>
                <a:cs typeface="Arial" charset="0"/>
              </a:rPr>
              <a:t>T4:</a:t>
            </a:r>
            <a:r>
              <a:rPr lang="en-US" sz="2800" dirty="0">
                <a:solidFill>
                  <a:prstClr val="black"/>
                </a:solidFill>
                <a:cs typeface="Arial" charset="0"/>
              </a:rPr>
              <a:t>  Tumor invades adjacent structures.</a:t>
            </a:r>
          </a:p>
        </p:txBody>
      </p:sp>
      <p:sp>
        <p:nvSpPr>
          <p:cNvPr id="4" name="Title 3"/>
          <p:cNvSpPr>
            <a:spLocks noGrp="1"/>
          </p:cNvSpPr>
          <p:nvPr>
            <p:ph type="title"/>
          </p:nvPr>
        </p:nvSpPr>
        <p:spPr>
          <a:xfrm>
            <a:off x="612775" y="228600"/>
            <a:ext cx="8153400" cy="990600"/>
          </a:xfrm>
        </p:spPr>
        <p:txBody>
          <a:bodyPr>
            <a:normAutofit fontScale="90000"/>
          </a:bodyPr>
          <a:lstStyle/>
          <a:p>
            <a:pPr algn="ctr" eaLnBrk="1" fontAlgn="auto" hangingPunct="1">
              <a:spcAft>
                <a:spcPts val="0"/>
              </a:spcAft>
              <a:defRPr/>
            </a:pPr>
            <a:r>
              <a:rPr lang="en-GB" dirty="0">
                <a:solidFill>
                  <a:srgbClr val="00B050"/>
                </a:solidFill>
              </a:rPr>
              <a:t>Staging Of Malignant Gastric Tumours</a:t>
            </a:r>
            <a:br>
              <a:rPr lang="en-GB" dirty="0">
                <a:solidFill>
                  <a:srgbClr val="00B050"/>
                </a:solidFill>
              </a:rPr>
            </a:br>
            <a:r>
              <a:rPr lang="en-GB" dirty="0">
                <a:solidFill>
                  <a:srgbClr val="00B050"/>
                </a:solidFill>
              </a:rPr>
              <a:t>(TNM Staging System)</a:t>
            </a:r>
          </a:p>
        </p:txBody>
      </p:sp>
      <p:sp>
        <p:nvSpPr>
          <p:cNvPr id="263172" name="Content Placeholder 4"/>
          <p:cNvSpPr>
            <a:spLocks noGrp="1"/>
          </p:cNvSpPr>
          <p:nvPr>
            <p:ph sz="quarter" idx="1"/>
          </p:nvPr>
        </p:nvSpPr>
        <p:spPr>
          <a:xfrm>
            <a:off x="609600" y="2133600"/>
            <a:ext cx="8153400" cy="4495800"/>
          </a:xfrm>
        </p:spPr>
        <p:txBody>
          <a:bodyPr/>
          <a:lstStyle/>
          <a:p>
            <a:pPr marL="0" indent="0" eaLnBrk="1" hangingPunct="1">
              <a:buFont typeface="Wingdings" pitchFamily="2" charset="2"/>
              <a:buNone/>
            </a:pPr>
            <a:r>
              <a:rPr lang="en-GB" altLang="en-US" smtClean="0"/>
              <a:t>.</a:t>
            </a:r>
          </a:p>
        </p:txBody>
      </p:sp>
      <p:sp>
        <p:nvSpPr>
          <p:cNvPr id="5" name="Slide Number Placeholder 4"/>
          <p:cNvSpPr>
            <a:spLocks noGrp="1"/>
          </p:cNvSpPr>
          <p:nvPr>
            <p:ph type="sldNum" sz="quarter" idx="12"/>
          </p:nvPr>
        </p:nvSpPr>
        <p:spPr/>
        <p:txBody>
          <a:bodyPr>
            <a:normAutofit/>
          </a:bodyPr>
          <a:lstStyle/>
          <a:p>
            <a:pPr>
              <a:defRPr/>
            </a:pPr>
            <a:fld id="{D6CD2745-9A8E-4329-8B37-0FE8D5E816F2}" type="slidenum">
              <a:rPr lang="en-US"/>
              <a:pPr>
                <a:defRPr/>
              </a:pPr>
              <a:t>220</a:t>
            </a:fld>
            <a:endParaRPr lang="en-US" dirty="0"/>
          </a:p>
        </p:txBody>
      </p:sp>
    </p:spTree>
    <p:extLst>
      <p:ext uri="{BB962C8B-B14F-4D97-AF65-F5344CB8AC3E}">
        <p14:creationId xmlns:p14="http://schemas.microsoft.com/office/powerpoint/2010/main" val="3360615819"/>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194" name="Picture 5" descr="clip_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63" y="1025525"/>
            <a:ext cx="7559675"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195" name="Title 2"/>
          <p:cNvSpPr>
            <a:spLocks noGrp="1"/>
          </p:cNvSpPr>
          <p:nvPr>
            <p:ph type="title"/>
          </p:nvPr>
        </p:nvSpPr>
        <p:spPr>
          <a:xfrm>
            <a:off x="612775" y="228600"/>
            <a:ext cx="8153400" cy="990600"/>
          </a:xfrm>
        </p:spPr>
        <p:txBody>
          <a:bodyPr/>
          <a:lstStyle/>
          <a:p>
            <a:pPr eaLnBrk="1" hangingPunct="1"/>
            <a:r>
              <a:rPr lang="en-GB" altLang="en-US" smtClean="0">
                <a:solidFill>
                  <a:srgbClr val="00B050"/>
                </a:solidFill>
              </a:rPr>
              <a:t>TNM Staging System</a:t>
            </a:r>
            <a:endParaRPr lang="en-GB" altLang="en-US" smtClean="0"/>
          </a:p>
        </p:txBody>
      </p:sp>
      <p:sp>
        <p:nvSpPr>
          <p:cNvPr id="264196" name="Content Placeholder 3"/>
          <p:cNvSpPr>
            <a:spLocks noGrp="1"/>
          </p:cNvSpPr>
          <p:nvPr>
            <p:ph sz="quarter" idx="1"/>
          </p:nvPr>
        </p:nvSpPr>
        <p:spPr>
          <a:xfrm>
            <a:off x="612775" y="1600200"/>
            <a:ext cx="8153400" cy="4495800"/>
          </a:xfrm>
        </p:spPr>
        <p:txBody>
          <a:bodyPr/>
          <a:lstStyle/>
          <a:p>
            <a:pPr marL="0" indent="0" eaLnBrk="1" hangingPunct="1">
              <a:buFont typeface="Wingdings" pitchFamily="2" charset="2"/>
              <a:buNone/>
            </a:pPr>
            <a:r>
              <a:rPr lang="en-GB" altLang="en-US" smtClean="0"/>
              <a:t>.</a:t>
            </a:r>
          </a:p>
        </p:txBody>
      </p:sp>
      <p:sp>
        <p:nvSpPr>
          <p:cNvPr id="5" name="Slide Number Placeholder 4"/>
          <p:cNvSpPr>
            <a:spLocks noGrp="1"/>
          </p:cNvSpPr>
          <p:nvPr>
            <p:ph type="sldNum" sz="quarter" idx="12"/>
          </p:nvPr>
        </p:nvSpPr>
        <p:spPr/>
        <p:txBody>
          <a:bodyPr>
            <a:normAutofit/>
          </a:bodyPr>
          <a:lstStyle/>
          <a:p>
            <a:pPr>
              <a:defRPr/>
            </a:pPr>
            <a:fld id="{1B2E0ACF-34D4-4492-9480-9D60AFD6482B}" type="slidenum">
              <a:rPr lang="en-US"/>
              <a:pPr>
                <a:defRPr/>
              </a:pPr>
              <a:t>221</a:t>
            </a:fld>
            <a:endParaRPr lang="en-US" dirty="0"/>
          </a:p>
        </p:txBody>
      </p:sp>
    </p:spTree>
    <p:extLst>
      <p:ext uri="{BB962C8B-B14F-4D97-AF65-F5344CB8AC3E}">
        <p14:creationId xmlns:p14="http://schemas.microsoft.com/office/powerpoint/2010/main" val="326123763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ave 2"/>
          <p:cNvSpPr/>
          <p:nvPr/>
        </p:nvSpPr>
        <p:spPr>
          <a:xfrm>
            <a:off x="609600" y="1219200"/>
            <a:ext cx="1981200" cy="685800"/>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2" name="Rectangle 1"/>
          <p:cNvSpPr/>
          <p:nvPr/>
        </p:nvSpPr>
        <p:spPr>
          <a:xfrm>
            <a:off x="222250" y="795338"/>
            <a:ext cx="8686800" cy="6000750"/>
          </a:xfrm>
          <a:prstGeom prst="rect">
            <a:avLst/>
          </a:prstGeom>
        </p:spPr>
        <p:txBody>
          <a:bodyPr>
            <a:spAutoFit/>
          </a:bodyPr>
          <a:lstStyle/>
          <a:p>
            <a:pPr>
              <a:defRPr/>
            </a:pPr>
            <a:endParaRPr lang="en-US" sz="2400" u="sng" dirty="0">
              <a:solidFill>
                <a:prstClr val="black"/>
              </a:solidFill>
              <a:cs typeface="Arial" charset="0"/>
            </a:endParaRPr>
          </a:p>
          <a:p>
            <a:pPr>
              <a:defRPr/>
            </a:pPr>
            <a:endParaRPr lang="en-US" sz="2400" u="sng" dirty="0">
              <a:solidFill>
                <a:prstClr val="black"/>
              </a:solidFill>
              <a:cs typeface="Arial" charset="0"/>
            </a:endParaRPr>
          </a:p>
          <a:p>
            <a:pPr>
              <a:defRPr/>
            </a:pPr>
            <a:endParaRPr lang="en-US" sz="2400" u="sng" dirty="0">
              <a:solidFill>
                <a:prstClr val="black"/>
              </a:solidFill>
              <a:cs typeface="Arial" charset="0"/>
            </a:endParaRPr>
          </a:p>
          <a:p>
            <a:pPr marL="457200" indent="-457200">
              <a:buFont typeface="Wingdings" pitchFamily="2" charset="2"/>
              <a:buChar char="q"/>
              <a:defRPr/>
            </a:pPr>
            <a:r>
              <a:rPr lang="en-US" sz="3200" u="sng" dirty="0">
                <a:solidFill>
                  <a:prstClr val="black"/>
                </a:solidFill>
                <a:cs typeface="Arial" charset="0"/>
              </a:rPr>
              <a:t>N categories</a:t>
            </a:r>
          </a:p>
          <a:p>
            <a:pPr marL="914400" indent="-231775">
              <a:buFont typeface="Constantia" pitchFamily="18" charset="0"/>
              <a:buChar char="‐"/>
              <a:defRPr/>
            </a:pPr>
            <a:r>
              <a:rPr lang="en-US" sz="2800" i="1" dirty="0">
                <a:solidFill>
                  <a:prstClr val="black"/>
                </a:solidFill>
                <a:cs typeface="Arial" charset="0"/>
              </a:rPr>
              <a:t>Nx:</a:t>
            </a:r>
            <a:r>
              <a:rPr lang="en-US" sz="2800" dirty="0">
                <a:solidFill>
                  <a:prstClr val="black"/>
                </a:solidFill>
                <a:cs typeface="Arial" charset="0"/>
              </a:rPr>
              <a:t> Regional lymph nodes cannot be assessed.</a:t>
            </a:r>
          </a:p>
          <a:p>
            <a:pPr marL="914400" indent="-231775">
              <a:lnSpc>
                <a:spcPct val="150000"/>
              </a:lnSpc>
              <a:buFont typeface="Constantia" pitchFamily="18" charset="0"/>
              <a:buChar char="‐"/>
              <a:defRPr/>
            </a:pPr>
            <a:r>
              <a:rPr lang="en-US" sz="2800" i="1" dirty="0">
                <a:solidFill>
                  <a:prstClr val="black"/>
                </a:solidFill>
                <a:cs typeface="Arial" charset="0"/>
              </a:rPr>
              <a:t>No:</a:t>
            </a:r>
            <a:r>
              <a:rPr lang="en-US" sz="2800" dirty="0">
                <a:solidFill>
                  <a:prstClr val="black"/>
                </a:solidFill>
                <a:cs typeface="Arial" charset="0"/>
              </a:rPr>
              <a:t> No regional lymph nodes metastasis.</a:t>
            </a:r>
          </a:p>
          <a:p>
            <a:pPr marL="914400" indent="-231775">
              <a:lnSpc>
                <a:spcPct val="150000"/>
              </a:lnSpc>
              <a:buFont typeface="Constantia" pitchFamily="18" charset="0"/>
              <a:buChar char="‐"/>
              <a:defRPr/>
            </a:pPr>
            <a:r>
              <a:rPr lang="en-US" sz="2800" i="1" dirty="0">
                <a:solidFill>
                  <a:prstClr val="black"/>
                </a:solidFill>
                <a:cs typeface="Arial" charset="0"/>
              </a:rPr>
              <a:t>N1:</a:t>
            </a:r>
            <a:r>
              <a:rPr lang="en-US" sz="2800" dirty="0">
                <a:solidFill>
                  <a:prstClr val="black"/>
                </a:solidFill>
                <a:cs typeface="Arial" charset="0"/>
              </a:rPr>
              <a:t>  Metastasis in 1 to 2 regional lymph nodes.</a:t>
            </a:r>
          </a:p>
          <a:p>
            <a:pPr marL="914400" indent="-231775">
              <a:lnSpc>
                <a:spcPct val="150000"/>
              </a:lnSpc>
              <a:buFont typeface="Constantia" pitchFamily="18" charset="0"/>
              <a:buChar char="‐"/>
              <a:defRPr/>
            </a:pPr>
            <a:r>
              <a:rPr lang="en-US" sz="2800" i="1" dirty="0">
                <a:solidFill>
                  <a:prstClr val="black"/>
                </a:solidFill>
                <a:cs typeface="Arial" charset="0"/>
              </a:rPr>
              <a:t>N2:</a:t>
            </a:r>
            <a:r>
              <a:rPr lang="en-US" sz="2800" dirty="0">
                <a:solidFill>
                  <a:prstClr val="black"/>
                </a:solidFill>
                <a:cs typeface="Arial" charset="0"/>
              </a:rPr>
              <a:t> Metastasis in 3 to 6 regional lymph nodes.</a:t>
            </a:r>
          </a:p>
          <a:p>
            <a:pPr marL="914400" indent="-231775">
              <a:lnSpc>
                <a:spcPct val="150000"/>
              </a:lnSpc>
              <a:buFont typeface="Constantia" pitchFamily="18" charset="0"/>
              <a:buChar char="‐"/>
              <a:defRPr/>
            </a:pPr>
            <a:r>
              <a:rPr lang="en-US" sz="2800" i="1" dirty="0">
                <a:solidFill>
                  <a:prstClr val="black"/>
                </a:solidFill>
                <a:cs typeface="Arial" charset="0"/>
              </a:rPr>
              <a:t>N3:</a:t>
            </a:r>
            <a:r>
              <a:rPr lang="en-US" sz="2800" dirty="0">
                <a:solidFill>
                  <a:prstClr val="black"/>
                </a:solidFill>
                <a:cs typeface="Arial" charset="0"/>
              </a:rPr>
              <a:t> Metastasis in more than 6 regional lymph nodes.</a:t>
            </a:r>
          </a:p>
          <a:p>
            <a:pPr marL="1255713">
              <a:defRPr/>
            </a:pPr>
            <a:r>
              <a:rPr lang="en-US" sz="2800" dirty="0">
                <a:solidFill>
                  <a:prstClr val="black"/>
                </a:solidFill>
                <a:cs typeface="Arial" charset="0"/>
              </a:rPr>
              <a:t>N3a: Metastasis in 7 to 15 regional lymph nodes.</a:t>
            </a:r>
          </a:p>
          <a:p>
            <a:pPr marL="1255713">
              <a:defRPr/>
            </a:pPr>
            <a:r>
              <a:rPr lang="en-US" sz="2800" dirty="0">
                <a:solidFill>
                  <a:prstClr val="black"/>
                </a:solidFill>
                <a:cs typeface="Arial" charset="0"/>
              </a:rPr>
              <a:t>N3b: Metastasis in more than 15 regional lymph nodes.</a:t>
            </a:r>
          </a:p>
        </p:txBody>
      </p:sp>
      <p:sp>
        <p:nvSpPr>
          <p:cNvPr id="265220" name="Title 3"/>
          <p:cNvSpPr>
            <a:spLocks noGrp="1"/>
          </p:cNvSpPr>
          <p:nvPr>
            <p:ph type="title"/>
          </p:nvPr>
        </p:nvSpPr>
        <p:spPr>
          <a:xfrm>
            <a:off x="612775" y="228600"/>
            <a:ext cx="8153400" cy="990600"/>
          </a:xfrm>
        </p:spPr>
        <p:txBody>
          <a:bodyPr/>
          <a:lstStyle/>
          <a:p>
            <a:pPr eaLnBrk="1" hangingPunct="1"/>
            <a:r>
              <a:rPr lang="en-GB" altLang="en-US" smtClean="0">
                <a:solidFill>
                  <a:srgbClr val="00B050"/>
                </a:solidFill>
              </a:rPr>
              <a:t>…TNM Staging System</a:t>
            </a:r>
            <a:endParaRPr lang="en-GB" altLang="en-US" smtClean="0"/>
          </a:p>
        </p:txBody>
      </p:sp>
      <p:sp>
        <p:nvSpPr>
          <p:cNvPr id="265221" name="Content Placeholder 4"/>
          <p:cNvSpPr>
            <a:spLocks noGrp="1"/>
          </p:cNvSpPr>
          <p:nvPr>
            <p:ph sz="quarter" idx="1"/>
          </p:nvPr>
        </p:nvSpPr>
        <p:spPr>
          <a:xfrm>
            <a:off x="609600" y="1676400"/>
            <a:ext cx="8153400" cy="4495800"/>
          </a:xfrm>
        </p:spPr>
        <p:txBody>
          <a:bodyPr/>
          <a:lstStyle/>
          <a:p>
            <a:pPr marL="0" indent="0" eaLnBrk="1" hangingPunct="1">
              <a:buFont typeface="Wingdings" pitchFamily="2" charset="2"/>
              <a:buNone/>
            </a:pPr>
            <a:endParaRPr lang="en-GB" altLang="en-US" smtClean="0"/>
          </a:p>
          <a:p>
            <a:pPr marL="0" indent="0" eaLnBrk="1" hangingPunct="1">
              <a:buFont typeface="Wingdings" pitchFamily="2" charset="2"/>
              <a:buNone/>
            </a:pPr>
            <a:endParaRPr lang="en-GB" altLang="en-US" smtClean="0"/>
          </a:p>
          <a:p>
            <a:pPr marL="0" indent="0" eaLnBrk="1" hangingPunct="1">
              <a:buFont typeface="Wingdings" pitchFamily="2" charset="2"/>
              <a:buNone/>
            </a:pPr>
            <a:endParaRPr lang="en-GB" altLang="en-US" smtClean="0"/>
          </a:p>
        </p:txBody>
      </p:sp>
      <p:sp>
        <p:nvSpPr>
          <p:cNvPr id="6" name="Slide Number Placeholder 5"/>
          <p:cNvSpPr>
            <a:spLocks noGrp="1"/>
          </p:cNvSpPr>
          <p:nvPr>
            <p:ph type="sldNum" sz="quarter" idx="12"/>
          </p:nvPr>
        </p:nvSpPr>
        <p:spPr/>
        <p:txBody>
          <a:bodyPr>
            <a:normAutofit/>
          </a:bodyPr>
          <a:lstStyle/>
          <a:p>
            <a:pPr>
              <a:defRPr/>
            </a:pPr>
            <a:fld id="{4867D17B-2B76-4D82-BB5B-35887047BDE1}" type="slidenum">
              <a:rPr lang="en-US"/>
              <a:pPr>
                <a:defRPr/>
              </a:pPr>
              <a:t>222</a:t>
            </a:fld>
            <a:endParaRPr lang="en-US" dirty="0"/>
          </a:p>
        </p:txBody>
      </p:sp>
    </p:spTree>
    <p:extLst>
      <p:ext uri="{BB962C8B-B14F-4D97-AF65-F5344CB8AC3E}">
        <p14:creationId xmlns:p14="http://schemas.microsoft.com/office/powerpoint/2010/main" val="2765231438"/>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clip_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914400"/>
            <a:ext cx="78867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43" name="Title 2"/>
          <p:cNvSpPr>
            <a:spLocks noGrp="1"/>
          </p:cNvSpPr>
          <p:nvPr>
            <p:ph type="title"/>
          </p:nvPr>
        </p:nvSpPr>
        <p:spPr>
          <a:xfrm>
            <a:off x="612775" y="228600"/>
            <a:ext cx="8153400" cy="990600"/>
          </a:xfrm>
        </p:spPr>
        <p:txBody>
          <a:bodyPr/>
          <a:lstStyle/>
          <a:p>
            <a:pPr eaLnBrk="1" hangingPunct="1"/>
            <a:r>
              <a:rPr lang="en-US" altLang="en-US" smtClean="0"/>
              <a:t>.</a:t>
            </a:r>
          </a:p>
        </p:txBody>
      </p:sp>
      <p:sp>
        <p:nvSpPr>
          <p:cNvPr id="266244" name="Content Placeholder 3"/>
          <p:cNvSpPr>
            <a:spLocks noGrp="1"/>
          </p:cNvSpPr>
          <p:nvPr>
            <p:ph sz="quarter" idx="1"/>
          </p:nvPr>
        </p:nvSpPr>
        <p:spPr>
          <a:xfrm>
            <a:off x="612775" y="1600200"/>
            <a:ext cx="8153400" cy="4495800"/>
          </a:xfrm>
        </p:spPr>
        <p:txBody>
          <a:bodyPr/>
          <a:lstStyle/>
          <a:p>
            <a:pPr marL="0" indent="0" eaLnBrk="1" hangingPunct="1">
              <a:buFont typeface="Wingdings" pitchFamily="2" charset="2"/>
              <a:buNone/>
            </a:pPr>
            <a:r>
              <a:rPr lang="en-US" altLang="en-US" smtClean="0"/>
              <a:t>.</a:t>
            </a:r>
          </a:p>
        </p:txBody>
      </p:sp>
      <p:sp>
        <p:nvSpPr>
          <p:cNvPr id="5" name="Slide Number Placeholder 4"/>
          <p:cNvSpPr>
            <a:spLocks noGrp="1"/>
          </p:cNvSpPr>
          <p:nvPr>
            <p:ph type="sldNum" sz="quarter" idx="12"/>
          </p:nvPr>
        </p:nvSpPr>
        <p:spPr/>
        <p:txBody>
          <a:bodyPr>
            <a:normAutofit/>
          </a:bodyPr>
          <a:lstStyle/>
          <a:p>
            <a:pPr>
              <a:defRPr/>
            </a:pPr>
            <a:fld id="{7C20A5AC-513B-4746-8F3B-5A9CBC173242}" type="slidenum">
              <a:rPr lang="en-US"/>
              <a:pPr>
                <a:defRPr/>
              </a:pPr>
              <a:t>223</a:t>
            </a:fld>
            <a:endParaRPr lang="en-US" dirty="0"/>
          </a:p>
        </p:txBody>
      </p:sp>
    </p:spTree>
    <p:extLst>
      <p:ext uri="{BB962C8B-B14F-4D97-AF65-F5344CB8AC3E}">
        <p14:creationId xmlns:p14="http://schemas.microsoft.com/office/powerpoint/2010/main" val="6310158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ave 2"/>
          <p:cNvSpPr/>
          <p:nvPr/>
        </p:nvSpPr>
        <p:spPr>
          <a:xfrm>
            <a:off x="609600" y="1219200"/>
            <a:ext cx="1981200" cy="685800"/>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2" name="Rectangle 1"/>
          <p:cNvSpPr/>
          <p:nvPr/>
        </p:nvSpPr>
        <p:spPr>
          <a:xfrm>
            <a:off x="228600" y="1295400"/>
            <a:ext cx="8964613" cy="3632200"/>
          </a:xfrm>
          <a:prstGeom prst="rect">
            <a:avLst/>
          </a:prstGeom>
        </p:spPr>
        <p:txBody>
          <a:bodyPr wrap="none">
            <a:spAutoFit/>
          </a:bodyPr>
          <a:lstStyle/>
          <a:p>
            <a:pPr>
              <a:defRPr/>
            </a:pPr>
            <a:r>
              <a:rPr lang="en-US" sz="2400" u="sng" dirty="0">
                <a:solidFill>
                  <a:prstClr val="black"/>
                </a:solidFill>
                <a:cs typeface="Arial" charset="0"/>
              </a:rPr>
              <a:t>.</a:t>
            </a:r>
          </a:p>
          <a:p>
            <a:pPr marL="457200" indent="-457200">
              <a:buFont typeface="Wingdings" pitchFamily="2" charset="2"/>
              <a:buChar char="Ø"/>
              <a:defRPr/>
            </a:pPr>
            <a:endParaRPr lang="en-US" sz="2400" u="sng" dirty="0">
              <a:solidFill>
                <a:prstClr val="black"/>
              </a:solidFill>
              <a:cs typeface="Arial" charset="0"/>
            </a:endParaRPr>
          </a:p>
          <a:p>
            <a:pPr marL="342900" indent="-342900">
              <a:buFont typeface="Wingdings" pitchFamily="2" charset="2"/>
              <a:buChar char="q"/>
              <a:defRPr/>
            </a:pPr>
            <a:r>
              <a:rPr lang="en-US" sz="3200" u="sng" dirty="0">
                <a:solidFill>
                  <a:prstClr val="black"/>
                </a:solidFill>
                <a:cs typeface="Arial" charset="0"/>
              </a:rPr>
              <a:t>M categories</a:t>
            </a:r>
          </a:p>
          <a:p>
            <a:pPr marL="457200" indent="-457200">
              <a:buFont typeface="Wingdings" pitchFamily="2" charset="2"/>
              <a:buChar char="Ø"/>
              <a:defRPr/>
            </a:pPr>
            <a:endParaRPr lang="en-US" sz="2400" u="sng" dirty="0">
              <a:solidFill>
                <a:prstClr val="black"/>
              </a:solidFill>
              <a:cs typeface="Arial" charset="0"/>
            </a:endParaRPr>
          </a:p>
          <a:p>
            <a:pPr marL="914400" indent="-219075">
              <a:lnSpc>
                <a:spcPct val="150000"/>
              </a:lnSpc>
              <a:buFont typeface="Constantia" pitchFamily="18" charset="0"/>
              <a:buChar char="‐"/>
              <a:tabLst>
                <a:tab pos="231775" algn="l"/>
              </a:tabLst>
              <a:defRPr/>
            </a:pPr>
            <a:r>
              <a:rPr lang="en-US" sz="2800" dirty="0">
                <a:solidFill>
                  <a:prstClr val="black"/>
                </a:solidFill>
                <a:cs typeface="Arial" charset="0"/>
              </a:rPr>
              <a:t>Mx: presence of distant metastasis cannot be assessed</a:t>
            </a:r>
            <a:r>
              <a:rPr lang="ar-EG" sz="2800" dirty="0">
                <a:solidFill>
                  <a:prstClr val="black"/>
                </a:solidFill>
              </a:rPr>
              <a:t>.</a:t>
            </a:r>
          </a:p>
          <a:p>
            <a:pPr marL="914400" indent="-219075">
              <a:lnSpc>
                <a:spcPct val="150000"/>
              </a:lnSpc>
              <a:buFont typeface="Constantia" pitchFamily="18" charset="0"/>
              <a:buChar char="‐"/>
              <a:tabLst>
                <a:tab pos="231775" algn="l"/>
              </a:tabLst>
              <a:defRPr/>
            </a:pPr>
            <a:r>
              <a:rPr lang="en-US" sz="2800" dirty="0">
                <a:solidFill>
                  <a:prstClr val="black"/>
                </a:solidFill>
                <a:cs typeface="Arial" charset="0"/>
              </a:rPr>
              <a:t>M0: no distant metastasis</a:t>
            </a:r>
            <a:r>
              <a:rPr lang="ar-EG" sz="2800" dirty="0">
                <a:solidFill>
                  <a:prstClr val="black"/>
                </a:solidFill>
              </a:rPr>
              <a:t>.</a:t>
            </a:r>
          </a:p>
          <a:p>
            <a:pPr marL="914400" indent="-219075">
              <a:lnSpc>
                <a:spcPct val="150000"/>
              </a:lnSpc>
              <a:buFont typeface="Constantia" pitchFamily="18" charset="0"/>
              <a:buChar char="‐"/>
              <a:tabLst>
                <a:tab pos="231775" algn="l"/>
              </a:tabLst>
              <a:defRPr/>
            </a:pPr>
            <a:r>
              <a:rPr lang="en-US" sz="2800" dirty="0">
                <a:solidFill>
                  <a:prstClr val="black"/>
                </a:solidFill>
                <a:cs typeface="Arial" charset="0"/>
              </a:rPr>
              <a:t>M1: distant metastasis.</a:t>
            </a:r>
          </a:p>
        </p:txBody>
      </p:sp>
      <p:sp>
        <p:nvSpPr>
          <p:cNvPr id="267268" name="Title 3"/>
          <p:cNvSpPr>
            <a:spLocks noGrp="1"/>
          </p:cNvSpPr>
          <p:nvPr>
            <p:ph type="title"/>
          </p:nvPr>
        </p:nvSpPr>
        <p:spPr>
          <a:xfrm>
            <a:off x="612775" y="228600"/>
            <a:ext cx="8153400" cy="990600"/>
          </a:xfrm>
        </p:spPr>
        <p:txBody>
          <a:bodyPr/>
          <a:lstStyle/>
          <a:p>
            <a:pPr eaLnBrk="1" hangingPunct="1"/>
            <a:r>
              <a:rPr lang="en-GB" altLang="en-US" smtClean="0">
                <a:solidFill>
                  <a:srgbClr val="00B050"/>
                </a:solidFill>
              </a:rPr>
              <a:t>…TNM Staging System</a:t>
            </a:r>
            <a:endParaRPr lang="en-US" altLang="en-US" smtClean="0"/>
          </a:p>
        </p:txBody>
      </p:sp>
      <p:sp>
        <p:nvSpPr>
          <p:cNvPr id="267269" name="Content Placeholder 4"/>
          <p:cNvSpPr>
            <a:spLocks noGrp="1"/>
          </p:cNvSpPr>
          <p:nvPr>
            <p:ph sz="quarter" idx="1"/>
          </p:nvPr>
        </p:nvSpPr>
        <p:spPr>
          <a:xfrm>
            <a:off x="628650" y="2354263"/>
            <a:ext cx="8153400" cy="4495800"/>
          </a:xfrm>
        </p:spPr>
        <p:txBody>
          <a:bodyPr/>
          <a:lstStyle/>
          <a:p>
            <a:pPr marL="0" indent="0" eaLnBrk="1" hangingPunct="1">
              <a:buFont typeface="Wingdings" pitchFamily="2" charset="2"/>
              <a:buNone/>
            </a:pPr>
            <a:r>
              <a:rPr lang="en-US" altLang="en-US" smtClean="0"/>
              <a:t>.</a:t>
            </a:r>
          </a:p>
        </p:txBody>
      </p:sp>
      <p:sp>
        <p:nvSpPr>
          <p:cNvPr id="6" name="Slide Number Placeholder 5"/>
          <p:cNvSpPr>
            <a:spLocks noGrp="1"/>
          </p:cNvSpPr>
          <p:nvPr>
            <p:ph type="sldNum" sz="quarter" idx="12"/>
          </p:nvPr>
        </p:nvSpPr>
        <p:spPr/>
        <p:txBody>
          <a:bodyPr>
            <a:normAutofit/>
          </a:bodyPr>
          <a:lstStyle/>
          <a:p>
            <a:pPr>
              <a:defRPr/>
            </a:pPr>
            <a:fld id="{2C00C35E-8ADB-4A4F-989D-D868C73243E1}" type="slidenum">
              <a:rPr lang="en-US"/>
              <a:pPr>
                <a:defRPr/>
              </a:pPr>
              <a:t>224</a:t>
            </a:fld>
            <a:endParaRPr lang="en-US" dirty="0"/>
          </a:p>
        </p:txBody>
      </p:sp>
    </p:spTree>
    <p:extLst>
      <p:ext uri="{BB962C8B-B14F-4D97-AF65-F5344CB8AC3E}">
        <p14:creationId xmlns:p14="http://schemas.microsoft.com/office/powerpoint/2010/main" val="18010235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itle 1"/>
          <p:cNvSpPr>
            <a:spLocks noGrp="1"/>
          </p:cNvSpPr>
          <p:nvPr>
            <p:ph type="title"/>
          </p:nvPr>
        </p:nvSpPr>
        <p:spPr>
          <a:xfrm>
            <a:off x="612775" y="228600"/>
            <a:ext cx="8153400" cy="990600"/>
          </a:xfrm>
        </p:spPr>
        <p:txBody>
          <a:bodyPr/>
          <a:lstStyle/>
          <a:p>
            <a:pPr eaLnBrk="1" hangingPunct="1"/>
            <a:r>
              <a:rPr lang="en-US" altLang="en-US" smtClean="0">
                <a:solidFill>
                  <a:srgbClr val="00B050"/>
                </a:solidFill>
                <a:latin typeface="Times New Roman" pitchFamily="18" charset="0"/>
                <a:cs typeface="Times New Roman" pitchFamily="18" charset="0"/>
              </a:rPr>
              <a:t>Diagnosis of Gastric Tumors</a:t>
            </a:r>
            <a:endParaRPr lang="en-US" altLang="en-US" smtClean="0"/>
          </a:p>
        </p:txBody>
      </p:sp>
      <p:sp>
        <p:nvSpPr>
          <p:cNvPr id="3" name="Content Placeholder 2"/>
          <p:cNvSpPr>
            <a:spLocks noGrp="1"/>
          </p:cNvSpPr>
          <p:nvPr>
            <p:ph sz="quarter" idx="1"/>
          </p:nvPr>
        </p:nvSpPr>
        <p:spPr>
          <a:xfrm>
            <a:off x="612775" y="1600200"/>
            <a:ext cx="8153400" cy="4495800"/>
          </a:xfrm>
        </p:spPr>
        <p:txBody>
          <a:bodyPr>
            <a:normAutofit fontScale="92500" lnSpcReduction="10000"/>
          </a:bodyPr>
          <a:lstStyle/>
          <a:p>
            <a:pPr marL="0" indent="0" algn="justLow" eaLnBrk="1" hangingPunct="1">
              <a:spcBef>
                <a:spcPct val="0"/>
              </a:spcBef>
              <a:buClrTx/>
              <a:buSzTx/>
              <a:buFont typeface="Wingdings"/>
              <a:buNone/>
              <a:defRPr/>
            </a:pPr>
            <a:r>
              <a:rPr lang="en-US" sz="3600" b="1" dirty="0">
                <a:solidFill>
                  <a:prstClr val="black"/>
                </a:solidFill>
                <a:cs typeface="Times New Roman" pitchFamily="18" charset="0"/>
              </a:rPr>
              <a:t>Clinical picture:</a:t>
            </a:r>
          </a:p>
          <a:p>
            <a:pPr marL="320040" indent="-320040" algn="justLow" eaLnBrk="1" hangingPunct="1">
              <a:spcBef>
                <a:spcPct val="0"/>
              </a:spcBef>
              <a:buClrTx/>
              <a:buSzTx/>
              <a:buFont typeface="Wingdings" pitchFamily="2" charset="2"/>
              <a:buChar char="q"/>
              <a:defRPr/>
            </a:pPr>
            <a:r>
              <a:rPr lang="en-US" sz="3200" dirty="0">
                <a:solidFill>
                  <a:prstClr val="black"/>
                </a:solidFill>
                <a:cs typeface="Times New Roman" pitchFamily="18" charset="0"/>
              </a:rPr>
              <a:t>Common symptoms that raise the clinical suspicion of gastric tumors:</a:t>
            </a:r>
            <a:endParaRPr lang="en-US" sz="3200" b="1" i="1" u="sng" dirty="0">
              <a:solidFill>
                <a:prstClr val="black"/>
              </a:solidFill>
            </a:endParaRPr>
          </a:p>
          <a:p>
            <a:pPr marL="914400" indent="-395288" algn="justLow" eaLnBrk="1" hangingPunct="1">
              <a:spcBef>
                <a:spcPct val="0"/>
              </a:spcBef>
              <a:buClrTx/>
              <a:buSzTx/>
              <a:buFont typeface="Wingdings" pitchFamily="2" charset="2"/>
              <a:buChar char="Ø"/>
              <a:defRPr/>
            </a:pPr>
            <a:r>
              <a:rPr lang="en-US" sz="3000" i="1" dirty="0">
                <a:solidFill>
                  <a:prstClr val="black"/>
                </a:solidFill>
              </a:rPr>
              <a:t>Blood in the stool.</a:t>
            </a:r>
          </a:p>
          <a:p>
            <a:pPr marL="914400" indent="-395288" algn="justLow" eaLnBrk="1" hangingPunct="1">
              <a:spcBef>
                <a:spcPct val="0"/>
              </a:spcBef>
              <a:buClrTx/>
              <a:buSzTx/>
              <a:buFont typeface="Wingdings" pitchFamily="2" charset="2"/>
              <a:buChar char="Ø"/>
              <a:defRPr/>
            </a:pPr>
            <a:r>
              <a:rPr lang="en-US" sz="3000" i="1" dirty="0">
                <a:solidFill>
                  <a:prstClr val="black"/>
                </a:solidFill>
              </a:rPr>
              <a:t>Abdominal pain and discomfort.</a:t>
            </a:r>
          </a:p>
          <a:p>
            <a:pPr marL="914400" indent="-395288" algn="justLow" eaLnBrk="1" hangingPunct="1">
              <a:spcBef>
                <a:spcPct val="0"/>
              </a:spcBef>
              <a:buClrTx/>
              <a:buSzTx/>
              <a:buFont typeface="Wingdings" pitchFamily="2" charset="2"/>
              <a:buChar char="Ø"/>
              <a:defRPr/>
            </a:pPr>
            <a:r>
              <a:rPr lang="en-US" sz="3000" i="1" dirty="0">
                <a:solidFill>
                  <a:prstClr val="black"/>
                </a:solidFill>
              </a:rPr>
              <a:t>Persistent nausea and/or vomiting.</a:t>
            </a:r>
          </a:p>
          <a:p>
            <a:pPr marL="914400" indent="-395288" algn="justLow" eaLnBrk="1" hangingPunct="1">
              <a:spcBef>
                <a:spcPct val="0"/>
              </a:spcBef>
              <a:buClrTx/>
              <a:buSzTx/>
              <a:buFont typeface="Wingdings" pitchFamily="2" charset="2"/>
              <a:buChar char="Ø"/>
              <a:defRPr/>
            </a:pPr>
            <a:r>
              <a:rPr lang="en-US" sz="3000" i="1" dirty="0">
                <a:solidFill>
                  <a:prstClr val="black"/>
                </a:solidFill>
              </a:rPr>
              <a:t>Loss of appetite.</a:t>
            </a:r>
            <a:endParaRPr lang="en-US" sz="3000" dirty="0">
              <a:solidFill>
                <a:prstClr val="black"/>
              </a:solidFill>
            </a:endParaRPr>
          </a:p>
          <a:p>
            <a:pPr marL="914400" indent="-395288" algn="justLow" eaLnBrk="1" hangingPunct="1">
              <a:spcBef>
                <a:spcPct val="0"/>
              </a:spcBef>
              <a:buClrTx/>
              <a:buSzTx/>
              <a:buFont typeface="Wingdings" pitchFamily="2" charset="2"/>
              <a:buChar char="Ø"/>
              <a:defRPr/>
            </a:pPr>
            <a:r>
              <a:rPr lang="en-US" sz="3000" i="1" dirty="0">
                <a:solidFill>
                  <a:prstClr val="black"/>
                </a:solidFill>
              </a:rPr>
              <a:t>Abdominal bloating.</a:t>
            </a:r>
            <a:endParaRPr lang="en-US" sz="3000" dirty="0">
              <a:solidFill>
                <a:prstClr val="black"/>
              </a:solidFill>
            </a:endParaRPr>
          </a:p>
          <a:p>
            <a:pPr marL="914400" indent="-395288" algn="justLow" eaLnBrk="1" hangingPunct="1">
              <a:spcBef>
                <a:spcPct val="0"/>
              </a:spcBef>
              <a:buClrTx/>
              <a:buSzTx/>
              <a:buFont typeface="Wingdings" pitchFamily="2" charset="2"/>
              <a:buChar char="Ø"/>
              <a:defRPr/>
            </a:pPr>
            <a:r>
              <a:rPr lang="en-US" sz="3000" i="1" dirty="0">
                <a:solidFill>
                  <a:prstClr val="black"/>
                </a:solidFill>
              </a:rPr>
              <a:t>Changes in bowel habits.</a:t>
            </a:r>
            <a:endParaRPr lang="en-US" sz="3000" dirty="0">
              <a:solidFill>
                <a:prstClr val="black"/>
              </a:solidFill>
            </a:endParaRPr>
          </a:p>
          <a:p>
            <a:pPr marL="914400" indent="-395288" algn="justLow" eaLnBrk="1" hangingPunct="1">
              <a:spcBef>
                <a:spcPct val="0"/>
              </a:spcBef>
              <a:buClrTx/>
              <a:buSzTx/>
              <a:buFont typeface="Wingdings" pitchFamily="2" charset="2"/>
              <a:buChar char="Ø"/>
              <a:defRPr/>
            </a:pPr>
            <a:r>
              <a:rPr lang="en-US" sz="3000" i="1" dirty="0">
                <a:solidFill>
                  <a:prstClr val="black"/>
                </a:solidFill>
              </a:rPr>
              <a:t>Feeling excessively tired.</a:t>
            </a:r>
            <a:endParaRPr lang="en-US" sz="3000" dirty="0">
              <a:solidFill>
                <a:prstClr val="black"/>
              </a:solidFill>
            </a:endParaRPr>
          </a:p>
          <a:p>
            <a:pPr marL="914400" indent="-395288" algn="justLow" eaLnBrk="1" hangingPunct="1">
              <a:spcBef>
                <a:spcPct val="0"/>
              </a:spcBef>
              <a:buClrTx/>
              <a:buSzTx/>
              <a:buFont typeface="Wingdings" pitchFamily="2" charset="2"/>
              <a:buChar char="Ø"/>
              <a:defRPr/>
            </a:pPr>
            <a:r>
              <a:rPr lang="en-US" sz="3000" i="1" dirty="0">
                <a:solidFill>
                  <a:prstClr val="black"/>
                </a:solidFill>
              </a:rPr>
              <a:t>Losing weight without trying.</a:t>
            </a:r>
            <a:endParaRPr lang="en-US" sz="3000" dirty="0">
              <a:solidFill>
                <a:prstClr val="black"/>
              </a:solidFill>
            </a:endParaRPr>
          </a:p>
          <a:p>
            <a:pPr marL="320040" indent="-320040" eaLnBrk="1" fontAlgn="auto" hangingPunct="1">
              <a:spcAft>
                <a:spcPts val="0"/>
              </a:spcAft>
              <a:buFont typeface="Wingdings"/>
              <a:buChar char=""/>
              <a:defRPr/>
            </a:pPr>
            <a:endParaRPr lang="en-US" sz="3000" dirty="0"/>
          </a:p>
        </p:txBody>
      </p:sp>
      <p:sp>
        <p:nvSpPr>
          <p:cNvPr id="4" name="Slide Number Placeholder 3"/>
          <p:cNvSpPr>
            <a:spLocks noGrp="1"/>
          </p:cNvSpPr>
          <p:nvPr>
            <p:ph type="sldNum" sz="quarter" idx="12"/>
          </p:nvPr>
        </p:nvSpPr>
        <p:spPr/>
        <p:txBody>
          <a:bodyPr>
            <a:normAutofit/>
          </a:bodyPr>
          <a:lstStyle/>
          <a:p>
            <a:pPr>
              <a:defRPr/>
            </a:pPr>
            <a:fld id="{3A9169C8-569A-428A-B255-A16B7B16961D}" type="slidenum">
              <a:rPr lang="en-US"/>
              <a:pPr>
                <a:defRPr/>
              </a:pPr>
              <a:t>225</a:t>
            </a:fld>
            <a:endParaRPr lang="en-US" dirty="0"/>
          </a:p>
        </p:txBody>
      </p:sp>
    </p:spTree>
    <p:extLst>
      <p:ext uri="{BB962C8B-B14F-4D97-AF65-F5344CB8AC3E}">
        <p14:creationId xmlns:p14="http://schemas.microsoft.com/office/powerpoint/2010/main" val="3114879538"/>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1625" y="228600"/>
            <a:ext cx="8537575" cy="6400800"/>
          </a:xfrm>
        </p:spPr>
        <p:txBody>
          <a:bodyPr/>
          <a:lstStyle/>
          <a:p>
            <a:pPr marL="660400" indent="-660400" eaLnBrk="1" hangingPunct="1">
              <a:lnSpc>
                <a:spcPct val="90000"/>
              </a:lnSpc>
              <a:buFontTx/>
              <a:buNone/>
              <a:defRPr/>
            </a:pPr>
            <a:r>
              <a:rPr lang="en-US" sz="2000" b="1" dirty="0"/>
              <a:t>O/E</a:t>
            </a:r>
            <a:endParaRPr lang="en-US" sz="2000" dirty="0"/>
          </a:p>
          <a:p>
            <a:pPr marL="660400" indent="-660400" eaLnBrk="1" hangingPunct="1">
              <a:lnSpc>
                <a:spcPct val="90000"/>
              </a:lnSpc>
              <a:defRPr/>
            </a:pPr>
            <a:r>
              <a:rPr lang="en-US" sz="2000" dirty="0"/>
              <a:t>wasted</a:t>
            </a:r>
          </a:p>
          <a:p>
            <a:pPr marL="660400" indent="-660400" eaLnBrk="1" hangingPunct="1">
              <a:lnSpc>
                <a:spcPct val="90000"/>
              </a:lnSpc>
              <a:defRPr/>
            </a:pPr>
            <a:r>
              <a:rPr lang="en-US" sz="2000" dirty="0" err="1"/>
              <a:t>cachexic</a:t>
            </a:r>
            <a:endParaRPr lang="en-US" sz="2000" dirty="0"/>
          </a:p>
          <a:p>
            <a:pPr marL="660400" indent="-660400" eaLnBrk="1" hangingPunct="1">
              <a:lnSpc>
                <a:spcPct val="90000"/>
              </a:lnSpc>
              <a:defRPr/>
            </a:pPr>
            <a:r>
              <a:rPr lang="en-US" sz="2000" dirty="0"/>
              <a:t>pale</a:t>
            </a:r>
          </a:p>
          <a:p>
            <a:pPr marL="660400" indent="-660400" eaLnBrk="1" hangingPunct="1">
              <a:lnSpc>
                <a:spcPct val="90000"/>
              </a:lnSpc>
              <a:defRPr/>
            </a:pPr>
            <a:r>
              <a:rPr lang="en-US" sz="2000" dirty="0"/>
              <a:t>LN+</a:t>
            </a:r>
          </a:p>
          <a:p>
            <a:pPr marL="660400" indent="-660400" eaLnBrk="1" hangingPunct="1">
              <a:lnSpc>
                <a:spcPct val="90000"/>
              </a:lnSpc>
              <a:defRPr/>
            </a:pPr>
            <a:r>
              <a:rPr lang="en-US" sz="2000" dirty="0"/>
              <a:t>Jaundice</a:t>
            </a:r>
          </a:p>
          <a:p>
            <a:pPr marL="660400" indent="-660400" eaLnBrk="1" hangingPunct="1">
              <a:buFontTx/>
              <a:buNone/>
              <a:defRPr/>
            </a:pPr>
            <a:r>
              <a:rPr lang="en-US" sz="2000" b="1" dirty="0"/>
              <a:t>P/A</a:t>
            </a:r>
            <a:endParaRPr lang="en-US" sz="2000" dirty="0"/>
          </a:p>
          <a:p>
            <a:pPr marL="660400" indent="-660400" eaLnBrk="1" hangingPunct="1">
              <a:defRPr/>
            </a:pPr>
            <a:r>
              <a:rPr lang="en-US" sz="2000" dirty="0"/>
              <a:t>Palpable fixed mass in </a:t>
            </a:r>
            <a:r>
              <a:rPr lang="en-US" sz="2000" dirty="0" err="1"/>
              <a:t>epigastrium</a:t>
            </a:r>
            <a:endParaRPr lang="en-US" sz="2000" dirty="0"/>
          </a:p>
          <a:p>
            <a:pPr marL="660400" indent="-660400" eaLnBrk="1" hangingPunct="1">
              <a:defRPr/>
            </a:pPr>
            <a:r>
              <a:rPr lang="en-US" sz="2000" dirty="0" err="1"/>
              <a:t>Hepatomegally</a:t>
            </a:r>
            <a:r>
              <a:rPr lang="en-US" sz="2000" dirty="0"/>
              <a:t>-metastases-the liver is hard with irregular surface.</a:t>
            </a:r>
          </a:p>
          <a:p>
            <a:pPr marL="660400" indent="-660400" eaLnBrk="1" hangingPunct="1">
              <a:defRPr/>
            </a:pPr>
            <a:r>
              <a:rPr lang="en-US" sz="2000" dirty="0"/>
              <a:t>Slight tenderness in </a:t>
            </a:r>
            <a:r>
              <a:rPr lang="en-US" sz="2000" dirty="0" err="1"/>
              <a:t>epigatrium</a:t>
            </a:r>
            <a:endParaRPr lang="en-US" sz="2000" dirty="0"/>
          </a:p>
          <a:p>
            <a:pPr marL="660400" indent="-660400" eaLnBrk="1" hangingPunct="1">
              <a:defRPr/>
            </a:pPr>
            <a:r>
              <a:rPr lang="en-US" sz="2000" dirty="0" err="1"/>
              <a:t>Ascites</a:t>
            </a:r>
            <a:endParaRPr lang="en-US" sz="2000" dirty="0"/>
          </a:p>
          <a:p>
            <a:pPr marL="660400" indent="-660400" eaLnBrk="1" hangingPunct="1">
              <a:defRPr/>
            </a:pPr>
            <a:r>
              <a:rPr lang="en-US" sz="2000" dirty="0"/>
              <a:t> </a:t>
            </a:r>
            <a:r>
              <a:rPr lang="en-US" sz="2000" dirty="0" err="1"/>
              <a:t>Succussion</a:t>
            </a:r>
            <a:r>
              <a:rPr lang="en-US" sz="2000" dirty="0"/>
              <a:t> splash +</a:t>
            </a:r>
            <a:r>
              <a:rPr lang="en-US" sz="2000" dirty="0" err="1"/>
              <a:t>ve</a:t>
            </a:r>
            <a:endParaRPr lang="en-US" sz="2000" dirty="0"/>
          </a:p>
          <a:p>
            <a:pPr marL="660400" indent="-660400" eaLnBrk="1" hangingPunct="1">
              <a:defRPr/>
            </a:pPr>
            <a:r>
              <a:rPr lang="en-US" sz="2000" dirty="0"/>
              <a:t>Digital rectal exam – Rectal shelf or </a:t>
            </a:r>
            <a:r>
              <a:rPr lang="en-US" sz="2000" dirty="0" err="1"/>
              <a:t>Bhimer’s</a:t>
            </a:r>
            <a:r>
              <a:rPr lang="en-US" sz="2000" dirty="0"/>
              <a:t> shelf. </a:t>
            </a:r>
          </a:p>
          <a:p>
            <a:pPr marL="660400" indent="-660400" eaLnBrk="1" hangingPunct="1">
              <a:buFontTx/>
              <a:buNone/>
              <a:defRPr/>
            </a:pPr>
            <a:r>
              <a:rPr lang="en-US" sz="2000" b="1" dirty="0"/>
              <a:t>Bone Examination</a:t>
            </a:r>
            <a:endParaRPr lang="en-US" sz="2000" dirty="0"/>
          </a:p>
          <a:p>
            <a:pPr marL="660400" indent="-660400" eaLnBrk="1" hangingPunct="1">
              <a:defRPr/>
            </a:pPr>
            <a:r>
              <a:rPr lang="en-US" sz="2000" dirty="0"/>
              <a:t>Tenderness</a:t>
            </a:r>
          </a:p>
          <a:p>
            <a:pPr marL="660400" indent="-660400" eaLnBrk="1" hangingPunct="1">
              <a:defRPr/>
            </a:pPr>
            <a:r>
              <a:rPr lang="en-US" sz="2000" dirty="0"/>
              <a:t>Pathological #</a:t>
            </a:r>
          </a:p>
          <a:p>
            <a:pPr eaLnBrk="1" hangingPunct="1">
              <a:buFont typeface="Wingdings 2" pitchFamily="18" charset="2"/>
              <a:buNone/>
              <a:defRPr/>
            </a:pPr>
            <a:r>
              <a:rPr lang="en-US" sz="2000" b="1" dirty="0"/>
              <a:t>       CNS</a:t>
            </a:r>
            <a:r>
              <a:rPr lang="en-US" sz="2000" dirty="0"/>
              <a:t> -  Neurological symptoms due to cord compression</a:t>
            </a:r>
          </a:p>
        </p:txBody>
      </p:sp>
      <p:sp>
        <p:nvSpPr>
          <p:cNvPr id="4" name="Slide Number Placeholder 3"/>
          <p:cNvSpPr>
            <a:spLocks noGrp="1"/>
          </p:cNvSpPr>
          <p:nvPr>
            <p:ph type="sldNum" sz="quarter" idx="12"/>
          </p:nvPr>
        </p:nvSpPr>
        <p:spPr/>
        <p:txBody>
          <a:bodyPr>
            <a:normAutofit/>
          </a:bodyPr>
          <a:lstStyle/>
          <a:p>
            <a:pPr>
              <a:defRPr/>
            </a:pPr>
            <a:fld id="{A89CCCCA-BC37-4C53-9F61-2EE0C0DB873E}" type="slidenum">
              <a:rPr lang="en-US"/>
              <a:pPr>
                <a:defRPr/>
              </a:pPr>
              <a:t>226</a:t>
            </a:fld>
            <a:endParaRPr lang="en-US" dirty="0"/>
          </a:p>
        </p:txBody>
      </p:sp>
    </p:spTree>
    <p:extLst>
      <p:ext uri="{BB962C8B-B14F-4D97-AF65-F5344CB8AC3E}">
        <p14:creationId xmlns:p14="http://schemas.microsoft.com/office/powerpoint/2010/main" val="233242179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Content Placeholder 2"/>
          <p:cNvSpPr>
            <a:spLocks noGrp="1"/>
          </p:cNvSpPr>
          <p:nvPr>
            <p:ph idx="1"/>
          </p:nvPr>
        </p:nvSpPr>
        <p:spPr>
          <a:xfrm>
            <a:off x="228600" y="228600"/>
            <a:ext cx="8686800" cy="6629400"/>
          </a:xfrm>
        </p:spPr>
        <p:txBody>
          <a:bodyPr/>
          <a:lstStyle/>
          <a:p>
            <a:r>
              <a:rPr lang="en-US" altLang="en-US" smtClean="0"/>
              <a:t>Occasionally, tumour spread occurs to the supraclavicular lymph nodes (Troisier's sign), umbilicus ('Sister Joseph's nodule') or ovaries (Krukenberg tumour). </a:t>
            </a:r>
          </a:p>
          <a:p>
            <a:r>
              <a:rPr lang="en-US" altLang="en-US" smtClean="0"/>
              <a:t>Paraneoplastic phenomena, such as acanthosis nigricans, thrombophlebitis (Trousseau's sign) and dermatomyositis, occur rarely. </a:t>
            </a:r>
          </a:p>
          <a:p>
            <a:r>
              <a:rPr lang="en-US" altLang="en-US" smtClean="0"/>
              <a:t>Metastases occur most commonly in the liver, lungs, peritoneum and bone marrow. </a:t>
            </a:r>
          </a:p>
          <a:p>
            <a:r>
              <a:rPr lang="en-US" altLang="en-US" sz="3200" smtClean="0"/>
              <a:t>Due to metastasis that spread by gravity, to the true pelvis and form a shelf like structures - </a:t>
            </a:r>
            <a:r>
              <a:rPr lang="en-US" altLang="en-US" b="1" smtClean="0"/>
              <a:t>Rectal shelf or Bhimer’s shelf. </a:t>
            </a:r>
          </a:p>
        </p:txBody>
      </p:sp>
      <p:sp>
        <p:nvSpPr>
          <p:cNvPr id="4" name="Slide Number Placeholder 3"/>
          <p:cNvSpPr>
            <a:spLocks noGrp="1"/>
          </p:cNvSpPr>
          <p:nvPr>
            <p:ph type="sldNum" sz="quarter" idx="12"/>
          </p:nvPr>
        </p:nvSpPr>
        <p:spPr/>
        <p:txBody>
          <a:bodyPr>
            <a:normAutofit/>
          </a:bodyPr>
          <a:lstStyle/>
          <a:p>
            <a:pPr>
              <a:defRPr/>
            </a:pPr>
            <a:fld id="{80DCA10B-7BD4-45C7-A659-589AC91E4D82}" type="slidenum">
              <a:rPr lang="en-US"/>
              <a:pPr>
                <a:defRPr/>
              </a:pPr>
              <a:t>227</a:t>
            </a:fld>
            <a:endParaRPr lang="en-US" dirty="0"/>
          </a:p>
        </p:txBody>
      </p:sp>
    </p:spTree>
    <p:extLst>
      <p:ext uri="{BB962C8B-B14F-4D97-AF65-F5344CB8AC3E}">
        <p14:creationId xmlns:p14="http://schemas.microsoft.com/office/powerpoint/2010/main" val="3559598074"/>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itle 1"/>
          <p:cNvSpPr>
            <a:spLocks noGrp="1"/>
          </p:cNvSpPr>
          <p:nvPr>
            <p:ph type="title"/>
          </p:nvPr>
        </p:nvSpPr>
        <p:spPr>
          <a:xfrm>
            <a:off x="612775" y="228600"/>
            <a:ext cx="8153400" cy="990600"/>
          </a:xfrm>
        </p:spPr>
        <p:txBody>
          <a:bodyPr/>
          <a:lstStyle/>
          <a:p>
            <a:pPr eaLnBrk="1" hangingPunct="1"/>
            <a:r>
              <a:rPr lang="en-US" altLang="en-US" smtClean="0">
                <a:solidFill>
                  <a:srgbClr val="00B050"/>
                </a:solidFill>
                <a:latin typeface="Times New Roman" pitchFamily="18" charset="0"/>
                <a:cs typeface="Times New Roman" pitchFamily="18" charset="0"/>
              </a:rPr>
              <a:t>…Diagnosis of Gastric Tumors</a:t>
            </a:r>
            <a:endParaRPr lang="en-US" altLang="en-US" smtClean="0"/>
          </a:p>
        </p:txBody>
      </p:sp>
      <p:sp>
        <p:nvSpPr>
          <p:cNvPr id="3" name="Content Placeholder 2"/>
          <p:cNvSpPr>
            <a:spLocks noGrp="1"/>
          </p:cNvSpPr>
          <p:nvPr>
            <p:ph sz="quarter" idx="1"/>
          </p:nvPr>
        </p:nvSpPr>
        <p:spPr>
          <a:xfrm>
            <a:off x="609600" y="1676400"/>
            <a:ext cx="8153400" cy="4495800"/>
          </a:xfrm>
        </p:spPr>
        <p:txBody>
          <a:bodyPr>
            <a:noAutofit/>
          </a:bodyPr>
          <a:lstStyle/>
          <a:p>
            <a:pPr marL="320040" indent="-320040" eaLnBrk="1" fontAlgn="auto" hangingPunct="1">
              <a:spcBef>
                <a:spcPts val="0"/>
              </a:spcBef>
              <a:spcAft>
                <a:spcPts val="0"/>
              </a:spcAft>
              <a:buClrTx/>
              <a:buSzTx/>
              <a:buFont typeface="Wingdings" pitchFamily="2" charset="2"/>
              <a:buChar char="q"/>
              <a:defRPr/>
            </a:pPr>
            <a:r>
              <a:rPr lang="en-US" sz="2800" b="1" dirty="0">
                <a:solidFill>
                  <a:prstClr val="black"/>
                </a:solidFill>
                <a:cs typeface="Times New Roman" pitchFamily="18" charset="0"/>
              </a:rPr>
              <a:t>The three common presentations according to clinical types:</a:t>
            </a:r>
            <a:endParaRPr lang="en-US" sz="2800" b="1" u="sng" dirty="0">
              <a:solidFill>
                <a:prstClr val="black"/>
              </a:solidFill>
              <a:cs typeface="Times New Roman" pitchFamily="18" charset="0"/>
            </a:endParaRPr>
          </a:p>
          <a:p>
            <a:pPr marL="463550" indent="-463550" algn="justLow" eaLnBrk="1" hangingPunct="1">
              <a:spcBef>
                <a:spcPct val="0"/>
              </a:spcBef>
              <a:buClrTx/>
              <a:buSzTx/>
              <a:buFont typeface="Wingdings" pitchFamily="2" charset="2"/>
              <a:buChar char="Ø"/>
              <a:defRPr/>
            </a:pPr>
            <a:r>
              <a:rPr lang="en-US" sz="2800" u="sng" dirty="0">
                <a:solidFill>
                  <a:prstClr val="black"/>
                </a:solidFill>
                <a:cs typeface="Times New Roman" pitchFamily="18" charset="0"/>
              </a:rPr>
              <a:t>Insidious type:</a:t>
            </a:r>
            <a:r>
              <a:rPr lang="en-US" sz="2800" dirty="0">
                <a:solidFill>
                  <a:prstClr val="black"/>
                </a:solidFill>
                <a:cs typeface="Times New Roman" pitchFamily="18" charset="0"/>
              </a:rPr>
              <a:t> </a:t>
            </a:r>
          </a:p>
          <a:p>
            <a:pPr marL="914400" indent="-287338" algn="justLow" eaLnBrk="1" hangingPunct="1">
              <a:spcBef>
                <a:spcPct val="0"/>
              </a:spcBef>
              <a:buClrTx/>
              <a:buSzTx/>
              <a:buFont typeface="Constantia" pitchFamily="18" charset="0"/>
              <a:buChar char="‐"/>
              <a:defRPr/>
            </a:pPr>
            <a:r>
              <a:rPr lang="en-US" sz="2800" dirty="0">
                <a:solidFill>
                  <a:prstClr val="black"/>
                </a:solidFill>
                <a:cs typeface="Times New Roman" pitchFamily="18" charset="0"/>
              </a:rPr>
              <a:t>The most difficult type to be diagnosed.</a:t>
            </a:r>
          </a:p>
          <a:p>
            <a:pPr marL="914400" indent="-287338" algn="justLow" eaLnBrk="1" hangingPunct="1">
              <a:spcBef>
                <a:spcPct val="0"/>
              </a:spcBef>
              <a:buClrTx/>
              <a:buSzTx/>
              <a:buFont typeface="Constantia" pitchFamily="18" charset="0"/>
              <a:buChar char="‐"/>
              <a:defRPr/>
            </a:pPr>
            <a:r>
              <a:rPr lang="en-US" sz="2800" dirty="0">
                <a:solidFill>
                  <a:prstClr val="black"/>
                </a:solidFill>
                <a:cs typeface="Times New Roman" pitchFamily="18" charset="0"/>
              </a:rPr>
              <a:t>Epigastric pain or discomfort, anorexia, nausea, weight loss, and anemia.</a:t>
            </a:r>
          </a:p>
          <a:p>
            <a:pPr marL="463550" indent="-463550" algn="justLow" eaLnBrk="1" hangingPunct="1">
              <a:spcBef>
                <a:spcPct val="0"/>
              </a:spcBef>
              <a:buClrTx/>
              <a:buSzTx/>
              <a:buFont typeface="Wingdings" pitchFamily="2" charset="2"/>
              <a:buChar char="Ø"/>
              <a:defRPr/>
            </a:pPr>
            <a:r>
              <a:rPr lang="en-US" sz="2800" u="sng" dirty="0">
                <a:solidFill>
                  <a:prstClr val="black"/>
                </a:solidFill>
                <a:cs typeface="Times New Roman" pitchFamily="18" charset="0"/>
              </a:rPr>
              <a:t>Obstructive type:</a:t>
            </a:r>
          </a:p>
          <a:p>
            <a:pPr marL="914400" indent="-287338" algn="justLow" eaLnBrk="1" hangingPunct="1">
              <a:lnSpc>
                <a:spcPct val="80000"/>
              </a:lnSpc>
              <a:spcBef>
                <a:spcPct val="0"/>
              </a:spcBef>
              <a:buClrTx/>
              <a:buSzTx/>
              <a:buFont typeface="Constantia" pitchFamily="18" charset="0"/>
              <a:buChar char="‐"/>
              <a:defRPr/>
            </a:pPr>
            <a:r>
              <a:rPr lang="en-US" sz="2800" i="1" dirty="0">
                <a:solidFill>
                  <a:prstClr val="black"/>
                </a:solidFill>
                <a:cs typeface="Times New Roman" pitchFamily="18" charset="0"/>
              </a:rPr>
              <a:t>At the cardia</a:t>
            </a:r>
            <a:r>
              <a:rPr lang="en-US" sz="2800" dirty="0">
                <a:solidFill>
                  <a:prstClr val="black"/>
                </a:solidFill>
                <a:cs typeface="Times New Roman" pitchFamily="18" charset="0"/>
              </a:rPr>
              <a:t> : Usually increasing dysphagia.</a:t>
            </a:r>
          </a:p>
          <a:p>
            <a:pPr marL="914400" indent="-287338" algn="justLow" eaLnBrk="1" hangingPunct="1">
              <a:lnSpc>
                <a:spcPct val="80000"/>
              </a:lnSpc>
              <a:spcBef>
                <a:spcPct val="0"/>
              </a:spcBef>
              <a:buClrTx/>
              <a:buSzTx/>
              <a:buFont typeface="Constantia" pitchFamily="18" charset="0"/>
              <a:buChar char="‐"/>
              <a:defRPr/>
            </a:pPr>
            <a:r>
              <a:rPr lang="en-US" sz="2800" i="1" dirty="0">
                <a:solidFill>
                  <a:prstClr val="black"/>
                </a:solidFill>
                <a:cs typeface="Times New Roman" pitchFamily="18" charset="0"/>
              </a:rPr>
              <a:t>At the pylorus</a:t>
            </a:r>
            <a:r>
              <a:rPr lang="en-US" sz="2800" dirty="0">
                <a:solidFill>
                  <a:prstClr val="black"/>
                </a:solidFill>
                <a:cs typeface="Times New Roman" pitchFamily="18" charset="0"/>
              </a:rPr>
              <a:t> : Symptoms often mimic those of peptic ulceration.</a:t>
            </a:r>
          </a:p>
          <a:p>
            <a:pPr marL="463550" indent="-463550" algn="justLow" eaLnBrk="1" hangingPunct="1">
              <a:lnSpc>
                <a:spcPct val="80000"/>
              </a:lnSpc>
              <a:spcBef>
                <a:spcPct val="0"/>
              </a:spcBef>
              <a:buClrTx/>
              <a:buSzTx/>
              <a:buFont typeface="Wingdings" pitchFamily="2" charset="2"/>
              <a:buChar char="Ø"/>
              <a:defRPr/>
            </a:pPr>
            <a:r>
              <a:rPr lang="en-US" sz="2800" u="sng" dirty="0">
                <a:solidFill>
                  <a:prstClr val="black"/>
                </a:solidFill>
                <a:cs typeface="Times New Roman" pitchFamily="18" charset="0"/>
              </a:rPr>
              <a:t>Peptic ulcerative type:</a:t>
            </a:r>
          </a:p>
          <a:p>
            <a:pPr marL="914400" indent="-287338" algn="justLow" eaLnBrk="1" hangingPunct="1">
              <a:lnSpc>
                <a:spcPct val="80000"/>
              </a:lnSpc>
              <a:spcBef>
                <a:spcPct val="0"/>
              </a:spcBef>
              <a:buClrTx/>
              <a:buSzTx/>
              <a:buFont typeface="Constantia" pitchFamily="18" charset="0"/>
              <a:buChar char="‐"/>
              <a:defRPr/>
            </a:pPr>
            <a:r>
              <a:rPr lang="en-US" sz="2800" dirty="0">
                <a:solidFill>
                  <a:prstClr val="black"/>
                </a:solidFill>
                <a:cs typeface="Times New Roman" pitchFamily="18" charset="0"/>
              </a:rPr>
              <a:t>Approximately one-third of patients. </a:t>
            </a:r>
            <a:endParaRPr lang="en-US" sz="2800" dirty="0">
              <a:solidFill>
                <a:prstClr val="black"/>
              </a:solidFill>
              <a:latin typeface="Arial" pitchFamily="34" charset="0"/>
              <a:cs typeface="Arial" pitchFamily="34" charset="0"/>
            </a:endParaRPr>
          </a:p>
          <a:p>
            <a:pPr marL="320040" indent="-320040" eaLnBrk="1" fontAlgn="auto" hangingPunct="1">
              <a:spcAft>
                <a:spcPts val="0"/>
              </a:spcAft>
              <a:buFont typeface="Wingdings"/>
              <a:buChar char=""/>
              <a:defRPr/>
            </a:pPr>
            <a:endParaRPr lang="en-US" sz="2800" dirty="0"/>
          </a:p>
        </p:txBody>
      </p:sp>
      <p:sp>
        <p:nvSpPr>
          <p:cNvPr id="4" name="Slide Number Placeholder 3"/>
          <p:cNvSpPr>
            <a:spLocks noGrp="1"/>
          </p:cNvSpPr>
          <p:nvPr>
            <p:ph type="sldNum" sz="quarter" idx="12"/>
          </p:nvPr>
        </p:nvSpPr>
        <p:spPr/>
        <p:txBody>
          <a:bodyPr>
            <a:normAutofit/>
          </a:bodyPr>
          <a:lstStyle/>
          <a:p>
            <a:pPr>
              <a:defRPr/>
            </a:pPr>
            <a:fld id="{9AFE563D-1166-4D57-B912-7288F162C105}" type="slidenum">
              <a:rPr lang="en-US"/>
              <a:pPr>
                <a:defRPr/>
              </a:pPr>
              <a:t>228</a:t>
            </a:fld>
            <a:endParaRPr lang="en-US" dirty="0"/>
          </a:p>
        </p:txBody>
      </p:sp>
    </p:spTree>
    <p:extLst>
      <p:ext uri="{BB962C8B-B14F-4D97-AF65-F5344CB8AC3E}">
        <p14:creationId xmlns:p14="http://schemas.microsoft.com/office/powerpoint/2010/main" val="397763705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1"/>
          <p:cNvSpPr>
            <a:spLocks noGrp="1"/>
          </p:cNvSpPr>
          <p:nvPr>
            <p:ph type="title"/>
          </p:nvPr>
        </p:nvSpPr>
        <p:spPr>
          <a:xfrm>
            <a:off x="612775" y="228600"/>
            <a:ext cx="8153400" cy="990600"/>
          </a:xfrm>
        </p:spPr>
        <p:txBody>
          <a:bodyPr/>
          <a:lstStyle/>
          <a:p>
            <a:pPr eaLnBrk="1" hangingPunct="1"/>
            <a:r>
              <a:rPr lang="en-US" altLang="en-US" smtClean="0">
                <a:solidFill>
                  <a:srgbClr val="00B050"/>
                </a:solidFill>
                <a:latin typeface="Times New Roman" pitchFamily="18" charset="0"/>
                <a:cs typeface="Times New Roman" pitchFamily="18" charset="0"/>
              </a:rPr>
              <a:t>…Diagnosis of Gastric Tumors</a:t>
            </a:r>
            <a:endParaRPr lang="en-US" altLang="en-US" smtClean="0"/>
          </a:p>
        </p:txBody>
      </p:sp>
      <p:sp>
        <p:nvSpPr>
          <p:cNvPr id="3" name="Content Placeholder 2"/>
          <p:cNvSpPr>
            <a:spLocks noGrp="1"/>
          </p:cNvSpPr>
          <p:nvPr>
            <p:ph sz="quarter" idx="1"/>
          </p:nvPr>
        </p:nvSpPr>
        <p:spPr>
          <a:xfrm>
            <a:off x="612775" y="1600200"/>
            <a:ext cx="8153400" cy="4495800"/>
          </a:xfrm>
        </p:spPr>
        <p:txBody>
          <a:bodyPr>
            <a:normAutofit fontScale="92500"/>
          </a:bodyPr>
          <a:lstStyle/>
          <a:p>
            <a:pPr marL="320040" indent="-320040" eaLnBrk="1" fontAlgn="auto" hangingPunct="1">
              <a:spcBef>
                <a:spcPts val="0"/>
              </a:spcBef>
              <a:spcAft>
                <a:spcPts val="0"/>
              </a:spcAft>
              <a:buClrTx/>
              <a:buSzTx/>
              <a:buFont typeface="Wingdings" pitchFamily="2" charset="2"/>
              <a:buChar char="q"/>
              <a:defRPr/>
            </a:pPr>
            <a:r>
              <a:rPr lang="en-US" sz="3200" dirty="0">
                <a:solidFill>
                  <a:prstClr val="black"/>
                </a:solidFill>
                <a:cs typeface="Times New Roman" pitchFamily="18" charset="0"/>
              </a:rPr>
              <a:t>Investigations:</a:t>
            </a:r>
          </a:p>
          <a:p>
            <a:pPr marL="0" indent="0" eaLnBrk="1" fontAlgn="auto" hangingPunct="1">
              <a:spcBef>
                <a:spcPts val="0"/>
              </a:spcBef>
              <a:spcAft>
                <a:spcPts val="0"/>
              </a:spcAft>
              <a:buClrTx/>
              <a:buSzTx/>
              <a:buFont typeface="Wingdings"/>
              <a:buNone/>
              <a:defRPr/>
            </a:pPr>
            <a:r>
              <a:rPr lang="en-US" sz="2800" dirty="0">
                <a:solidFill>
                  <a:prstClr val="black"/>
                </a:solidFill>
                <a:cs typeface="Times New Roman" pitchFamily="18" charset="0"/>
              </a:rPr>
              <a:t>1. </a:t>
            </a:r>
            <a:r>
              <a:rPr lang="en-US" sz="3300" dirty="0">
                <a:solidFill>
                  <a:prstClr val="black"/>
                </a:solidFill>
                <a:cs typeface="Times New Roman" pitchFamily="18" charset="0"/>
              </a:rPr>
              <a:t>Laboratory:</a:t>
            </a:r>
          </a:p>
          <a:p>
            <a:pPr marL="914400" indent="-450850" algn="just" eaLnBrk="1" fontAlgn="auto" hangingPunct="1">
              <a:lnSpc>
                <a:spcPct val="150000"/>
              </a:lnSpc>
              <a:spcBef>
                <a:spcPts val="0"/>
              </a:spcBef>
              <a:spcAft>
                <a:spcPts val="0"/>
              </a:spcAft>
              <a:buClrTx/>
              <a:buSzTx/>
              <a:buFont typeface="Wingdings" pitchFamily="2" charset="2"/>
              <a:buChar char="Ø"/>
              <a:defRPr/>
            </a:pPr>
            <a:r>
              <a:rPr lang="en-US" sz="2800" dirty="0">
                <a:solidFill>
                  <a:prstClr val="black"/>
                </a:solidFill>
                <a:cs typeface="Times New Roman" pitchFamily="18" charset="0"/>
              </a:rPr>
              <a:t>Complete blood count (CBC), show decreased Hb%.</a:t>
            </a:r>
          </a:p>
          <a:p>
            <a:pPr marL="914400" indent="-450850" algn="just" eaLnBrk="1" fontAlgn="auto" hangingPunct="1">
              <a:lnSpc>
                <a:spcPct val="150000"/>
              </a:lnSpc>
              <a:spcBef>
                <a:spcPts val="0"/>
              </a:spcBef>
              <a:spcAft>
                <a:spcPts val="0"/>
              </a:spcAft>
              <a:buClrTx/>
              <a:buSzTx/>
              <a:buFont typeface="Wingdings" pitchFamily="2" charset="2"/>
              <a:buChar char="Ø"/>
              <a:defRPr/>
            </a:pPr>
            <a:r>
              <a:rPr lang="en-US" sz="2800" dirty="0">
                <a:solidFill>
                  <a:prstClr val="black"/>
                </a:solidFill>
                <a:cs typeface="Times New Roman" pitchFamily="18" charset="0"/>
              </a:rPr>
              <a:t>Erythrocyte Sedimentation Rate (ESR) usually elevated.</a:t>
            </a:r>
          </a:p>
          <a:p>
            <a:pPr marL="914400" indent="-450850" algn="just" eaLnBrk="1" fontAlgn="auto" hangingPunct="1">
              <a:lnSpc>
                <a:spcPct val="150000"/>
              </a:lnSpc>
              <a:spcBef>
                <a:spcPts val="0"/>
              </a:spcBef>
              <a:spcAft>
                <a:spcPts val="0"/>
              </a:spcAft>
              <a:buClrTx/>
              <a:buSzTx/>
              <a:buFont typeface="Wingdings" pitchFamily="2" charset="2"/>
              <a:buChar char="Ø"/>
              <a:defRPr/>
            </a:pPr>
            <a:r>
              <a:rPr lang="en-US" sz="2800" dirty="0">
                <a:solidFill>
                  <a:prstClr val="black"/>
                </a:solidFill>
                <a:cs typeface="Times New Roman" pitchFamily="18" charset="0"/>
              </a:rPr>
              <a:t>Occult blood in stool is usually positive.</a:t>
            </a:r>
          </a:p>
          <a:p>
            <a:pPr marL="914400" indent="-450850" algn="just" eaLnBrk="1" fontAlgn="auto" hangingPunct="1">
              <a:lnSpc>
                <a:spcPct val="150000"/>
              </a:lnSpc>
              <a:spcBef>
                <a:spcPts val="0"/>
              </a:spcBef>
              <a:spcAft>
                <a:spcPts val="0"/>
              </a:spcAft>
              <a:buClrTx/>
              <a:buSzTx/>
              <a:buFont typeface="Wingdings" pitchFamily="2" charset="2"/>
              <a:buChar char="Ø"/>
              <a:defRPr/>
            </a:pPr>
            <a:r>
              <a:rPr lang="en-US" sz="2800" dirty="0">
                <a:solidFill>
                  <a:prstClr val="black"/>
                </a:solidFill>
                <a:cs typeface="Times New Roman" pitchFamily="18" charset="0"/>
              </a:rPr>
              <a:t>The liver and renal functions, not affected in early stages.</a:t>
            </a:r>
          </a:p>
          <a:p>
            <a:pPr marL="914400" indent="-450850" algn="just" eaLnBrk="1" fontAlgn="auto" hangingPunct="1">
              <a:lnSpc>
                <a:spcPct val="150000"/>
              </a:lnSpc>
              <a:spcBef>
                <a:spcPts val="0"/>
              </a:spcBef>
              <a:spcAft>
                <a:spcPts val="0"/>
              </a:spcAft>
              <a:buClrTx/>
              <a:buSzTx/>
              <a:buFont typeface="Wingdings" pitchFamily="2" charset="2"/>
              <a:buChar char="Ø"/>
              <a:defRPr/>
            </a:pPr>
            <a:r>
              <a:rPr lang="en-US" sz="2800" dirty="0">
                <a:solidFill>
                  <a:prstClr val="black"/>
                </a:solidFill>
                <a:cs typeface="Times New Roman" pitchFamily="18" charset="0"/>
              </a:rPr>
              <a:t>Tumor markers: CEA, CA19.9, CASO, CA72.4, P53 </a:t>
            </a:r>
          </a:p>
          <a:p>
            <a:pPr marL="0" indent="0" eaLnBrk="1" fontAlgn="auto" hangingPunct="1">
              <a:spcBef>
                <a:spcPts val="0"/>
              </a:spcBef>
              <a:spcAft>
                <a:spcPts val="0"/>
              </a:spcAft>
              <a:buClrTx/>
              <a:buSzTx/>
              <a:buFont typeface="Wingdings"/>
              <a:buNone/>
              <a:defRPr/>
            </a:pPr>
            <a:r>
              <a:rPr lang="en-US" sz="2800" dirty="0">
                <a:solidFill>
                  <a:prstClr val="black"/>
                </a:solidFill>
                <a:cs typeface="Times New Roman" pitchFamily="18" charset="0"/>
              </a:rPr>
              <a:t>		“the only reliable one is CA72.4”</a:t>
            </a:r>
          </a:p>
          <a:p>
            <a:pPr marL="320040" indent="-320040" eaLnBrk="1" fontAlgn="auto" hangingPunct="1">
              <a:spcAft>
                <a:spcPts val="0"/>
              </a:spcAft>
              <a:buFont typeface="Wingdings"/>
              <a:buChar char=""/>
              <a:defRPr/>
            </a:pPr>
            <a:endParaRPr lang="en-US" dirty="0"/>
          </a:p>
        </p:txBody>
      </p:sp>
      <p:sp>
        <p:nvSpPr>
          <p:cNvPr id="4" name="Slide Number Placeholder 3"/>
          <p:cNvSpPr>
            <a:spLocks noGrp="1"/>
          </p:cNvSpPr>
          <p:nvPr>
            <p:ph type="sldNum" sz="quarter" idx="12"/>
          </p:nvPr>
        </p:nvSpPr>
        <p:spPr/>
        <p:txBody>
          <a:bodyPr>
            <a:normAutofit/>
          </a:bodyPr>
          <a:lstStyle/>
          <a:p>
            <a:pPr>
              <a:defRPr/>
            </a:pPr>
            <a:fld id="{C321484E-B754-4C3C-ADB0-815B27E7574C}" type="slidenum">
              <a:rPr lang="en-US"/>
              <a:pPr>
                <a:defRPr/>
              </a:pPr>
              <a:t>229</a:t>
            </a:fld>
            <a:endParaRPr lang="en-US" dirty="0"/>
          </a:p>
        </p:txBody>
      </p:sp>
    </p:spTree>
    <p:extLst>
      <p:ext uri="{BB962C8B-B14F-4D97-AF65-F5344CB8AC3E}">
        <p14:creationId xmlns:p14="http://schemas.microsoft.com/office/powerpoint/2010/main" val="34849473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a:xfrm>
            <a:off x="2438400" y="304800"/>
            <a:ext cx="6400800" cy="6324600"/>
          </a:xfrm>
        </p:spPr>
        <p:txBody>
          <a:bodyPr/>
          <a:lstStyle/>
          <a:p>
            <a:pPr marL="609600" indent="-609600" eaLnBrk="1" hangingPunct="1">
              <a:buFont typeface="Wingdings" pitchFamily="2" charset="2"/>
              <a:buNone/>
              <a:defRPr/>
            </a:pPr>
            <a:r>
              <a:rPr lang="en-US" sz="2800" dirty="0"/>
              <a:t>5. Gangrenous </a:t>
            </a:r>
            <a:r>
              <a:rPr lang="en-US" sz="2800" dirty="0" err="1"/>
              <a:t>stomatitis</a:t>
            </a:r>
            <a:r>
              <a:rPr lang="en-US" sz="2800" dirty="0"/>
              <a:t> (</a:t>
            </a:r>
            <a:r>
              <a:rPr lang="en-US" sz="2800" dirty="0" err="1"/>
              <a:t>cancrum</a:t>
            </a:r>
            <a:r>
              <a:rPr lang="en-US" sz="2800" dirty="0"/>
              <a:t> </a:t>
            </a:r>
            <a:r>
              <a:rPr lang="en-US" sz="2800" dirty="0" err="1"/>
              <a:t>oris</a:t>
            </a:r>
            <a:r>
              <a:rPr lang="en-US" sz="2800" dirty="0"/>
              <a:t>)</a:t>
            </a:r>
          </a:p>
          <a:p>
            <a:pPr marL="609600" indent="-609600" eaLnBrk="1" hangingPunct="1">
              <a:defRPr/>
            </a:pPr>
            <a:r>
              <a:rPr lang="en-US" sz="2800" dirty="0"/>
              <a:t>This is rare.</a:t>
            </a:r>
          </a:p>
          <a:p>
            <a:pPr marL="609600" indent="-609600" eaLnBrk="1" hangingPunct="1">
              <a:defRPr/>
            </a:pPr>
            <a:r>
              <a:rPr lang="en-US" sz="2800" dirty="0"/>
              <a:t>Generally develop following acute febrile illness e.g. measles.</a:t>
            </a:r>
          </a:p>
          <a:p>
            <a:pPr marL="609600" indent="-609600" eaLnBrk="1" hangingPunct="1">
              <a:buFont typeface="Wingdings" pitchFamily="2" charset="2"/>
              <a:buNone/>
              <a:defRPr/>
            </a:pPr>
            <a:endParaRPr lang="en-US" sz="2800" dirty="0"/>
          </a:p>
          <a:p>
            <a:pPr marL="609600" indent="-609600" eaLnBrk="1" hangingPunct="1">
              <a:buFont typeface="Wingdings" pitchFamily="2" charset="2"/>
              <a:buNone/>
              <a:defRPr/>
            </a:pPr>
            <a:r>
              <a:rPr lang="en-US" sz="2800" dirty="0"/>
              <a:t>Other causes</a:t>
            </a:r>
          </a:p>
          <a:p>
            <a:pPr marL="609600" indent="-609600" eaLnBrk="1" hangingPunct="1">
              <a:buFont typeface="Wingdings" pitchFamily="2" charset="2"/>
              <a:buNone/>
              <a:defRPr/>
            </a:pPr>
            <a:r>
              <a:rPr lang="en-US" sz="2800" dirty="0"/>
              <a:t>1. Ill fitting dentures</a:t>
            </a:r>
          </a:p>
          <a:p>
            <a:pPr marL="609600" indent="-609600" eaLnBrk="1" hangingPunct="1">
              <a:buFont typeface="Wingdings" pitchFamily="2" charset="2"/>
              <a:buNone/>
              <a:defRPr/>
            </a:pPr>
            <a:r>
              <a:rPr lang="en-US" sz="2800" dirty="0"/>
              <a:t>2. </a:t>
            </a:r>
            <a:r>
              <a:rPr lang="en-US" sz="2800" dirty="0" err="1"/>
              <a:t>Vit.deficiency</a:t>
            </a:r>
            <a:r>
              <a:rPr lang="en-US" sz="2800" dirty="0"/>
              <a:t> e.g. folic, niacin, Riboflavin</a:t>
            </a:r>
          </a:p>
          <a:p>
            <a:pPr marL="609600" indent="-609600" eaLnBrk="1" hangingPunct="1">
              <a:buFont typeface="Wingdings" pitchFamily="2" charset="2"/>
              <a:buNone/>
              <a:defRPr/>
            </a:pPr>
            <a:r>
              <a:rPr lang="en-US" sz="2800" dirty="0"/>
              <a:t>3. Tuberculosis of the mouth</a:t>
            </a:r>
          </a:p>
          <a:p>
            <a:pPr marL="609600" indent="-609600" eaLnBrk="1" hangingPunct="1">
              <a:buFont typeface="Wingdings" pitchFamily="2" charset="2"/>
              <a:buNone/>
              <a:defRPr/>
            </a:pPr>
            <a:r>
              <a:rPr lang="en-US" sz="2800" dirty="0"/>
              <a:t>4. Syphilis</a:t>
            </a:r>
          </a:p>
          <a:p>
            <a:pPr marL="609600" indent="-609600" eaLnBrk="1" hangingPunct="1">
              <a:buFont typeface="Wingdings" pitchFamily="2" charset="2"/>
              <a:buNone/>
              <a:defRPr/>
            </a:pPr>
            <a:endParaRPr lang="en-US" sz="2800" b="1" dirty="0"/>
          </a:p>
        </p:txBody>
      </p:sp>
      <p:sp>
        <p:nvSpPr>
          <p:cNvPr id="3" name="Slide Number Placeholder 2"/>
          <p:cNvSpPr>
            <a:spLocks noGrp="1"/>
          </p:cNvSpPr>
          <p:nvPr>
            <p:ph type="sldNum" sz="quarter" idx="12"/>
          </p:nvPr>
        </p:nvSpPr>
        <p:spPr/>
        <p:txBody>
          <a:bodyPr/>
          <a:lstStyle/>
          <a:p>
            <a:pPr>
              <a:defRPr/>
            </a:pPr>
            <a:fld id="{1CAC8387-89AE-45BF-8FEA-1E7C3BCE089F}" type="slidenum">
              <a:rPr lang="en-US">
                <a:solidFill>
                  <a:srgbClr val="000000"/>
                </a:solidFill>
              </a:rPr>
              <a:pPr>
                <a:defRPr/>
              </a:pPr>
              <a:t>23</a:t>
            </a:fld>
            <a:endParaRPr lang="en-US">
              <a:solidFill>
                <a:srgbClr val="000000"/>
              </a:solidFill>
            </a:endParaRPr>
          </a:p>
        </p:txBody>
      </p:sp>
    </p:spTree>
    <p:extLst>
      <p:ext uri="{BB962C8B-B14F-4D97-AF65-F5344CB8AC3E}">
        <p14:creationId xmlns:p14="http://schemas.microsoft.com/office/powerpoint/2010/main" val="3385278994"/>
      </p:ext>
    </p:extLst>
  </p:cSld>
  <p:clrMapOvr>
    <a:masterClrMapping/>
  </p:clrMapOvr>
  <p:transition spd="slow"/>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1"/>
          <p:cNvSpPr>
            <a:spLocks noGrp="1"/>
          </p:cNvSpPr>
          <p:nvPr>
            <p:ph type="title"/>
          </p:nvPr>
        </p:nvSpPr>
        <p:spPr>
          <a:xfrm>
            <a:off x="612775" y="228600"/>
            <a:ext cx="8153400" cy="990600"/>
          </a:xfrm>
        </p:spPr>
        <p:txBody>
          <a:bodyPr/>
          <a:lstStyle/>
          <a:p>
            <a:pPr eaLnBrk="1" hangingPunct="1"/>
            <a:r>
              <a:rPr lang="en-US" altLang="en-US" smtClean="0">
                <a:solidFill>
                  <a:srgbClr val="00B050"/>
                </a:solidFill>
                <a:latin typeface="Times New Roman" pitchFamily="18" charset="0"/>
                <a:cs typeface="Times New Roman" pitchFamily="18" charset="0"/>
              </a:rPr>
              <a:t>…Diagnosis of Gastric Tumors</a:t>
            </a:r>
            <a:endParaRPr lang="en-US" altLang="en-US" smtClean="0"/>
          </a:p>
        </p:txBody>
      </p:sp>
      <p:sp>
        <p:nvSpPr>
          <p:cNvPr id="3" name="Content Placeholder 2"/>
          <p:cNvSpPr>
            <a:spLocks noGrp="1"/>
          </p:cNvSpPr>
          <p:nvPr>
            <p:ph sz="quarter" idx="1"/>
          </p:nvPr>
        </p:nvSpPr>
        <p:spPr>
          <a:xfrm>
            <a:off x="612775" y="1600200"/>
            <a:ext cx="8153400" cy="4495800"/>
          </a:xfrm>
        </p:spPr>
        <p:txBody>
          <a:bodyPr>
            <a:normAutofit/>
          </a:bodyPr>
          <a:lstStyle/>
          <a:p>
            <a:pPr marL="0" indent="0" eaLnBrk="1" fontAlgn="auto" hangingPunct="1">
              <a:spcBef>
                <a:spcPts val="0"/>
              </a:spcBef>
              <a:spcAft>
                <a:spcPts val="0"/>
              </a:spcAft>
              <a:buClrTx/>
              <a:buSzTx/>
              <a:buFont typeface="Wingdings"/>
              <a:buNone/>
              <a:defRPr/>
            </a:pPr>
            <a:r>
              <a:rPr lang="en-US" sz="3200" dirty="0">
                <a:solidFill>
                  <a:prstClr val="black"/>
                </a:solidFill>
                <a:cs typeface="Times New Roman" pitchFamily="18" charset="0"/>
              </a:rPr>
              <a:t>2. Endoscopy + Biopsy + Cytology </a:t>
            </a:r>
          </a:p>
          <a:p>
            <a:pPr marL="595312" lvl="2" indent="0" eaLnBrk="1" fontAlgn="auto" hangingPunct="1">
              <a:spcBef>
                <a:spcPts val="0"/>
              </a:spcBef>
              <a:spcAft>
                <a:spcPts val="0"/>
              </a:spcAft>
              <a:buClrTx/>
              <a:buSzTx/>
              <a:buFont typeface="Wingdings" pitchFamily="2" charset="2"/>
              <a:buChar char="Ø"/>
              <a:defRPr/>
            </a:pPr>
            <a:r>
              <a:rPr lang="en-US" dirty="0">
                <a:solidFill>
                  <a:prstClr val="black"/>
                </a:solidFill>
                <a:cs typeface="Times New Roman" pitchFamily="18" charset="0"/>
              </a:rPr>
              <a:t>     </a:t>
            </a:r>
            <a:r>
              <a:rPr lang="en-US" sz="2800" dirty="0">
                <a:solidFill>
                  <a:prstClr val="black"/>
                </a:solidFill>
                <a:cs typeface="Times New Roman" pitchFamily="18" charset="0"/>
              </a:rPr>
              <a:t>Is the GOLD STANDARD</a:t>
            </a:r>
            <a:endParaRPr lang="en-US" dirty="0">
              <a:solidFill>
                <a:prstClr val="black"/>
              </a:solidFill>
              <a:cs typeface="Times New Roman" pitchFamily="18" charset="0"/>
            </a:endParaRPr>
          </a:p>
          <a:p>
            <a:pPr marL="1023938" indent="-450850" eaLnBrk="1" fontAlgn="auto" hangingPunct="1">
              <a:spcBef>
                <a:spcPts val="0"/>
              </a:spcBef>
              <a:spcAft>
                <a:spcPts val="0"/>
              </a:spcAft>
              <a:buClrTx/>
              <a:buSzTx/>
              <a:buFont typeface="Wingdings" pitchFamily="2" charset="2"/>
              <a:buChar char="Ø"/>
              <a:defRPr/>
            </a:pPr>
            <a:r>
              <a:rPr lang="en-US" sz="2800" dirty="0">
                <a:solidFill>
                  <a:prstClr val="black"/>
                </a:solidFill>
                <a:cs typeface="Times New Roman" pitchFamily="18" charset="0"/>
              </a:rPr>
              <a:t>The most accurate method of diagnosing gastric cancer currently available.</a:t>
            </a:r>
          </a:p>
          <a:p>
            <a:pPr marL="1023938" indent="-450850" eaLnBrk="1" fontAlgn="auto" hangingPunct="1">
              <a:spcBef>
                <a:spcPts val="0"/>
              </a:spcBef>
              <a:spcAft>
                <a:spcPts val="0"/>
              </a:spcAft>
              <a:buClrTx/>
              <a:buSzTx/>
              <a:buFont typeface="Wingdings" pitchFamily="2" charset="2"/>
              <a:buChar char="Ø"/>
              <a:defRPr/>
            </a:pPr>
            <a:r>
              <a:rPr lang="en-US" sz="2800" dirty="0">
                <a:solidFill>
                  <a:prstClr val="black"/>
                </a:solidFill>
                <a:cs typeface="Times New Roman" pitchFamily="18" charset="0"/>
              </a:rPr>
              <a:t>Diagnostic accuracy of 87%.</a:t>
            </a:r>
          </a:p>
          <a:p>
            <a:pPr marL="1023938" indent="-450850" eaLnBrk="1" fontAlgn="auto" hangingPunct="1">
              <a:spcBef>
                <a:spcPts val="0"/>
              </a:spcBef>
              <a:spcAft>
                <a:spcPts val="0"/>
              </a:spcAft>
              <a:buClrTx/>
              <a:buSzTx/>
              <a:buFont typeface="Wingdings" pitchFamily="2" charset="2"/>
              <a:buChar char="Ø"/>
              <a:defRPr/>
            </a:pPr>
            <a:r>
              <a:rPr lang="en-US" sz="2800" dirty="0">
                <a:solidFill>
                  <a:prstClr val="black"/>
                </a:solidFill>
                <a:cs typeface="Times New Roman" pitchFamily="18" charset="0"/>
              </a:rPr>
              <a:t>If biopsies were obtained, accuracy increases to 94%.</a:t>
            </a:r>
          </a:p>
          <a:p>
            <a:pPr marL="1023938" indent="-450850" eaLnBrk="1" fontAlgn="auto" hangingPunct="1">
              <a:spcBef>
                <a:spcPts val="0"/>
              </a:spcBef>
              <a:spcAft>
                <a:spcPts val="0"/>
              </a:spcAft>
              <a:buClrTx/>
              <a:buSzTx/>
              <a:buFont typeface="Wingdings" pitchFamily="2" charset="2"/>
              <a:buChar char="Ø"/>
              <a:defRPr/>
            </a:pPr>
            <a:endParaRPr lang="en-US" sz="2400" dirty="0">
              <a:solidFill>
                <a:prstClr val="black"/>
              </a:solidFill>
              <a:cs typeface="Times New Roman" pitchFamily="18" charset="0"/>
            </a:endParaRPr>
          </a:p>
          <a:p>
            <a:pPr marL="1023938" indent="-450850" eaLnBrk="1" fontAlgn="auto" hangingPunct="1">
              <a:spcBef>
                <a:spcPts val="0"/>
              </a:spcBef>
              <a:spcAft>
                <a:spcPts val="0"/>
              </a:spcAft>
              <a:buClrTx/>
              <a:buSzTx/>
              <a:buFont typeface="Wingdings" pitchFamily="2" charset="2"/>
              <a:buChar char="Ø"/>
              <a:defRPr/>
            </a:pPr>
            <a:endParaRPr lang="en-US" sz="2400" dirty="0">
              <a:solidFill>
                <a:prstClr val="black"/>
              </a:solidFill>
              <a:cs typeface="Times New Roman" pitchFamily="18" charset="0"/>
            </a:endParaRPr>
          </a:p>
        </p:txBody>
      </p:sp>
      <p:sp>
        <p:nvSpPr>
          <p:cNvPr id="5" name="Slide Number Placeholder 4"/>
          <p:cNvSpPr>
            <a:spLocks noGrp="1"/>
          </p:cNvSpPr>
          <p:nvPr>
            <p:ph type="sldNum" sz="quarter" idx="12"/>
          </p:nvPr>
        </p:nvSpPr>
        <p:spPr/>
        <p:txBody>
          <a:bodyPr>
            <a:normAutofit/>
          </a:bodyPr>
          <a:lstStyle/>
          <a:p>
            <a:pPr>
              <a:defRPr/>
            </a:pPr>
            <a:fld id="{24BB20E1-8C8C-4545-9E39-E8CFC74E39F4}" type="slidenum">
              <a:rPr lang="en-US"/>
              <a:pPr>
                <a:defRPr/>
              </a:pPr>
              <a:t>230</a:t>
            </a:fld>
            <a:endParaRPr lang="en-US" dirty="0"/>
          </a:p>
        </p:txBody>
      </p:sp>
    </p:spTree>
    <p:extLst>
      <p:ext uri="{BB962C8B-B14F-4D97-AF65-F5344CB8AC3E}">
        <p14:creationId xmlns:p14="http://schemas.microsoft.com/office/powerpoint/2010/main" val="237743826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itle 1"/>
          <p:cNvSpPr>
            <a:spLocks noGrp="1"/>
          </p:cNvSpPr>
          <p:nvPr>
            <p:ph type="title"/>
          </p:nvPr>
        </p:nvSpPr>
        <p:spPr/>
        <p:txBody>
          <a:bodyPr/>
          <a:lstStyle/>
          <a:p>
            <a:r>
              <a:rPr lang="en-US" altLang="en-US" smtClean="0"/>
              <a:t>Endoscopy </a:t>
            </a:r>
          </a:p>
        </p:txBody>
      </p:sp>
      <p:sp>
        <p:nvSpPr>
          <p:cNvPr id="4" name="Slide Number Placeholder 3"/>
          <p:cNvSpPr>
            <a:spLocks noGrp="1"/>
          </p:cNvSpPr>
          <p:nvPr>
            <p:ph type="sldNum" sz="quarter" idx="12"/>
          </p:nvPr>
        </p:nvSpPr>
        <p:spPr/>
        <p:txBody>
          <a:bodyPr>
            <a:normAutofit/>
          </a:bodyPr>
          <a:lstStyle/>
          <a:p>
            <a:pPr>
              <a:defRPr/>
            </a:pPr>
            <a:fld id="{89A87242-3EB3-4786-AD14-6C227F666067}" type="slidenum">
              <a:rPr lang="en-US"/>
              <a:pPr>
                <a:defRPr/>
              </a:pPr>
              <a:t>231</a:t>
            </a:fld>
            <a:endParaRPr lang="en-US" dirty="0"/>
          </a:p>
        </p:txBody>
      </p:sp>
      <p:pic>
        <p:nvPicPr>
          <p:cNvPr id="274436" name="Picture 21" descr="Description: Upper endoscopy showing multiple gastric polyps."/>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990600" y="1600200"/>
            <a:ext cx="6665913" cy="5049838"/>
          </a:xfrm>
          <a:noFill/>
        </p:spPr>
      </p:pic>
    </p:spTree>
    <p:extLst>
      <p:ext uri="{BB962C8B-B14F-4D97-AF65-F5344CB8AC3E}">
        <p14:creationId xmlns:p14="http://schemas.microsoft.com/office/powerpoint/2010/main" val="401272365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Title 1"/>
          <p:cNvSpPr>
            <a:spLocks noGrp="1"/>
          </p:cNvSpPr>
          <p:nvPr>
            <p:ph type="title"/>
          </p:nvPr>
        </p:nvSpPr>
        <p:spPr>
          <a:xfrm>
            <a:off x="612775" y="228600"/>
            <a:ext cx="8153400" cy="990600"/>
          </a:xfrm>
        </p:spPr>
        <p:txBody>
          <a:bodyPr/>
          <a:lstStyle/>
          <a:p>
            <a:pPr eaLnBrk="1" hangingPunct="1"/>
            <a:r>
              <a:rPr lang="en-US" altLang="en-US" smtClean="0">
                <a:solidFill>
                  <a:srgbClr val="00B050"/>
                </a:solidFill>
                <a:latin typeface="Times New Roman" pitchFamily="18" charset="0"/>
                <a:cs typeface="Times New Roman" pitchFamily="18" charset="0"/>
              </a:rPr>
              <a:t>…Diagnosis of Gastric Tumors</a:t>
            </a:r>
            <a:endParaRPr lang="en-US" altLang="en-US" smtClean="0"/>
          </a:p>
        </p:txBody>
      </p:sp>
      <p:sp>
        <p:nvSpPr>
          <p:cNvPr id="3" name="Content Placeholder 2"/>
          <p:cNvSpPr>
            <a:spLocks noGrp="1"/>
          </p:cNvSpPr>
          <p:nvPr>
            <p:ph sz="quarter" idx="1"/>
          </p:nvPr>
        </p:nvSpPr>
        <p:spPr>
          <a:xfrm>
            <a:off x="609600" y="1371600"/>
            <a:ext cx="8153400" cy="4495800"/>
          </a:xfrm>
        </p:spPr>
        <p:txBody>
          <a:bodyPr>
            <a:normAutofit/>
          </a:bodyPr>
          <a:lstStyle/>
          <a:p>
            <a:pPr marL="0" indent="0" eaLnBrk="1" fontAlgn="auto" hangingPunct="1">
              <a:spcBef>
                <a:spcPts val="0"/>
              </a:spcBef>
              <a:spcAft>
                <a:spcPts val="0"/>
              </a:spcAft>
              <a:buClrTx/>
              <a:buSzTx/>
              <a:buFont typeface="Wingdings"/>
              <a:buNone/>
              <a:defRPr/>
            </a:pPr>
            <a:r>
              <a:rPr lang="en-US" sz="3200" dirty="0">
                <a:solidFill>
                  <a:prstClr val="black"/>
                </a:solidFill>
                <a:cs typeface="Times New Roman" pitchFamily="18" charset="0"/>
              </a:rPr>
              <a:t>3. Imaging:</a:t>
            </a:r>
            <a:endParaRPr lang="en-US" sz="3200" u="sng" dirty="0">
              <a:solidFill>
                <a:prstClr val="black"/>
              </a:solidFill>
              <a:cs typeface="Times New Roman" pitchFamily="18" charset="0"/>
            </a:endParaRPr>
          </a:p>
          <a:p>
            <a:pPr marL="463550" indent="-463550" eaLnBrk="1" fontAlgn="auto" hangingPunct="1">
              <a:spcBef>
                <a:spcPts val="0"/>
              </a:spcBef>
              <a:spcAft>
                <a:spcPts val="0"/>
              </a:spcAft>
              <a:buClrTx/>
              <a:buSzTx/>
              <a:buFont typeface="Wingdings" pitchFamily="2" charset="2"/>
              <a:buChar char="Ø"/>
              <a:defRPr/>
            </a:pPr>
            <a:r>
              <a:rPr lang="en-US" sz="2400" dirty="0">
                <a:solidFill>
                  <a:prstClr val="black"/>
                </a:solidFill>
                <a:cs typeface="Times New Roman" pitchFamily="18" charset="0"/>
              </a:rPr>
              <a:t>Double Contrast Barium Meal (DCBM):</a:t>
            </a:r>
          </a:p>
          <a:p>
            <a:pPr marL="804863" indent="-231775" eaLnBrk="1" fontAlgn="auto" hangingPunct="1">
              <a:spcBef>
                <a:spcPts val="0"/>
              </a:spcBef>
              <a:spcAft>
                <a:spcPts val="0"/>
              </a:spcAft>
              <a:buClrTx/>
              <a:buSzTx/>
              <a:buFont typeface="Constantia" pitchFamily="18" charset="0"/>
              <a:buChar char="‐"/>
              <a:defRPr/>
            </a:pPr>
            <a:r>
              <a:rPr lang="en-US" sz="2400" dirty="0">
                <a:solidFill>
                  <a:prstClr val="black"/>
                </a:solidFill>
                <a:cs typeface="Times New Roman" pitchFamily="18" charset="0"/>
              </a:rPr>
              <a:t>The mainstay in the diagnosis of gastric cancer .</a:t>
            </a:r>
          </a:p>
          <a:p>
            <a:pPr marL="804863" indent="-231775" eaLnBrk="1" fontAlgn="auto" hangingPunct="1">
              <a:spcBef>
                <a:spcPts val="0"/>
              </a:spcBef>
              <a:spcAft>
                <a:spcPts val="0"/>
              </a:spcAft>
              <a:buClrTx/>
              <a:buSzTx/>
              <a:buFont typeface="Constantia" pitchFamily="18" charset="0"/>
              <a:buChar char="‐"/>
              <a:defRPr/>
            </a:pPr>
            <a:r>
              <a:rPr lang="en-US" sz="2400" dirty="0">
                <a:solidFill>
                  <a:prstClr val="black"/>
                </a:solidFill>
                <a:cs typeface="Times New Roman" pitchFamily="18" charset="0"/>
              </a:rPr>
              <a:t>Can differentiate early from advanced gastric cancer.</a:t>
            </a:r>
          </a:p>
          <a:p>
            <a:pPr marL="804863" indent="-231775" eaLnBrk="1" fontAlgn="auto" hangingPunct="1">
              <a:spcBef>
                <a:spcPts val="0"/>
              </a:spcBef>
              <a:spcAft>
                <a:spcPts val="0"/>
              </a:spcAft>
              <a:buClrTx/>
              <a:buSzTx/>
              <a:buFont typeface="Constantia" pitchFamily="18" charset="0"/>
              <a:buChar char="‐"/>
              <a:defRPr/>
            </a:pPr>
            <a:endParaRPr lang="en-US" sz="2400" dirty="0">
              <a:solidFill>
                <a:prstClr val="black"/>
              </a:solidFill>
              <a:cs typeface="Times New Roman" pitchFamily="18" charset="0"/>
            </a:endParaRPr>
          </a:p>
        </p:txBody>
      </p:sp>
      <p:pic>
        <p:nvPicPr>
          <p:cNvPr id="275460" name="Picture 7" descr="clip_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2968625"/>
            <a:ext cx="6019800"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normAutofit/>
          </a:bodyPr>
          <a:lstStyle/>
          <a:p>
            <a:pPr>
              <a:defRPr/>
            </a:pPr>
            <a:fld id="{BECC553A-84E8-4ACE-B517-A6F994C290C8}" type="slidenum">
              <a:rPr lang="en-US"/>
              <a:pPr>
                <a:defRPr/>
              </a:pPr>
              <a:t>232</a:t>
            </a:fld>
            <a:endParaRPr lang="en-US" dirty="0"/>
          </a:p>
        </p:txBody>
      </p:sp>
    </p:spTree>
    <p:extLst>
      <p:ext uri="{BB962C8B-B14F-4D97-AF65-F5344CB8AC3E}">
        <p14:creationId xmlns:p14="http://schemas.microsoft.com/office/powerpoint/2010/main" val="1545412019"/>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fontScale="90000"/>
          </a:bodyPr>
          <a:lstStyle/>
          <a:p>
            <a:pPr marL="463550" indent="-463550" eaLnBrk="1" fontAlgn="auto" hangingPunct="1">
              <a:spcBef>
                <a:spcPts val="0"/>
              </a:spcBef>
              <a:spcAft>
                <a:spcPts val="0"/>
              </a:spcAft>
              <a:buFont typeface="Wingdings" pitchFamily="2" charset="2"/>
              <a:buChar char="q"/>
              <a:defRPr/>
            </a:pPr>
            <a:r>
              <a:rPr lang="en-US" sz="2400" u="sng" dirty="0">
                <a:solidFill>
                  <a:prstClr val="black"/>
                </a:solidFill>
                <a:ea typeface="+mn-ea"/>
                <a:cs typeface="Times New Roman" pitchFamily="18" charset="0"/>
              </a:rPr>
              <a:t/>
            </a:r>
            <a:br>
              <a:rPr lang="en-US" sz="2400" u="sng" dirty="0">
                <a:solidFill>
                  <a:prstClr val="black"/>
                </a:solidFill>
                <a:ea typeface="+mn-ea"/>
                <a:cs typeface="Times New Roman" pitchFamily="18" charset="0"/>
              </a:rPr>
            </a:br>
            <a:r>
              <a:rPr lang="en-US" sz="2400" u="sng" dirty="0">
                <a:solidFill>
                  <a:prstClr val="black"/>
                </a:solidFill>
                <a:ea typeface="+mn-ea"/>
                <a:cs typeface="Times New Roman" pitchFamily="18" charset="0"/>
              </a:rPr>
              <a:t/>
            </a:r>
            <a:br>
              <a:rPr lang="en-US" sz="2400" u="sng" dirty="0">
                <a:solidFill>
                  <a:prstClr val="black"/>
                </a:solidFill>
                <a:ea typeface="+mn-ea"/>
                <a:cs typeface="Times New Roman" pitchFamily="18" charset="0"/>
              </a:rPr>
            </a:br>
            <a:r>
              <a:rPr lang="en-US" sz="2400" u="sng" dirty="0">
                <a:solidFill>
                  <a:prstClr val="black"/>
                </a:solidFill>
                <a:ea typeface="+mn-ea"/>
                <a:cs typeface="Times New Roman" pitchFamily="18" charset="0"/>
              </a:rPr>
              <a:t/>
            </a:r>
            <a:br>
              <a:rPr lang="en-US" sz="2400" u="sng" dirty="0">
                <a:solidFill>
                  <a:prstClr val="black"/>
                </a:solidFill>
                <a:ea typeface="+mn-ea"/>
                <a:cs typeface="Times New Roman" pitchFamily="18" charset="0"/>
              </a:rPr>
            </a:br>
            <a:r>
              <a:rPr lang="en-US" dirty="0">
                <a:solidFill>
                  <a:srgbClr val="00B050"/>
                </a:solidFill>
                <a:latin typeface="Times New Roman" pitchFamily="18" charset="0"/>
                <a:cs typeface="Times New Roman" pitchFamily="18" charset="0"/>
              </a:rPr>
              <a:t>…Diagnosis of Gastric Tumors</a:t>
            </a:r>
            <a:r>
              <a:rPr lang="en-US" sz="2400" u="sng" dirty="0">
                <a:solidFill>
                  <a:prstClr val="black"/>
                </a:solidFill>
                <a:ea typeface="+mn-ea"/>
                <a:cs typeface="Times New Roman" pitchFamily="18" charset="0"/>
              </a:rPr>
              <a:t/>
            </a:r>
            <a:br>
              <a:rPr lang="en-US" sz="2400" u="sng" dirty="0">
                <a:solidFill>
                  <a:prstClr val="black"/>
                </a:solidFill>
                <a:ea typeface="+mn-ea"/>
                <a:cs typeface="Times New Roman" pitchFamily="18" charset="0"/>
              </a:rPr>
            </a:br>
            <a:r>
              <a:rPr lang="en-US" sz="2400" u="sng" dirty="0">
                <a:solidFill>
                  <a:prstClr val="black"/>
                </a:solidFill>
                <a:ea typeface="+mn-ea"/>
                <a:cs typeface="Times New Roman" pitchFamily="18" charset="0"/>
              </a:rPr>
              <a:t/>
            </a:r>
            <a:br>
              <a:rPr lang="en-US" sz="2400" u="sng" dirty="0">
                <a:solidFill>
                  <a:prstClr val="black"/>
                </a:solidFill>
                <a:ea typeface="+mn-ea"/>
                <a:cs typeface="Times New Roman" pitchFamily="18" charset="0"/>
              </a:rPr>
            </a:br>
            <a:r>
              <a:rPr lang="en-US" sz="2400" u="sng" dirty="0">
                <a:solidFill>
                  <a:prstClr val="black"/>
                </a:solidFill>
                <a:ea typeface="+mn-ea"/>
                <a:cs typeface="Times New Roman" pitchFamily="18" charset="0"/>
              </a:rPr>
              <a:t/>
            </a:r>
            <a:br>
              <a:rPr lang="en-US" sz="2400" u="sng" dirty="0">
                <a:solidFill>
                  <a:prstClr val="black"/>
                </a:solidFill>
                <a:ea typeface="+mn-ea"/>
                <a:cs typeface="Times New Roman" pitchFamily="18" charset="0"/>
              </a:rPr>
            </a:br>
            <a:r>
              <a:rPr lang="en-US" sz="2400" dirty="0">
                <a:solidFill>
                  <a:prstClr val="black"/>
                </a:solidFill>
                <a:ea typeface="+mn-ea"/>
                <a:cs typeface="Times New Roman" pitchFamily="18" charset="0"/>
              </a:rPr>
              <a:t>4. </a:t>
            </a:r>
            <a:r>
              <a:rPr lang="en-US" sz="3100" dirty="0">
                <a:solidFill>
                  <a:prstClr val="black"/>
                </a:solidFill>
                <a:ea typeface="+mn-ea"/>
                <a:cs typeface="Times New Roman" pitchFamily="18" charset="0"/>
              </a:rPr>
              <a:t>Computed Tomography (CT) scans:</a:t>
            </a:r>
          </a:p>
        </p:txBody>
      </p:sp>
      <p:sp>
        <p:nvSpPr>
          <p:cNvPr id="276483" name="Content Placeholder 2"/>
          <p:cNvSpPr>
            <a:spLocks noGrp="1"/>
          </p:cNvSpPr>
          <p:nvPr>
            <p:ph sz="quarter" idx="1"/>
          </p:nvPr>
        </p:nvSpPr>
        <p:spPr>
          <a:xfrm>
            <a:off x="228600" y="1600200"/>
            <a:ext cx="7924800" cy="4648200"/>
          </a:xfrm>
        </p:spPr>
        <p:txBody>
          <a:bodyPr/>
          <a:lstStyle/>
          <a:p>
            <a:pPr marL="804863" indent="-231775" eaLnBrk="1" hangingPunct="1">
              <a:spcBef>
                <a:spcPct val="0"/>
              </a:spcBef>
              <a:buClrTx/>
              <a:buSzTx/>
              <a:buFont typeface="Wingdings 2" pitchFamily="18" charset="2"/>
              <a:buNone/>
            </a:pPr>
            <a:endParaRPr lang="en-US" altLang="en-US" sz="2400" smtClean="0">
              <a:solidFill>
                <a:srgbClr val="000000"/>
              </a:solidFill>
              <a:cs typeface="Times New Roman" pitchFamily="18" charset="0"/>
            </a:endParaRPr>
          </a:p>
          <a:p>
            <a:pPr marL="804863" indent="-231775" eaLnBrk="1" hangingPunct="1">
              <a:spcBef>
                <a:spcPct val="0"/>
              </a:spcBef>
              <a:buClrTx/>
              <a:buSzTx/>
              <a:buFont typeface="Constantia" pitchFamily="18" charset="0"/>
              <a:buChar char="‐"/>
            </a:pPr>
            <a:r>
              <a:rPr lang="en-US" altLang="en-US" sz="2400" smtClean="0">
                <a:solidFill>
                  <a:srgbClr val="000000"/>
                </a:solidFill>
                <a:cs typeface="Times New Roman" pitchFamily="18" charset="0"/>
              </a:rPr>
              <a:t>It’s useful for the assessment of the extra mucosal extent of the primary tumors as well as the involvement of extra     gastric tissue.</a:t>
            </a:r>
          </a:p>
          <a:p>
            <a:pPr marL="804863" indent="-231775" eaLnBrk="1" hangingPunct="1">
              <a:spcBef>
                <a:spcPct val="0"/>
              </a:spcBef>
              <a:buClrTx/>
              <a:buSzTx/>
              <a:buFont typeface="Constantia" pitchFamily="18" charset="0"/>
              <a:buChar char="‐"/>
            </a:pPr>
            <a:r>
              <a:rPr lang="en-US" altLang="en-US" sz="2400" smtClean="0">
                <a:solidFill>
                  <a:srgbClr val="000000"/>
                </a:solidFill>
                <a:cs typeface="Times New Roman" pitchFamily="18" charset="0"/>
              </a:rPr>
              <a:t>Used for staging gastric</a:t>
            </a:r>
          </a:p>
          <a:p>
            <a:pPr marL="804863" indent="-231775" eaLnBrk="1" hangingPunct="1">
              <a:spcBef>
                <a:spcPct val="0"/>
              </a:spcBef>
              <a:buClrTx/>
              <a:buSzTx/>
              <a:buFont typeface="Wingdings" pitchFamily="2" charset="2"/>
              <a:buNone/>
            </a:pPr>
            <a:r>
              <a:rPr lang="en-US" altLang="en-US" sz="2400" smtClean="0">
                <a:solidFill>
                  <a:srgbClr val="000000"/>
                </a:solidFill>
                <a:cs typeface="Times New Roman" pitchFamily="18" charset="0"/>
              </a:rPr>
              <a:t>   cancer     with       more</a:t>
            </a:r>
          </a:p>
          <a:p>
            <a:pPr marL="804863" indent="-231775" eaLnBrk="1" hangingPunct="1">
              <a:spcBef>
                <a:spcPct val="0"/>
              </a:spcBef>
              <a:buClrTx/>
              <a:buSzTx/>
              <a:buFont typeface="Wingdings" pitchFamily="2" charset="2"/>
              <a:buNone/>
            </a:pPr>
            <a:r>
              <a:rPr lang="en-US" altLang="en-US" sz="2400" smtClean="0">
                <a:solidFill>
                  <a:srgbClr val="000000"/>
                </a:solidFill>
                <a:cs typeface="Times New Roman" pitchFamily="18" charset="0"/>
              </a:rPr>
              <a:t>   accuracy  for  advanced</a:t>
            </a:r>
          </a:p>
          <a:p>
            <a:pPr marL="804863" indent="-231775" eaLnBrk="1" hangingPunct="1">
              <a:spcBef>
                <a:spcPct val="0"/>
              </a:spcBef>
              <a:buClrTx/>
              <a:buSzTx/>
              <a:buFont typeface="Wingdings" pitchFamily="2" charset="2"/>
              <a:buNone/>
            </a:pPr>
            <a:r>
              <a:rPr lang="en-US" altLang="en-US" sz="2400" smtClean="0">
                <a:solidFill>
                  <a:srgbClr val="000000"/>
                </a:solidFill>
                <a:cs typeface="Times New Roman" pitchFamily="18" charset="0"/>
              </a:rPr>
              <a:t>   disease.</a:t>
            </a:r>
          </a:p>
          <a:p>
            <a:pPr marL="804863" indent="-231775" eaLnBrk="1" hangingPunct="1">
              <a:spcBef>
                <a:spcPct val="0"/>
              </a:spcBef>
              <a:buClrTx/>
              <a:buSzTx/>
              <a:buFont typeface="Constantia" pitchFamily="18" charset="0"/>
              <a:buChar char="‐"/>
            </a:pPr>
            <a:r>
              <a:rPr lang="en-US" altLang="en-US" sz="2400" smtClean="0">
                <a:solidFill>
                  <a:srgbClr val="000000"/>
                </a:solidFill>
                <a:cs typeface="Times New Roman" pitchFamily="18" charset="0"/>
              </a:rPr>
              <a:t>Low       accuracy       in</a:t>
            </a:r>
          </a:p>
          <a:p>
            <a:pPr marL="804863" indent="-231775" eaLnBrk="1" hangingPunct="1">
              <a:spcBef>
                <a:spcPct val="0"/>
              </a:spcBef>
              <a:buClrTx/>
              <a:buSzTx/>
              <a:buFont typeface="Wingdings" pitchFamily="2" charset="2"/>
              <a:buNone/>
            </a:pPr>
            <a:r>
              <a:rPr lang="en-US" altLang="en-US" sz="2400" smtClean="0">
                <a:solidFill>
                  <a:srgbClr val="000000"/>
                </a:solidFill>
                <a:cs typeface="Times New Roman" pitchFamily="18" charset="0"/>
              </a:rPr>
              <a:t>   proximal tumors.</a:t>
            </a:r>
          </a:p>
          <a:p>
            <a:pPr marL="804863" indent="-231775" eaLnBrk="1" hangingPunct="1">
              <a:spcBef>
                <a:spcPct val="0"/>
              </a:spcBef>
              <a:buClrTx/>
              <a:buSzTx/>
              <a:buFont typeface="Wingdings" pitchFamily="2" charset="2"/>
              <a:buNone/>
            </a:pPr>
            <a:endParaRPr lang="en-US" altLang="en-US" sz="2400" smtClean="0">
              <a:solidFill>
                <a:srgbClr val="000000"/>
              </a:solidFill>
              <a:cs typeface="Times New Roman" pitchFamily="18" charset="0"/>
            </a:endParaRPr>
          </a:p>
        </p:txBody>
      </p:sp>
      <p:pic>
        <p:nvPicPr>
          <p:cNvPr id="276484" name="Picture 4" descr="clip_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050" y="2895600"/>
            <a:ext cx="4044950"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normAutofit/>
          </a:bodyPr>
          <a:lstStyle/>
          <a:p>
            <a:pPr>
              <a:defRPr/>
            </a:pPr>
            <a:fld id="{73E441CF-539A-4E1B-8D9C-B8275E0A3E40}" type="slidenum">
              <a:rPr lang="en-US"/>
              <a:pPr>
                <a:defRPr/>
              </a:pPr>
              <a:t>233</a:t>
            </a:fld>
            <a:endParaRPr lang="en-US" dirty="0"/>
          </a:p>
        </p:txBody>
      </p:sp>
    </p:spTree>
    <p:extLst>
      <p:ext uri="{BB962C8B-B14F-4D97-AF65-F5344CB8AC3E}">
        <p14:creationId xmlns:p14="http://schemas.microsoft.com/office/powerpoint/2010/main" val="2523844814"/>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8153400" cy="990600"/>
          </a:xfrm>
        </p:spPr>
        <p:txBody>
          <a:bodyPr>
            <a:normAutofit fontScale="90000"/>
          </a:bodyPr>
          <a:lstStyle/>
          <a:p>
            <a:pPr eaLnBrk="1" fontAlgn="auto" hangingPunct="1">
              <a:spcAft>
                <a:spcPts val="0"/>
              </a:spcAft>
              <a:defRPr/>
            </a:pPr>
            <a:r>
              <a:rPr lang="en-US" dirty="0">
                <a:solidFill>
                  <a:srgbClr val="00B050"/>
                </a:solidFill>
                <a:latin typeface="Times New Roman" pitchFamily="18" charset="0"/>
                <a:cs typeface="Times New Roman" pitchFamily="18" charset="0"/>
              </a:rPr>
              <a:t>…Diagnosis of Gastric Tumors</a:t>
            </a:r>
            <a:r>
              <a:rPr lang="en-US" sz="2400" u="sng" dirty="0">
                <a:solidFill>
                  <a:prstClr val="black"/>
                </a:solidFill>
                <a:cs typeface="Times New Roman" pitchFamily="18" charset="0"/>
              </a:rPr>
              <a:t/>
            </a:r>
            <a:br>
              <a:rPr lang="en-US" sz="2400" u="sng" dirty="0">
                <a:solidFill>
                  <a:prstClr val="black"/>
                </a:solidFill>
                <a:cs typeface="Times New Roman" pitchFamily="18" charset="0"/>
              </a:rPr>
            </a:br>
            <a:r>
              <a:rPr lang="en-US" sz="2400" u="sng" dirty="0">
                <a:solidFill>
                  <a:prstClr val="black"/>
                </a:solidFill>
                <a:cs typeface="Times New Roman" pitchFamily="18" charset="0"/>
              </a:rPr>
              <a:t/>
            </a:r>
            <a:br>
              <a:rPr lang="en-US" sz="2400" u="sng" dirty="0">
                <a:solidFill>
                  <a:prstClr val="black"/>
                </a:solidFill>
                <a:cs typeface="Times New Roman" pitchFamily="18" charset="0"/>
              </a:rPr>
            </a:br>
            <a:endParaRPr lang="en-US" dirty="0"/>
          </a:p>
        </p:txBody>
      </p:sp>
      <p:sp>
        <p:nvSpPr>
          <p:cNvPr id="3" name="Content Placeholder 2"/>
          <p:cNvSpPr>
            <a:spLocks noGrp="1"/>
          </p:cNvSpPr>
          <p:nvPr>
            <p:ph sz="quarter" idx="1"/>
          </p:nvPr>
        </p:nvSpPr>
        <p:spPr>
          <a:xfrm>
            <a:off x="612775" y="685800"/>
            <a:ext cx="8153400" cy="4495800"/>
          </a:xfrm>
        </p:spPr>
        <p:txBody>
          <a:bodyPr>
            <a:normAutofit/>
          </a:bodyPr>
          <a:lstStyle/>
          <a:p>
            <a:pPr marL="0" indent="0" eaLnBrk="1" fontAlgn="auto" hangingPunct="1">
              <a:spcBef>
                <a:spcPts val="0"/>
              </a:spcBef>
              <a:spcAft>
                <a:spcPts val="0"/>
              </a:spcAft>
              <a:buClrTx/>
              <a:buSzTx/>
              <a:buFont typeface="Wingdings"/>
              <a:buNone/>
              <a:defRPr/>
            </a:pPr>
            <a:r>
              <a:rPr lang="en-US" sz="2800" dirty="0">
                <a:solidFill>
                  <a:prstClr val="black"/>
                </a:solidFill>
                <a:cs typeface="Times New Roman" pitchFamily="18" charset="0"/>
              </a:rPr>
              <a:t>5. Endoscopic ultrasound:</a:t>
            </a:r>
          </a:p>
          <a:p>
            <a:pPr marL="804863" indent="-231775" algn="just" eaLnBrk="1" fontAlgn="auto" hangingPunct="1">
              <a:lnSpc>
                <a:spcPct val="90000"/>
              </a:lnSpc>
              <a:spcBef>
                <a:spcPts val="0"/>
              </a:spcBef>
              <a:spcAft>
                <a:spcPts val="0"/>
              </a:spcAft>
              <a:buClrTx/>
              <a:buSzTx/>
              <a:buFont typeface="Constantia" pitchFamily="18" charset="0"/>
              <a:buChar char="‐"/>
              <a:defRPr/>
            </a:pPr>
            <a:r>
              <a:rPr lang="en-US" sz="2400" dirty="0">
                <a:solidFill>
                  <a:prstClr val="black"/>
                </a:solidFill>
                <a:cs typeface="Times New Roman" pitchFamily="18" charset="0"/>
              </a:rPr>
              <a:t>determine the depth of tumor invasion and detect local lymph node involvement.</a:t>
            </a:r>
          </a:p>
          <a:p>
            <a:pPr marL="804863" indent="-231775" algn="just" eaLnBrk="1" fontAlgn="auto" hangingPunct="1">
              <a:lnSpc>
                <a:spcPct val="90000"/>
              </a:lnSpc>
              <a:spcBef>
                <a:spcPts val="0"/>
              </a:spcBef>
              <a:spcAft>
                <a:spcPts val="0"/>
              </a:spcAft>
              <a:buClrTx/>
              <a:buSzTx/>
              <a:buFont typeface="Constantia" pitchFamily="18" charset="0"/>
              <a:buChar char="‐"/>
              <a:defRPr/>
            </a:pPr>
            <a:r>
              <a:rPr lang="en-US" sz="2400" dirty="0">
                <a:solidFill>
                  <a:prstClr val="black"/>
                </a:solidFill>
                <a:cs typeface="Times New Roman" pitchFamily="18" charset="0"/>
              </a:rPr>
              <a:t>The normal gastric wall by EUS is made up of four ultrasonographic layers of different echogenicities. </a:t>
            </a:r>
          </a:p>
          <a:p>
            <a:pPr marL="804863" indent="-231775" algn="just" eaLnBrk="1" fontAlgn="auto" hangingPunct="1">
              <a:lnSpc>
                <a:spcPct val="90000"/>
              </a:lnSpc>
              <a:spcBef>
                <a:spcPts val="0"/>
              </a:spcBef>
              <a:spcAft>
                <a:spcPts val="0"/>
              </a:spcAft>
              <a:buClrTx/>
              <a:buSzTx/>
              <a:buFont typeface="Constantia" pitchFamily="18" charset="0"/>
              <a:buChar char="‐"/>
              <a:defRPr/>
            </a:pPr>
            <a:r>
              <a:rPr lang="en-US" sz="2400" dirty="0">
                <a:solidFill>
                  <a:prstClr val="black"/>
                </a:solidFill>
                <a:cs typeface="Times New Roman" pitchFamily="18" charset="0"/>
              </a:rPr>
              <a:t>Cancer of the stomach appears at EUS as hypoechoic irregular mass. </a:t>
            </a:r>
          </a:p>
          <a:p>
            <a:pPr marL="804863" indent="-231775" algn="just" eaLnBrk="1" fontAlgn="auto" hangingPunct="1">
              <a:lnSpc>
                <a:spcPct val="90000"/>
              </a:lnSpc>
              <a:spcBef>
                <a:spcPts val="0"/>
              </a:spcBef>
              <a:spcAft>
                <a:spcPts val="0"/>
              </a:spcAft>
              <a:buClrTx/>
              <a:buSzTx/>
              <a:buFont typeface="Constantia" pitchFamily="18" charset="0"/>
              <a:buChar char="‐"/>
              <a:defRPr/>
            </a:pPr>
            <a:endParaRPr lang="en-US" sz="2400" dirty="0">
              <a:solidFill>
                <a:prstClr val="black"/>
              </a:solidFill>
              <a:cs typeface="Times New Roman" pitchFamily="18" charset="0"/>
            </a:endParaRPr>
          </a:p>
        </p:txBody>
      </p:sp>
      <p:pic>
        <p:nvPicPr>
          <p:cNvPr id="277508" name="Picture 15" descr="clip_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505200"/>
            <a:ext cx="5638800"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normAutofit/>
          </a:bodyPr>
          <a:lstStyle/>
          <a:p>
            <a:pPr>
              <a:defRPr/>
            </a:pPr>
            <a:fld id="{C5F719D6-CCA6-4B1E-B894-86720CF629EB}" type="slidenum">
              <a:rPr lang="en-US"/>
              <a:pPr>
                <a:defRPr/>
              </a:pPr>
              <a:t>234</a:t>
            </a:fld>
            <a:endParaRPr lang="en-US" dirty="0"/>
          </a:p>
        </p:txBody>
      </p:sp>
    </p:spTree>
    <p:extLst>
      <p:ext uri="{BB962C8B-B14F-4D97-AF65-F5344CB8AC3E}">
        <p14:creationId xmlns:p14="http://schemas.microsoft.com/office/powerpoint/2010/main" val="4188012370"/>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Title 1"/>
          <p:cNvSpPr>
            <a:spLocks noGrp="1"/>
          </p:cNvSpPr>
          <p:nvPr>
            <p:ph type="title"/>
          </p:nvPr>
        </p:nvSpPr>
        <p:spPr>
          <a:xfrm>
            <a:off x="612775" y="228600"/>
            <a:ext cx="8153400" cy="990600"/>
          </a:xfrm>
        </p:spPr>
        <p:txBody>
          <a:bodyPr/>
          <a:lstStyle/>
          <a:p>
            <a:pPr eaLnBrk="1" hangingPunct="1"/>
            <a:r>
              <a:rPr lang="en-US" altLang="en-US" smtClean="0">
                <a:solidFill>
                  <a:srgbClr val="00B050"/>
                </a:solidFill>
                <a:latin typeface="Times New Roman" pitchFamily="18" charset="0"/>
                <a:cs typeface="Times New Roman" pitchFamily="18" charset="0"/>
              </a:rPr>
              <a:t>…Diagnosis of Gastric Tumors</a:t>
            </a:r>
            <a:endParaRPr lang="en-US" altLang="en-US" smtClean="0"/>
          </a:p>
        </p:txBody>
      </p:sp>
      <p:sp>
        <p:nvSpPr>
          <p:cNvPr id="3" name="Content Placeholder 2"/>
          <p:cNvSpPr>
            <a:spLocks noGrp="1"/>
          </p:cNvSpPr>
          <p:nvPr>
            <p:ph sz="quarter" idx="1"/>
          </p:nvPr>
        </p:nvSpPr>
        <p:spPr>
          <a:xfrm>
            <a:off x="152400" y="1524000"/>
            <a:ext cx="8686800" cy="5181600"/>
          </a:xfrm>
        </p:spPr>
        <p:txBody>
          <a:bodyPr>
            <a:normAutofit fontScale="77500" lnSpcReduction="20000"/>
          </a:bodyPr>
          <a:lstStyle/>
          <a:p>
            <a:pPr marL="0" indent="0" eaLnBrk="1" fontAlgn="auto" hangingPunct="1">
              <a:lnSpc>
                <a:spcPct val="90000"/>
              </a:lnSpc>
              <a:spcBef>
                <a:spcPts val="0"/>
              </a:spcBef>
              <a:spcAft>
                <a:spcPts val="0"/>
              </a:spcAft>
              <a:buClrTx/>
              <a:buSzTx/>
              <a:buFont typeface="Wingdings"/>
              <a:buNone/>
              <a:defRPr/>
            </a:pPr>
            <a:r>
              <a:rPr lang="en-US" sz="2800" b="1" dirty="0">
                <a:solidFill>
                  <a:prstClr val="black"/>
                </a:solidFill>
                <a:cs typeface="Times New Roman" pitchFamily="18" charset="0"/>
              </a:rPr>
              <a:t>6. </a:t>
            </a:r>
            <a:r>
              <a:rPr lang="en-US" sz="3500" b="1" dirty="0">
                <a:solidFill>
                  <a:prstClr val="black"/>
                </a:solidFill>
                <a:cs typeface="Times New Roman" pitchFamily="18" charset="0"/>
              </a:rPr>
              <a:t>Laparoscopy:</a:t>
            </a:r>
          </a:p>
          <a:p>
            <a:pPr marL="968375" indent="-449263" algn="just" eaLnBrk="1" fontAlgn="auto" hangingPunct="1">
              <a:lnSpc>
                <a:spcPct val="90000"/>
              </a:lnSpc>
              <a:spcBef>
                <a:spcPts val="0"/>
              </a:spcBef>
              <a:spcAft>
                <a:spcPts val="0"/>
              </a:spcAft>
              <a:buClrTx/>
              <a:buSzTx/>
              <a:buFont typeface="Wingdings" pitchFamily="2" charset="2"/>
              <a:buChar char="Ø"/>
              <a:defRPr/>
            </a:pPr>
            <a:r>
              <a:rPr lang="en-US" dirty="0">
                <a:solidFill>
                  <a:prstClr val="black"/>
                </a:solidFill>
                <a:cs typeface="Times New Roman" pitchFamily="18" charset="0"/>
              </a:rPr>
              <a:t>Gives a unique opportunity of accurate selection of patient's subgroups on the basis of their precise clinical stage and specific prognosis, with the final goal of an individually stage adapted treatment.</a:t>
            </a:r>
          </a:p>
          <a:p>
            <a:pPr marL="968375" indent="-449263" algn="just" eaLnBrk="1" fontAlgn="auto" hangingPunct="1">
              <a:lnSpc>
                <a:spcPct val="90000"/>
              </a:lnSpc>
              <a:spcBef>
                <a:spcPts val="0"/>
              </a:spcBef>
              <a:spcAft>
                <a:spcPts val="0"/>
              </a:spcAft>
              <a:buClrTx/>
              <a:buSzTx/>
              <a:buFont typeface="Wingdings" pitchFamily="2" charset="2"/>
              <a:buChar char="Ø"/>
              <a:defRPr/>
            </a:pPr>
            <a:endParaRPr lang="en-US" dirty="0">
              <a:solidFill>
                <a:prstClr val="black"/>
              </a:solidFill>
              <a:cs typeface="Times New Roman" pitchFamily="18" charset="0"/>
            </a:endParaRPr>
          </a:p>
          <a:p>
            <a:pPr marL="968375" indent="-449263" algn="just" eaLnBrk="1" fontAlgn="auto" hangingPunct="1">
              <a:lnSpc>
                <a:spcPct val="90000"/>
              </a:lnSpc>
              <a:spcBef>
                <a:spcPts val="0"/>
              </a:spcBef>
              <a:spcAft>
                <a:spcPts val="0"/>
              </a:spcAft>
              <a:buClrTx/>
              <a:buSzTx/>
              <a:buFont typeface="Wingdings" pitchFamily="2" charset="2"/>
              <a:buChar char="Ø"/>
              <a:defRPr/>
            </a:pPr>
            <a:r>
              <a:rPr lang="en-US" dirty="0">
                <a:solidFill>
                  <a:prstClr val="black"/>
                </a:solidFill>
                <a:cs typeface="Times New Roman" pitchFamily="18" charset="0"/>
              </a:rPr>
              <a:t>Entails risk for development of port-site metastases and peritoneal seeding after laparoscopic manipulation of a tumor.</a:t>
            </a:r>
          </a:p>
          <a:p>
            <a:pPr marL="0" indent="0" eaLnBrk="1" fontAlgn="auto" hangingPunct="1">
              <a:lnSpc>
                <a:spcPct val="90000"/>
              </a:lnSpc>
              <a:spcBef>
                <a:spcPts val="0"/>
              </a:spcBef>
              <a:spcAft>
                <a:spcPts val="0"/>
              </a:spcAft>
              <a:buClrTx/>
              <a:buSzTx/>
              <a:buFont typeface="Wingdings"/>
              <a:buNone/>
              <a:defRPr/>
            </a:pPr>
            <a:endParaRPr lang="en-US" sz="1600" b="1" dirty="0">
              <a:solidFill>
                <a:prstClr val="black"/>
              </a:solidFill>
            </a:endParaRPr>
          </a:p>
          <a:p>
            <a:pPr marL="0" indent="0" eaLnBrk="1" fontAlgn="auto" hangingPunct="1">
              <a:spcBef>
                <a:spcPts val="0"/>
              </a:spcBef>
              <a:spcAft>
                <a:spcPts val="0"/>
              </a:spcAft>
              <a:buClrTx/>
              <a:buSzTx/>
              <a:buFont typeface="Wingdings"/>
              <a:buNone/>
              <a:defRPr/>
            </a:pPr>
            <a:r>
              <a:rPr lang="en-US" sz="2800" b="1" dirty="0">
                <a:solidFill>
                  <a:prstClr val="black"/>
                </a:solidFill>
                <a:cs typeface="Times New Roman" pitchFamily="18" charset="0"/>
              </a:rPr>
              <a:t>7. </a:t>
            </a:r>
            <a:r>
              <a:rPr lang="en-US" sz="3000" b="1" dirty="0">
                <a:solidFill>
                  <a:prstClr val="black"/>
                </a:solidFill>
                <a:cs typeface="Times New Roman" pitchFamily="18" charset="0"/>
              </a:rPr>
              <a:t>Peritoneal cytology:</a:t>
            </a:r>
          </a:p>
          <a:p>
            <a:pPr marL="968375" indent="-449263" eaLnBrk="1" fontAlgn="auto" hangingPunct="1">
              <a:spcBef>
                <a:spcPts val="0"/>
              </a:spcBef>
              <a:spcAft>
                <a:spcPts val="0"/>
              </a:spcAft>
              <a:buClrTx/>
              <a:buSzTx/>
              <a:buFont typeface="Wingdings" pitchFamily="2" charset="2"/>
              <a:buChar char="Ø"/>
              <a:defRPr/>
            </a:pPr>
            <a:r>
              <a:rPr lang="en-US" dirty="0">
                <a:solidFill>
                  <a:prstClr val="black"/>
                </a:solidFill>
              </a:rPr>
              <a:t>O</a:t>
            </a:r>
            <a:r>
              <a:rPr lang="en-US" dirty="0">
                <a:solidFill>
                  <a:prstClr val="black"/>
                </a:solidFill>
                <a:cs typeface="Times New Roman" pitchFamily="18" charset="0"/>
              </a:rPr>
              <a:t>btained at the time of laparoscopic staging.</a:t>
            </a:r>
          </a:p>
          <a:p>
            <a:pPr marL="968375" indent="-449263" eaLnBrk="1" fontAlgn="auto" hangingPunct="1">
              <a:spcBef>
                <a:spcPts val="0"/>
              </a:spcBef>
              <a:spcAft>
                <a:spcPts val="0"/>
              </a:spcAft>
              <a:buClrTx/>
              <a:buSzTx/>
              <a:buFont typeface="Wingdings" pitchFamily="2" charset="2"/>
              <a:buChar char="Ø"/>
              <a:defRPr/>
            </a:pPr>
            <a:r>
              <a:rPr lang="en-US" dirty="0">
                <a:solidFill>
                  <a:prstClr val="black"/>
                </a:solidFill>
                <a:cs typeface="Times New Roman" pitchFamily="18" charset="0"/>
              </a:rPr>
              <a:t>Positive lavage cytology indicates microscopic peritoneal metastatic disease.</a:t>
            </a:r>
          </a:p>
          <a:p>
            <a:pPr marL="968375" indent="-449263" eaLnBrk="1" fontAlgn="auto" hangingPunct="1">
              <a:spcBef>
                <a:spcPts val="0"/>
              </a:spcBef>
              <a:spcAft>
                <a:spcPts val="0"/>
              </a:spcAft>
              <a:buClrTx/>
              <a:buSzTx/>
              <a:buFont typeface="Wingdings" pitchFamily="2" charset="2"/>
              <a:buChar char="Ø"/>
              <a:defRPr/>
            </a:pPr>
            <a:endParaRPr lang="en-US" dirty="0">
              <a:solidFill>
                <a:prstClr val="black"/>
              </a:solidFill>
            </a:endParaRPr>
          </a:p>
          <a:p>
            <a:pPr marL="0" indent="0" eaLnBrk="1" fontAlgn="auto" hangingPunct="1">
              <a:spcBef>
                <a:spcPts val="0"/>
              </a:spcBef>
              <a:spcAft>
                <a:spcPts val="0"/>
              </a:spcAft>
              <a:buClrTx/>
              <a:buSzTx/>
              <a:buFont typeface="Wingdings"/>
              <a:buNone/>
              <a:defRPr/>
            </a:pPr>
            <a:r>
              <a:rPr lang="en-US" sz="2800" dirty="0">
                <a:solidFill>
                  <a:prstClr val="black"/>
                </a:solidFill>
                <a:cs typeface="Times New Roman" pitchFamily="18" charset="0"/>
              </a:rPr>
              <a:t>8</a:t>
            </a:r>
            <a:r>
              <a:rPr lang="en-US" sz="2800" b="1" dirty="0">
                <a:solidFill>
                  <a:prstClr val="black"/>
                </a:solidFill>
                <a:cs typeface="Times New Roman" pitchFamily="18" charset="0"/>
              </a:rPr>
              <a:t>. Chest x-ray:</a:t>
            </a:r>
          </a:p>
          <a:p>
            <a:pPr marL="914400" indent="-395288" eaLnBrk="1" fontAlgn="auto" hangingPunct="1">
              <a:spcBef>
                <a:spcPts val="0"/>
              </a:spcBef>
              <a:spcAft>
                <a:spcPts val="0"/>
              </a:spcAft>
              <a:buClrTx/>
              <a:buSzTx/>
              <a:buFont typeface="Wingdings" pitchFamily="2" charset="2"/>
              <a:buChar char="Ø"/>
              <a:defRPr/>
            </a:pPr>
            <a:r>
              <a:rPr lang="en-US" sz="2800" dirty="0">
                <a:solidFill>
                  <a:prstClr val="black"/>
                </a:solidFill>
              </a:rPr>
              <a:t>D</a:t>
            </a:r>
            <a:r>
              <a:rPr lang="en-US" sz="2800" dirty="0">
                <a:solidFill>
                  <a:prstClr val="black"/>
                </a:solidFill>
                <a:cs typeface="Times New Roman" pitchFamily="18" charset="0"/>
              </a:rPr>
              <a:t>etects lung metastasis.</a:t>
            </a:r>
          </a:p>
          <a:p>
            <a:pPr marL="0" indent="0" eaLnBrk="1" fontAlgn="auto" hangingPunct="1">
              <a:spcBef>
                <a:spcPts val="0"/>
              </a:spcBef>
              <a:spcAft>
                <a:spcPts val="0"/>
              </a:spcAft>
              <a:buClrTx/>
              <a:buSzTx/>
              <a:buFont typeface="Wingdings"/>
              <a:buNone/>
              <a:defRPr/>
            </a:pPr>
            <a:endParaRPr lang="en-US" sz="2800" dirty="0">
              <a:solidFill>
                <a:prstClr val="black"/>
              </a:solidFill>
              <a:cs typeface="Times New Roman" pitchFamily="18" charset="0"/>
            </a:endParaRPr>
          </a:p>
          <a:p>
            <a:pPr marL="0" indent="0" eaLnBrk="1" fontAlgn="auto" hangingPunct="1">
              <a:spcBef>
                <a:spcPts val="0"/>
              </a:spcBef>
              <a:spcAft>
                <a:spcPts val="0"/>
              </a:spcAft>
              <a:buClrTx/>
              <a:buSzTx/>
              <a:buFont typeface="Wingdings"/>
              <a:buNone/>
              <a:defRPr/>
            </a:pPr>
            <a:r>
              <a:rPr lang="en-US" sz="2800" dirty="0">
                <a:solidFill>
                  <a:prstClr val="black"/>
                </a:solidFill>
                <a:cs typeface="Times New Roman" pitchFamily="18" charset="0"/>
              </a:rPr>
              <a:t>9. </a:t>
            </a:r>
            <a:r>
              <a:rPr lang="en-US" b="1" dirty="0">
                <a:solidFill>
                  <a:prstClr val="black"/>
                </a:solidFill>
                <a:cs typeface="Times New Roman" pitchFamily="18" charset="0"/>
              </a:rPr>
              <a:t>Barium</a:t>
            </a:r>
            <a:r>
              <a:rPr lang="en-US" dirty="0">
                <a:solidFill>
                  <a:prstClr val="black"/>
                </a:solidFill>
                <a:cs typeface="Times New Roman" pitchFamily="18" charset="0"/>
              </a:rPr>
              <a:t> </a:t>
            </a:r>
            <a:r>
              <a:rPr lang="en-US" b="1" dirty="0">
                <a:solidFill>
                  <a:prstClr val="black"/>
                </a:solidFill>
                <a:cs typeface="Times New Roman" pitchFamily="18" charset="0"/>
              </a:rPr>
              <a:t>meal:</a:t>
            </a:r>
            <a:r>
              <a:rPr lang="en-US" dirty="0">
                <a:solidFill>
                  <a:prstClr val="black"/>
                </a:solidFill>
                <a:cs typeface="Times New Roman" pitchFamily="18" charset="0"/>
              </a:rPr>
              <a:t>  </a:t>
            </a:r>
          </a:p>
          <a:p>
            <a:pPr marL="0" indent="0" eaLnBrk="1" fontAlgn="auto" hangingPunct="1">
              <a:spcBef>
                <a:spcPts val="0"/>
              </a:spcBef>
              <a:spcAft>
                <a:spcPts val="0"/>
              </a:spcAft>
              <a:buClrTx/>
              <a:buSzTx/>
              <a:buFont typeface="Wingdings"/>
              <a:buNone/>
              <a:defRPr/>
            </a:pPr>
            <a:r>
              <a:rPr lang="en-US" dirty="0">
                <a:solidFill>
                  <a:prstClr val="black"/>
                </a:solidFill>
                <a:cs typeface="Times New Roman" pitchFamily="18" charset="0"/>
              </a:rPr>
              <a:t>10.</a:t>
            </a:r>
            <a:r>
              <a:rPr lang="en-US" b="1" dirty="0">
                <a:solidFill>
                  <a:prstClr val="black"/>
                </a:solidFill>
                <a:cs typeface="Times New Roman" pitchFamily="18" charset="0"/>
              </a:rPr>
              <a:t> LFT </a:t>
            </a:r>
            <a:r>
              <a:rPr lang="en-US" dirty="0">
                <a:solidFill>
                  <a:prstClr val="black"/>
                </a:solidFill>
                <a:cs typeface="Times New Roman" pitchFamily="18" charset="0"/>
              </a:rPr>
              <a:t>– R/O metastasis to lungs</a:t>
            </a:r>
          </a:p>
          <a:p>
            <a:pPr marL="0" indent="0" eaLnBrk="1" fontAlgn="auto" hangingPunct="1">
              <a:spcBef>
                <a:spcPts val="0"/>
              </a:spcBef>
              <a:spcAft>
                <a:spcPts val="0"/>
              </a:spcAft>
              <a:buClrTx/>
              <a:buSzTx/>
              <a:buFont typeface="Wingdings"/>
              <a:buNone/>
              <a:defRPr/>
            </a:pPr>
            <a:r>
              <a:rPr lang="en-US" dirty="0">
                <a:solidFill>
                  <a:prstClr val="black"/>
                </a:solidFill>
                <a:cs typeface="Times New Roman" pitchFamily="18" charset="0"/>
              </a:rPr>
              <a:t>11. </a:t>
            </a:r>
            <a:r>
              <a:rPr lang="en-US" b="1" dirty="0" err="1">
                <a:solidFill>
                  <a:prstClr val="black"/>
                </a:solidFill>
                <a:cs typeface="Times New Roman" pitchFamily="18" charset="0"/>
              </a:rPr>
              <a:t>Carcinoembryonic</a:t>
            </a:r>
            <a:r>
              <a:rPr lang="en-US" b="1" dirty="0">
                <a:solidFill>
                  <a:prstClr val="black"/>
                </a:solidFill>
                <a:cs typeface="Times New Roman" pitchFamily="18" charset="0"/>
              </a:rPr>
              <a:t> antigen (CEA) </a:t>
            </a:r>
            <a:r>
              <a:rPr lang="en-US" dirty="0">
                <a:solidFill>
                  <a:prstClr val="black"/>
                </a:solidFill>
                <a:cs typeface="Times New Roman" pitchFamily="18" charset="0"/>
              </a:rPr>
              <a:t>– </a:t>
            </a:r>
            <a:r>
              <a:rPr lang="en-US" dirty="0" err="1">
                <a:solidFill>
                  <a:prstClr val="black"/>
                </a:solidFill>
                <a:cs typeface="Times New Roman" pitchFamily="18" charset="0"/>
              </a:rPr>
              <a:t>tumour</a:t>
            </a:r>
            <a:r>
              <a:rPr lang="en-US" dirty="0">
                <a:solidFill>
                  <a:prstClr val="black"/>
                </a:solidFill>
                <a:cs typeface="Times New Roman" pitchFamily="18" charset="0"/>
              </a:rPr>
              <a:t> marker. Not specific. Can be raised in colonic ca.</a:t>
            </a:r>
          </a:p>
          <a:p>
            <a:pPr marL="0" indent="0" eaLnBrk="1" fontAlgn="auto" hangingPunct="1">
              <a:spcBef>
                <a:spcPts val="0"/>
              </a:spcBef>
              <a:spcAft>
                <a:spcPts val="0"/>
              </a:spcAft>
              <a:buClrTx/>
              <a:buSzTx/>
              <a:buFont typeface="Wingdings"/>
              <a:buNone/>
              <a:defRPr/>
            </a:pPr>
            <a:r>
              <a:rPr lang="en-US" dirty="0">
                <a:solidFill>
                  <a:prstClr val="black"/>
                </a:solidFill>
                <a:cs typeface="Times New Roman" pitchFamily="18" charset="0"/>
              </a:rPr>
              <a:t>12. </a:t>
            </a:r>
            <a:r>
              <a:rPr lang="en-US" b="1" dirty="0">
                <a:solidFill>
                  <a:prstClr val="black"/>
                </a:solidFill>
                <a:cs typeface="Times New Roman" pitchFamily="18" charset="0"/>
              </a:rPr>
              <a:t>Stool for occult blood</a:t>
            </a:r>
          </a:p>
          <a:p>
            <a:pPr marL="320040" indent="-320040" eaLnBrk="1" fontAlgn="auto" hangingPunct="1">
              <a:spcAft>
                <a:spcPts val="0"/>
              </a:spcAft>
              <a:buFont typeface="Wingdings"/>
              <a:buChar char=""/>
              <a:defRPr/>
            </a:pPr>
            <a:endParaRPr lang="en-US" dirty="0"/>
          </a:p>
        </p:txBody>
      </p:sp>
      <p:sp>
        <p:nvSpPr>
          <p:cNvPr id="4" name="Slide Number Placeholder 3"/>
          <p:cNvSpPr>
            <a:spLocks noGrp="1"/>
          </p:cNvSpPr>
          <p:nvPr>
            <p:ph type="sldNum" sz="quarter" idx="12"/>
          </p:nvPr>
        </p:nvSpPr>
        <p:spPr/>
        <p:txBody>
          <a:bodyPr>
            <a:normAutofit/>
          </a:bodyPr>
          <a:lstStyle/>
          <a:p>
            <a:pPr>
              <a:defRPr/>
            </a:pPr>
            <a:fld id="{5C33C1C4-DCAD-48E5-ABD1-17460CAA06E0}" type="slidenum">
              <a:rPr lang="en-US"/>
              <a:pPr>
                <a:defRPr/>
              </a:pPr>
              <a:t>235</a:t>
            </a:fld>
            <a:endParaRPr lang="en-US" dirty="0"/>
          </a:p>
        </p:txBody>
      </p:sp>
    </p:spTree>
    <p:extLst>
      <p:ext uri="{BB962C8B-B14F-4D97-AF65-F5344CB8AC3E}">
        <p14:creationId xmlns:p14="http://schemas.microsoft.com/office/powerpoint/2010/main" val="235510572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6725" y="1595438"/>
            <a:ext cx="8229600" cy="5262562"/>
          </a:xfrm>
          <a:prstGeom prst="rect">
            <a:avLst/>
          </a:prstGeom>
          <a:noFill/>
        </p:spPr>
        <p:txBody>
          <a:bodyPr>
            <a:spAutoFit/>
          </a:bodyPr>
          <a:lstStyle/>
          <a:p>
            <a:pPr marL="463550" indent="-463550" algn="just">
              <a:buFont typeface="Wingdings" pitchFamily="2" charset="2"/>
              <a:buChar char="Ø"/>
              <a:defRPr/>
            </a:pPr>
            <a:r>
              <a:rPr lang="en-US" sz="2400" dirty="0">
                <a:solidFill>
                  <a:prstClr val="black"/>
                </a:solidFill>
                <a:latin typeface="Times New Roman" pitchFamily="18" charset="0"/>
                <a:cs typeface="Times New Roman" pitchFamily="18" charset="0"/>
              </a:rPr>
              <a:t>The greatest number of experiences with screening for early gastric cancer has been described in the Japanese literature.</a:t>
            </a:r>
          </a:p>
          <a:p>
            <a:pPr algn="just">
              <a:defRPr/>
            </a:pPr>
            <a:endParaRPr lang="en-US" sz="2400" dirty="0">
              <a:solidFill>
                <a:prstClr val="black"/>
              </a:solidFill>
              <a:latin typeface="Times New Roman" pitchFamily="18" charset="0"/>
              <a:cs typeface="Times New Roman" pitchFamily="18" charset="0"/>
            </a:endParaRPr>
          </a:p>
          <a:p>
            <a:pPr marL="463550" indent="-463550" algn="just">
              <a:buFont typeface="Wingdings" pitchFamily="2" charset="2"/>
              <a:buChar char="Ø"/>
              <a:defRPr/>
            </a:pPr>
            <a:r>
              <a:rPr lang="en-US" sz="2400" dirty="0">
                <a:solidFill>
                  <a:prstClr val="black"/>
                </a:solidFill>
                <a:latin typeface="Times New Roman" pitchFamily="18" charset="0"/>
                <a:cs typeface="Times New Roman" pitchFamily="18" charset="0"/>
              </a:rPr>
              <a:t>In Japan the use of mass upper gastrointestinal surveys and the gastrocamera has made possible earlier detection of lesions than was possible with the usual methods in the rest of the world.</a:t>
            </a:r>
          </a:p>
          <a:p>
            <a:pPr marL="463550" indent="-463550" algn="just">
              <a:buFont typeface="Wingdings" pitchFamily="2" charset="2"/>
              <a:buChar char="Ø"/>
              <a:defRPr/>
            </a:pPr>
            <a:endParaRPr lang="en-US" sz="2400" dirty="0">
              <a:solidFill>
                <a:prstClr val="black"/>
              </a:solidFill>
              <a:latin typeface="Times New Roman" pitchFamily="18" charset="0"/>
              <a:cs typeface="Times New Roman" pitchFamily="18" charset="0"/>
            </a:endParaRPr>
          </a:p>
          <a:p>
            <a:pPr marL="463550" indent="-463550" algn="just">
              <a:buFont typeface="Wingdings" pitchFamily="2" charset="2"/>
              <a:buChar char="Ø"/>
              <a:defRPr/>
            </a:pPr>
            <a:r>
              <a:rPr lang="en-US" sz="2400" dirty="0">
                <a:solidFill>
                  <a:prstClr val="black"/>
                </a:solidFill>
                <a:latin typeface="Times New Roman" pitchFamily="18" charset="0"/>
                <a:cs typeface="Times New Roman" pitchFamily="18" charset="0"/>
              </a:rPr>
              <a:t>The aim of screening programs is to decrease the mortality with significantly lower incidence rates, screening is best reserved for patients at recognized high risk for gastric cancer, as patients with pernicious anemia and possibly, these who have previously undergone gastrectomy for benign disease.</a:t>
            </a:r>
          </a:p>
        </p:txBody>
      </p:sp>
      <p:sp>
        <p:nvSpPr>
          <p:cNvPr id="279555" name="Title 3"/>
          <p:cNvSpPr>
            <a:spLocks noGrp="1"/>
          </p:cNvSpPr>
          <p:nvPr>
            <p:ph type="title"/>
          </p:nvPr>
        </p:nvSpPr>
        <p:spPr>
          <a:xfrm>
            <a:off x="612775" y="228600"/>
            <a:ext cx="8153400" cy="990600"/>
          </a:xfrm>
        </p:spPr>
        <p:txBody>
          <a:bodyPr/>
          <a:lstStyle/>
          <a:p>
            <a:pPr eaLnBrk="1" hangingPunct="1"/>
            <a:r>
              <a:rPr lang="en-US" altLang="en-US" smtClean="0">
                <a:solidFill>
                  <a:srgbClr val="00B050"/>
                </a:solidFill>
                <a:latin typeface="Times New Roman" pitchFamily="18" charset="0"/>
                <a:cs typeface="Times New Roman" pitchFamily="18" charset="0"/>
              </a:rPr>
              <a:t>Screening</a:t>
            </a:r>
          </a:p>
        </p:txBody>
      </p:sp>
      <p:sp>
        <p:nvSpPr>
          <p:cNvPr id="279556" name="Content Placeholder 4"/>
          <p:cNvSpPr>
            <a:spLocks noGrp="1"/>
          </p:cNvSpPr>
          <p:nvPr>
            <p:ph sz="quarter" idx="1"/>
          </p:nvPr>
        </p:nvSpPr>
        <p:spPr>
          <a:xfrm>
            <a:off x="612775" y="1600200"/>
            <a:ext cx="8153400" cy="4495800"/>
          </a:xfrm>
        </p:spPr>
        <p:txBody>
          <a:bodyPr/>
          <a:lstStyle/>
          <a:p>
            <a:pPr marL="0" indent="0" eaLnBrk="1" hangingPunct="1">
              <a:buFont typeface="Wingdings" pitchFamily="2" charset="2"/>
              <a:buNone/>
            </a:pPr>
            <a:r>
              <a:rPr lang="en-US" altLang="en-US" smtClean="0"/>
              <a:t>.</a:t>
            </a:r>
          </a:p>
        </p:txBody>
      </p:sp>
      <p:sp>
        <p:nvSpPr>
          <p:cNvPr id="5" name="Slide Number Placeholder 4"/>
          <p:cNvSpPr>
            <a:spLocks noGrp="1"/>
          </p:cNvSpPr>
          <p:nvPr>
            <p:ph type="sldNum" sz="quarter" idx="12"/>
          </p:nvPr>
        </p:nvSpPr>
        <p:spPr/>
        <p:txBody>
          <a:bodyPr>
            <a:normAutofit/>
          </a:bodyPr>
          <a:lstStyle/>
          <a:p>
            <a:pPr>
              <a:defRPr/>
            </a:pPr>
            <a:fld id="{A1839722-CDBD-4967-87AB-579155F6117B}" type="slidenum">
              <a:rPr lang="en-US"/>
              <a:pPr>
                <a:defRPr/>
              </a:pPr>
              <a:t>236</a:t>
            </a:fld>
            <a:endParaRPr lang="en-US" dirty="0"/>
          </a:p>
        </p:txBody>
      </p:sp>
    </p:spTree>
    <p:extLst>
      <p:ext uri="{BB962C8B-B14F-4D97-AF65-F5344CB8AC3E}">
        <p14:creationId xmlns:p14="http://schemas.microsoft.com/office/powerpoint/2010/main" val="3927925638"/>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28600"/>
            <a:ext cx="8153400" cy="990600"/>
          </a:xfrm>
        </p:spPr>
        <p:txBody>
          <a:bodyPr>
            <a:normAutofit/>
          </a:bodyPr>
          <a:lstStyle/>
          <a:p>
            <a:pPr eaLnBrk="1" hangingPunct="1">
              <a:defRPr/>
            </a:pPr>
            <a:r>
              <a:rPr lang="en-US" sz="3600" dirty="0">
                <a:solidFill>
                  <a:srgbClr val="00B050"/>
                </a:solidFill>
                <a:latin typeface="Times New Roman" pitchFamily="18" charset="0"/>
                <a:ea typeface="+mn-ea"/>
                <a:cs typeface="Times New Roman" pitchFamily="18" charset="0"/>
              </a:rPr>
              <a:t>Treatment of Benign Gastric Tumors</a:t>
            </a:r>
          </a:p>
        </p:txBody>
      </p:sp>
      <p:sp>
        <p:nvSpPr>
          <p:cNvPr id="3" name="Content Placeholder 2"/>
          <p:cNvSpPr>
            <a:spLocks noGrp="1"/>
          </p:cNvSpPr>
          <p:nvPr>
            <p:ph sz="quarter" idx="1"/>
          </p:nvPr>
        </p:nvSpPr>
        <p:spPr>
          <a:xfrm>
            <a:off x="612775" y="1600200"/>
            <a:ext cx="8153400" cy="4495800"/>
          </a:xfrm>
        </p:spPr>
        <p:txBody>
          <a:bodyPr>
            <a:normAutofit/>
          </a:bodyPr>
          <a:lstStyle/>
          <a:p>
            <a:pPr marL="463550" indent="-463550" eaLnBrk="1" fontAlgn="auto" hangingPunct="1">
              <a:spcBef>
                <a:spcPts val="0"/>
              </a:spcBef>
              <a:spcAft>
                <a:spcPts val="0"/>
              </a:spcAft>
              <a:buClrTx/>
              <a:buSzTx/>
              <a:buFont typeface="Wingdings" pitchFamily="2" charset="2"/>
              <a:buChar char="Ø"/>
              <a:defRPr/>
            </a:pPr>
            <a:r>
              <a:rPr lang="en-US" sz="2800" u="sng" dirty="0">
                <a:solidFill>
                  <a:prstClr val="black"/>
                </a:solidFill>
                <a:latin typeface="Times New Roman" pitchFamily="18" charset="0"/>
                <a:cs typeface="Times New Roman" pitchFamily="18" charset="0"/>
              </a:rPr>
              <a:t>Medical:</a:t>
            </a:r>
            <a:r>
              <a:rPr lang="en-US" sz="2800" dirty="0">
                <a:solidFill>
                  <a:prstClr val="black"/>
                </a:solidFill>
                <a:latin typeface="Times New Roman" pitchFamily="18" charset="0"/>
                <a:cs typeface="Times New Roman" pitchFamily="18" charset="0"/>
              </a:rPr>
              <a:t> </a:t>
            </a:r>
            <a:r>
              <a:rPr lang="en-US" sz="2400" dirty="0">
                <a:solidFill>
                  <a:prstClr val="black"/>
                </a:solidFill>
                <a:latin typeface="Times New Roman" pitchFamily="18" charset="0"/>
                <a:cs typeface="Times New Roman" pitchFamily="18" charset="0"/>
              </a:rPr>
              <a:t>e.g.</a:t>
            </a:r>
            <a:endParaRPr lang="en-US" sz="2400" u="sng" dirty="0">
              <a:solidFill>
                <a:prstClr val="black"/>
              </a:solidFill>
              <a:latin typeface="Times New Roman" pitchFamily="18" charset="0"/>
              <a:cs typeface="Times New Roman" pitchFamily="18" charset="0"/>
            </a:endParaRPr>
          </a:p>
          <a:p>
            <a:pPr marL="804863" indent="-231775" eaLnBrk="1" fontAlgn="auto" hangingPunct="1">
              <a:spcBef>
                <a:spcPts val="0"/>
              </a:spcBef>
              <a:spcAft>
                <a:spcPts val="0"/>
              </a:spcAft>
              <a:buClrTx/>
              <a:buSzTx/>
              <a:buFont typeface="Constantia" pitchFamily="18" charset="0"/>
              <a:buChar char="‐"/>
              <a:defRPr/>
            </a:pPr>
            <a:r>
              <a:rPr lang="en-US" sz="2400" dirty="0">
                <a:solidFill>
                  <a:prstClr val="black"/>
                </a:solidFill>
                <a:latin typeface="Times New Roman" pitchFamily="18" charset="0"/>
                <a:cs typeface="Times New Roman" pitchFamily="18" charset="0"/>
              </a:rPr>
              <a:t>Imatinibmesylate (Gleevec).</a:t>
            </a:r>
          </a:p>
          <a:p>
            <a:pPr marL="1309688" indent="-231775" eaLnBrk="1" fontAlgn="auto" hangingPunct="1">
              <a:spcBef>
                <a:spcPts val="0"/>
              </a:spcBef>
              <a:spcAft>
                <a:spcPts val="0"/>
              </a:spcAft>
              <a:buClrTx/>
              <a:buSzTx/>
              <a:buFont typeface="Arial" pitchFamily="34" charset="0"/>
              <a:buChar char="•"/>
              <a:defRPr/>
            </a:pPr>
            <a:r>
              <a:rPr lang="en-US" sz="2400" dirty="0">
                <a:solidFill>
                  <a:prstClr val="black"/>
                </a:solidFill>
                <a:latin typeface="Times New Roman" pitchFamily="18" charset="0"/>
                <a:cs typeface="Times New Roman" pitchFamily="18" charset="0"/>
              </a:rPr>
              <a:t>Only in GIST.</a:t>
            </a:r>
          </a:p>
          <a:p>
            <a:pPr marL="1309688" indent="-231775" eaLnBrk="1" fontAlgn="auto" hangingPunct="1">
              <a:spcBef>
                <a:spcPts val="0"/>
              </a:spcBef>
              <a:spcAft>
                <a:spcPts val="0"/>
              </a:spcAft>
              <a:buClrTx/>
              <a:buSzTx/>
              <a:buFont typeface="Arial" pitchFamily="34" charset="0"/>
              <a:buChar char="•"/>
              <a:defRPr/>
            </a:pPr>
            <a:r>
              <a:rPr lang="en-US" sz="2400" dirty="0">
                <a:solidFill>
                  <a:prstClr val="black"/>
                </a:solidFill>
                <a:latin typeface="Times New Roman" pitchFamily="18" charset="0"/>
                <a:cs typeface="Times New Roman" pitchFamily="18" charset="0"/>
              </a:rPr>
              <a:t>Used as neoadjuvant therapy.</a:t>
            </a:r>
          </a:p>
          <a:p>
            <a:pPr marL="1309688" indent="-231775" eaLnBrk="1" fontAlgn="auto" hangingPunct="1">
              <a:spcBef>
                <a:spcPts val="0"/>
              </a:spcBef>
              <a:spcAft>
                <a:spcPts val="0"/>
              </a:spcAft>
              <a:buClrTx/>
              <a:buSzTx/>
              <a:buFont typeface="Arial" pitchFamily="34" charset="0"/>
              <a:buChar char="•"/>
              <a:defRPr/>
            </a:pPr>
            <a:r>
              <a:rPr lang="en-US" sz="2400" dirty="0">
                <a:solidFill>
                  <a:prstClr val="black"/>
                </a:solidFill>
                <a:latin typeface="Times New Roman" pitchFamily="18" charset="0"/>
                <a:cs typeface="Times New Roman" pitchFamily="18" charset="0"/>
              </a:rPr>
              <a:t>Also used in advanced, recurrent and metastatic cases.</a:t>
            </a:r>
          </a:p>
          <a:p>
            <a:pPr marL="0" indent="0" eaLnBrk="1" fontAlgn="auto" hangingPunct="1">
              <a:spcBef>
                <a:spcPts val="0"/>
              </a:spcBef>
              <a:spcAft>
                <a:spcPts val="0"/>
              </a:spcAft>
              <a:buClrTx/>
              <a:buSzTx/>
              <a:buFont typeface="Wingdings"/>
              <a:buNone/>
              <a:defRPr/>
            </a:pPr>
            <a:endParaRPr lang="en-US" sz="1800" dirty="0">
              <a:solidFill>
                <a:prstClr val="black"/>
              </a:solidFill>
            </a:endParaRPr>
          </a:p>
          <a:p>
            <a:pPr marL="463550" indent="-463550" eaLnBrk="1" fontAlgn="auto" hangingPunct="1">
              <a:spcBef>
                <a:spcPts val="0"/>
              </a:spcBef>
              <a:spcAft>
                <a:spcPts val="0"/>
              </a:spcAft>
              <a:buClrTx/>
              <a:buSzTx/>
              <a:buFont typeface="Wingdings" pitchFamily="2" charset="2"/>
              <a:buChar char="Ø"/>
              <a:defRPr/>
            </a:pPr>
            <a:r>
              <a:rPr lang="en-US" sz="2800" u="sng" dirty="0">
                <a:solidFill>
                  <a:prstClr val="black"/>
                </a:solidFill>
                <a:latin typeface="Times New Roman" pitchFamily="18" charset="0"/>
                <a:cs typeface="Times New Roman" pitchFamily="18" charset="0"/>
              </a:rPr>
              <a:t>Surgica</a:t>
            </a:r>
            <a:r>
              <a:rPr lang="en-US" sz="2400" u="sng" dirty="0">
                <a:solidFill>
                  <a:prstClr val="black"/>
                </a:solidFill>
                <a:latin typeface="Times New Roman" pitchFamily="18" charset="0"/>
                <a:cs typeface="Times New Roman" pitchFamily="18" charset="0"/>
              </a:rPr>
              <a:t>l:</a:t>
            </a:r>
            <a:endParaRPr lang="en-US" sz="1800" dirty="0">
              <a:solidFill>
                <a:prstClr val="black"/>
              </a:solidFill>
            </a:endParaRPr>
          </a:p>
          <a:p>
            <a:pPr marL="804863" indent="-231775" eaLnBrk="1" fontAlgn="auto" hangingPunct="1">
              <a:spcBef>
                <a:spcPts val="0"/>
              </a:spcBef>
              <a:spcAft>
                <a:spcPts val="0"/>
              </a:spcAft>
              <a:buClrTx/>
              <a:buSzTx/>
              <a:buFont typeface="Constantia" pitchFamily="18" charset="0"/>
              <a:buChar char="‐"/>
              <a:defRPr/>
            </a:pPr>
            <a:r>
              <a:rPr lang="en-US" sz="2400" dirty="0">
                <a:solidFill>
                  <a:prstClr val="black"/>
                </a:solidFill>
                <a:latin typeface="Times New Roman" pitchFamily="18" charset="0"/>
                <a:cs typeface="Times New Roman" pitchFamily="18" charset="0"/>
              </a:rPr>
              <a:t>Endoscopic snare resection.</a:t>
            </a:r>
          </a:p>
          <a:p>
            <a:pPr marL="804863" indent="-231775" eaLnBrk="1" fontAlgn="auto" hangingPunct="1">
              <a:spcBef>
                <a:spcPts val="0"/>
              </a:spcBef>
              <a:spcAft>
                <a:spcPts val="0"/>
              </a:spcAft>
              <a:buClrTx/>
              <a:buSzTx/>
              <a:buFont typeface="Constantia" pitchFamily="18" charset="0"/>
              <a:buChar char="‐"/>
              <a:defRPr/>
            </a:pPr>
            <a:r>
              <a:rPr lang="en-US" sz="2400" dirty="0">
                <a:solidFill>
                  <a:prstClr val="black"/>
                </a:solidFill>
                <a:latin typeface="Times New Roman" pitchFamily="18" charset="0"/>
                <a:cs typeface="Times New Roman" pitchFamily="18" charset="0"/>
              </a:rPr>
              <a:t>Laser ablation.</a:t>
            </a:r>
          </a:p>
          <a:p>
            <a:pPr marL="804863" indent="-231775" eaLnBrk="1" fontAlgn="auto" hangingPunct="1">
              <a:spcBef>
                <a:spcPts val="0"/>
              </a:spcBef>
              <a:spcAft>
                <a:spcPts val="0"/>
              </a:spcAft>
              <a:buClrTx/>
              <a:buSzTx/>
              <a:buFont typeface="Constantia" pitchFamily="18" charset="0"/>
              <a:buChar char="‐"/>
              <a:defRPr/>
            </a:pPr>
            <a:r>
              <a:rPr lang="en-US" sz="2400" dirty="0">
                <a:solidFill>
                  <a:prstClr val="black"/>
                </a:solidFill>
                <a:latin typeface="Times New Roman" pitchFamily="18" charset="0"/>
                <a:cs typeface="Times New Roman" pitchFamily="18" charset="0"/>
              </a:rPr>
              <a:t>Endoscopic mucosal resection (EMR).</a:t>
            </a:r>
          </a:p>
          <a:p>
            <a:pPr marL="804863" indent="-231775" eaLnBrk="1" fontAlgn="auto" hangingPunct="1">
              <a:spcBef>
                <a:spcPts val="0"/>
              </a:spcBef>
              <a:spcAft>
                <a:spcPts val="0"/>
              </a:spcAft>
              <a:buClrTx/>
              <a:buSzTx/>
              <a:buFont typeface="Constantia" pitchFamily="18" charset="0"/>
              <a:buChar char="‐"/>
              <a:defRPr/>
            </a:pPr>
            <a:r>
              <a:rPr lang="en-US" sz="2400" dirty="0">
                <a:solidFill>
                  <a:prstClr val="black"/>
                </a:solidFill>
                <a:latin typeface="Times New Roman" pitchFamily="18" charset="0"/>
                <a:cs typeface="Times New Roman" pitchFamily="18" charset="0"/>
              </a:rPr>
              <a:t>Wedge resection or gastrectomy.</a:t>
            </a:r>
          </a:p>
          <a:p>
            <a:pPr marL="320040" indent="-320040" eaLnBrk="1" fontAlgn="auto" hangingPunct="1">
              <a:spcAft>
                <a:spcPts val="0"/>
              </a:spcAft>
              <a:buFont typeface="Wingdings"/>
              <a:buChar char=""/>
              <a:defRPr/>
            </a:pPr>
            <a:endParaRPr lang="en-US" dirty="0"/>
          </a:p>
        </p:txBody>
      </p:sp>
      <p:sp>
        <p:nvSpPr>
          <p:cNvPr id="4" name="Slide Number Placeholder 3"/>
          <p:cNvSpPr>
            <a:spLocks noGrp="1"/>
          </p:cNvSpPr>
          <p:nvPr>
            <p:ph type="sldNum" sz="quarter" idx="12"/>
          </p:nvPr>
        </p:nvSpPr>
        <p:spPr/>
        <p:txBody>
          <a:bodyPr>
            <a:normAutofit/>
          </a:bodyPr>
          <a:lstStyle/>
          <a:p>
            <a:pPr>
              <a:defRPr/>
            </a:pPr>
            <a:fld id="{590DB452-5554-48C8-A676-6653012B759D}" type="slidenum">
              <a:rPr lang="en-US"/>
              <a:pPr>
                <a:defRPr/>
              </a:pPr>
              <a:t>237</a:t>
            </a:fld>
            <a:endParaRPr lang="en-US" dirty="0"/>
          </a:p>
        </p:txBody>
      </p:sp>
    </p:spTree>
    <p:extLst>
      <p:ext uri="{BB962C8B-B14F-4D97-AF65-F5344CB8AC3E}">
        <p14:creationId xmlns:p14="http://schemas.microsoft.com/office/powerpoint/2010/main" val="41562014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TextBox 3"/>
          <p:cNvSpPr txBox="1">
            <a:spLocks noChangeArrowheads="1"/>
          </p:cNvSpPr>
          <p:nvPr/>
        </p:nvSpPr>
        <p:spPr bwMode="auto">
          <a:xfrm>
            <a:off x="762000" y="2057400"/>
            <a:ext cx="71628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63550" indent="-463550">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0"/>
              </a:spcBef>
              <a:spcAft>
                <a:spcPct val="0"/>
              </a:spcAft>
              <a:buFont typeface="Wingdings" pitchFamily="2" charset="2"/>
              <a:buChar char="Ø"/>
            </a:pPr>
            <a:r>
              <a:rPr lang="en-US" altLang="en-US" sz="2400">
                <a:solidFill>
                  <a:prstClr val="black"/>
                </a:solidFill>
                <a:latin typeface="Times New Roman" pitchFamily="18" charset="0"/>
                <a:cs typeface="Times New Roman" pitchFamily="18" charset="0"/>
              </a:rPr>
              <a:t>The choice of treatment  depends on many factors, such as location and the stage of the tumor and general state of health.</a:t>
            </a:r>
          </a:p>
          <a:p>
            <a:pPr fontAlgn="base">
              <a:spcBef>
                <a:spcPct val="0"/>
              </a:spcBef>
              <a:spcAft>
                <a:spcPct val="0"/>
              </a:spcAft>
              <a:buFont typeface="Wingdings" pitchFamily="2" charset="2"/>
              <a:buChar char="Ø"/>
            </a:pPr>
            <a:endParaRPr lang="en-US" altLang="en-US" sz="2400">
              <a:solidFill>
                <a:prstClr val="black"/>
              </a:solidFill>
              <a:latin typeface="Times New Roman" pitchFamily="18" charset="0"/>
              <a:cs typeface="Times New Roman" pitchFamily="18" charset="0"/>
            </a:endParaRPr>
          </a:p>
          <a:p>
            <a:pPr fontAlgn="base">
              <a:spcBef>
                <a:spcPct val="0"/>
              </a:spcBef>
              <a:spcAft>
                <a:spcPct val="0"/>
              </a:spcAft>
              <a:buFont typeface="Wingdings" pitchFamily="2" charset="2"/>
              <a:buChar char="Ø"/>
            </a:pPr>
            <a:r>
              <a:rPr lang="en-US" altLang="en-US" sz="2400">
                <a:solidFill>
                  <a:prstClr val="black"/>
                </a:solidFill>
                <a:latin typeface="Times New Roman" pitchFamily="18" charset="0"/>
                <a:cs typeface="Times New Roman" pitchFamily="18" charset="0"/>
              </a:rPr>
              <a:t>The main treatments for gastric cancer are surgery, chemotherapy and  radiation therapy.</a:t>
            </a:r>
          </a:p>
          <a:p>
            <a:pPr fontAlgn="base">
              <a:spcBef>
                <a:spcPct val="0"/>
              </a:spcBef>
              <a:spcAft>
                <a:spcPct val="0"/>
              </a:spcAft>
              <a:buFont typeface="Wingdings" pitchFamily="2" charset="2"/>
              <a:buChar char="Ø"/>
            </a:pPr>
            <a:endParaRPr lang="en-US" altLang="en-US" sz="2400">
              <a:solidFill>
                <a:prstClr val="black"/>
              </a:solidFill>
              <a:latin typeface="Times New Roman" pitchFamily="18" charset="0"/>
              <a:cs typeface="Times New Roman" pitchFamily="18" charset="0"/>
            </a:endParaRPr>
          </a:p>
          <a:p>
            <a:pPr fontAlgn="base">
              <a:spcBef>
                <a:spcPct val="0"/>
              </a:spcBef>
              <a:spcAft>
                <a:spcPct val="0"/>
              </a:spcAft>
              <a:buFont typeface="Wingdings" pitchFamily="2" charset="2"/>
              <a:buChar char="Ø"/>
            </a:pPr>
            <a:r>
              <a:rPr lang="en-US" altLang="en-US" sz="2400">
                <a:solidFill>
                  <a:prstClr val="black"/>
                </a:solidFill>
                <a:latin typeface="Times New Roman" pitchFamily="18" charset="0"/>
                <a:cs typeface="Times New Roman" pitchFamily="18" charset="0"/>
              </a:rPr>
              <a:t>The goal of treatment is to cure cancer or to relieve symptoms.</a:t>
            </a:r>
          </a:p>
          <a:p>
            <a:pPr fontAlgn="base">
              <a:spcBef>
                <a:spcPct val="0"/>
              </a:spcBef>
              <a:spcAft>
                <a:spcPct val="0"/>
              </a:spcAft>
              <a:buFont typeface="Wingdings" pitchFamily="2" charset="2"/>
              <a:buChar char="Ø"/>
            </a:pPr>
            <a:endParaRPr lang="en-US" altLang="en-US" sz="2400">
              <a:solidFill>
                <a:prstClr val="black"/>
              </a:solidFill>
              <a:latin typeface="Times New Roman" pitchFamily="18" charset="0"/>
              <a:cs typeface="Times New Roman" pitchFamily="18" charset="0"/>
            </a:endParaRPr>
          </a:p>
          <a:p>
            <a:pPr fontAlgn="base">
              <a:spcBef>
                <a:spcPct val="0"/>
              </a:spcBef>
              <a:spcAft>
                <a:spcPct val="0"/>
              </a:spcAft>
              <a:buFont typeface="Wingdings" pitchFamily="2" charset="2"/>
              <a:buChar char="Ø"/>
            </a:pPr>
            <a:endParaRPr lang="en-US" altLang="en-US" sz="2400">
              <a:solidFill>
                <a:prstClr val="black"/>
              </a:solidFill>
              <a:latin typeface="Times New Roman" pitchFamily="18" charset="0"/>
              <a:cs typeface="Times New Roman" pitchFamily="18" charset="0"/>
            </a:endParaRPr>
          </a:p>
        </p:txBody>
      </p:sp>
      <p:sp>
        <p:nvSpPr>
          <p:cNvPr id="2" name="Title 1"/>
          <p:cNvSpPr>
            <a:spLocks noGrp="1"/>
          </p:cNvSpPr>
          <p:nvPr>
            <p:ph type="title"/>
          </p:nvPr>
        </p:nvSpPr>
        <p:spPr>
          <a:xfrm>
            <a:off x="612775" y="228600"/>
            <a:ext cx="8153400" cy="990600"/>
          </a:xfrm>
        </p:spPr>
        <p:txBody>
          <a:bodyPr>
            <a:normAutofit/>
          </a:bodyPr>
          <a:lstStyle/>
          <a:p>
            <a:pPr eaLnBrk="1" hangingPunct="1">
              <a:defRPr/>
            </a:pPr>
            <a:r>
              <a:rPr lang="en-US" sz="3600" dirty="0">
                <a:solidFill>
                  <a:srgbClr val="00B050"/>
                </a:solidFill>
                <a:latin typeface="Times New Roman" pitchFamily="18" charset="0"/>
                <a:ea typeface="+mn-ea"/>
                <a:cs typeface="Times New Roman" pitchFamily="18" charset="0"/>
              </a:rPr>
              <a:t>Treatment of Malignant Gastric Tumors</a:t>
            </a:r>
          </a:p>
        </p:txBody>
      </p:sp>
      <p:sp>
        <p:nvSpPr>
          <p:cNvPr id="281604" name="Content Placeholder 4"/>
          <p:cNvSpPr>
            <a:spLocks noGrp="1"/>
          </p:cNvSpPr>
          <p:nvPr>
            <p:ph sz="quarter" idx="1"/>
          </p:nvPr>
        </p:nvSpPr>
        <p:spPr>
          <a:xfrm>
            <a:off x="612775" y="1600200"/>
            <a:ext cx="8153400" cy="4495800"/>
          </a:xfrm>
        </p:spPr>
        <p:txBody>
          <a:bodyPr/>
          <a:lstStyle/>
          <a:p>
            <a:pPr marL="0" indent="0" eaLnBrk="1" hangingPunct="1">
              <a:buFont typeface="Wingdings" pitchFamily="2" charset="2"/>
              <a:buNone/>
            </a:pPr>
            <a:r>
              <a:rPr lang="en-US" altLang="en-US" smtClean="0"/>
              <a:t>.</a:t>
            </a:r>
          </a:p>
        </p:txBody>
      </p:sp>
      <p:sp>
        <p:nvSpPr>
          <p:cNvPr id="5" name="Slide Number Placeholder 4"/>
          <p:cNvSpPr>
            <a:spLocks noGrp="1"/>
          </p:cNvSpPr>
          <p:nvPr>
            <p:ph type="sldNum" sz="quarter" idx="12"/>
          </p:nvPr>
        </p:nvSpPr>
        <p:spPr/>
        <p:txBody>
          <a:bodyPr>
            <a:normAutofit/>
          </a:bodyPr>
          <a:lstStyle/>
          <a:p>
            <a:pPr>
              <a:defRPr/>
            </a:pPr>
            <a:fld id="{683888BE-6A0A-4F34-990B-D5FCA45B79A8}" type="slidenum">
              <a:rPr lang="en-US"/>
              <a:pPr>
                <a:defRPr/>
              </a:pPr>
              <a:t>238</a:t>
            </a:fld>
            <a:endParaRPr lang="en-US" dirty="0"/>
          </a:p>
        </p:txBody>
      </p:sp>
    </p:spTree>
    <p:extLst>
      <p:ext uri="{BB962C8B-B14F-4D97-AF65-F5344CB8AC3E}">
        <p14:creationId xmlns:p14="http://schemas.microsoft.com/office/powerpoint/2010/main" val="1153334443"/>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3400" y="1752600"/>
            <a:ext cx="8153400" cy="4456113"/>
          </a:xfrm>
          <a:prstGeom prst="rect">
            <a:avLst/>
          </a:prstGeom>
        </p:spPr>
        <p:txBody>
          <a:bodyPr>
            <a:spAutoFit/>
          </a:bodyPr>
          <a:lstStyle/>
          <a:p>
            <a:pPr>
              <a:defRPr/>
            </a:pPr>
            <a:r>
              <a:rPr lang="en-US" sz="2400" dirty="0">
                <a:solidFill>
                  <a:prstClr val="black"/>
                </a:solidFill>
                <a:latin typeface="Times New Roman" pitchFamily="18" charset="0"/>
                <a:cs typeface="Times New Roman" pitchFamily="18" charset="0"/>
              </a:rPr>
              <a:t>1. Endoscopic Mucosal Resection:</a:t>
            </a:r>
          </a:p>
          <a:p>
            <a:pPr>
              <a:defRPr/>
            </a:pPr>
            <a:endParaRPr lang="en-US" b="1" dirty="0">
              <a:solidFill>
                <a:prstClr val="black"/>
              </a:solidFill>
              <a:cs typeface="Arial" charset="0"/>
            </a:endParaRPr>
          </a:p>
          <a:p>
            <a:pPr marL="682625" indent="-463550">
              <a:lnSpc>
                <a:spcPct val="80000"/>
              </a:lnSpc>
              <a:buFont typeface="Wingdings" pitchFamily="2" charset="2"/>
              <a:buChar char="Ø"/>
              <a:defRPr/>
            </a:pPr>
            <a:r>
              <a:rPr lang="en-US" sz="2400" dirty="0">
                <a:solidFill>
                  <a:prstClr val="black"/>
                </a:solidFill>
                <a:latin typeface="Times New Roman" pitchFamily="18" charset="0"/>
                <a:cs typeface="Times New Roman" pitchFamily="18" charset="0"/>
              </a:rPr>
              <a:t>Endoscopic mucosal resection has been advocated for early gastric cancers, which are superficial and confined to the mucosa.</a:t>
            </a:r>
          </a:p>
          <a:p>
            <a:pPr marL="682625" indent="-463550">
              <a:lnSpc>
                <a:spcPct val="80000"/>
              </a:lnSpc>
              <a:defRPr/>
            </a:pPr>
            <a:endParaRPr lang="en-US" sz="1600" dirty="0">
              <a:solidFill>
                <a:prstClr val="black"/>
              </a:solidFill>
              <a:latin typeface="Times New Roman" pitchFamily="18" charset="0"/>
              <a:cs typeface="Times New Roman" pitchFamily="18" charset="0"/>
            </a:endParaRPr>
          </a:p>
          <a:p>
            <a:pPr marL="682625" indent="-463550">
              <a:lnSpc>
                <a:spcPct val="80000"/>
              </a:lnSpc>
              <a:buFont typeface="Wingdings" pitchFamily="2" charset="2"/>
              <a:buChar char="Ø"/>
              <a:defRPr/>
            </a:pPr>
            <a:r>
              <a:rPr lang="en-US" sz="2400" dirty="0">
                <a:solidFill>
                  <a:prstClr val="black"/>
                </a:solidFill>
                <a:latin typeface="Times New Roman" pitchFamily="18" charset="0"/>
                <a:cs typeface="Times New Roman" pitchFamily="18" charset="0"/>
              </a:rPr>
              <a:t>Without evidence of nodal or distant metastases.</a:t>
            </a:r>
          </a:p>
          <a:p>
            <a:pPr marL="682625" indent="-463550">
              <a:lnSpc>
                <a:spcPct val="80000"/>
              </a:lnSpc>
              <a:buFont typeface="Wingdings" pitchFamily="2" charset="2"/>
              <a:buChar char="Ø"/>
              <a:defRPr/>
            </a:pPr>
            <a:endParaRPr lang="en-US" sz="1600" dirty="0">
              <a:solidFill>
                <a:prstClr val="black"/>
              </a:solidFill>
              <a:latin typeface="Times New Roman" pitchFamily="18" charset="0"/>
              <a:cs typeface="Times New Roman" pitchFamily="18" charset="0"/>
            </a:endParaRPr>
          </a:p>
          <a:p>
            <a:pPr marL="682625" indent="-463550">
              <a:lnSpc>
                <a:spcPct val="80000"/>
              </a:lnSpc>
              <a:buFont typeface="Wingdings" pitchFamily="2" charset="2"/>
              <a:buChar char="Ø"/>
              <a:defRPr/>
            </a:pPr>
            <a:r>
              <a:rPr lang="en-US" sz="2400" dirty="0">
                <a:solidFill>
                  <a:prstClr val="black"/>
                </a:solidFill>
                <a:latin typeface="Times New Roman" pitchFamily="18" charset="0"/>
                <a:cs typeface="Times New Roman" pitchFamily="18" charset="0"/>
              </a:rPr>
              <a:t>For differentiated tumors that are slightly raised and less than 2 cm in diameter, or in differentiated tumors that are ulcerated and less than 1 cm in diameter.</a:t>
            </a:r>
          </a:p>
          <a:p>
            <a:pPr marL="682625" indent="-463550">
              <a:lnSpc>
                <a:spcPct val="80000"/>
              </a:lnSpc>
              <a:buFont typeface="Wingdings" pitchFamily="2" charset="2"/>
              <a:buChar char="Ø"/>
              <a:defRPr/>
            </a:pPr>
            <a:endParaRPr lang="en-US" sz="1600" dirty="0">
              <a:solidFill>
                <a:prstClr val="black"/>
              </a:solidFill>
              <a:latin typeface="Times New Roman" pitchFamily="18" charset="0"/>
              <a:cs typeface="Times New Roman" pitchFamily="18" charset="0"/>
            </a:endParaRPr>
          </a:p>
          <a:p>
            <a:pPr marL="682625" indent="-463550">
              <a:lnSpc>
                <a:spcPct val="80000"/>
              </a:lnSpc>
              <a:buFont typeface="Wingdings" pitchFamily="2" charset="2"/>
              <a:buChar char="Ø"/>
              <a:defRPr/>
            </a:pPr>
            <a:r>
              <a:rPr lang="en-US" sz="2400" dirty="0">
                <a:solidFill>
                  <a:prstClr val="black"/>
                </a:solidFill>
                <a:latin typeface="Times New Roman" pitchFamily="18" charset="0"/>
                <a:cs typeface="Times New Roman" pitchFamily="18" charset="0"/>
              </a:rPr>
              <a:t>The five-year survival rates have been reported to be as high as 95%.</a:t>
            </a:r>
          </a:p>
          <a:p>
            <a:pPr>
              <a:defRPr/>
            </a:pPr>
            <a:r>
              <a:rPr lang="ar-EG" sz="2400" dirty="0">
                <a:solidFill>
                  <a:prstClr val="black"/>
                </a:solidFill>
                <a:latin typeface="Times New Roman" pitchFamily="18" charset="0"/>
              </a:rPr>
              <a:t> </a:t>
            </a:r>
            <a:endParaRPr lang="en-US" sz="2400" dirty="0">
              <a:solidFill>
                <a:prstClr val="black"/>
              </a:solidFill>
              <a:latin typeface="Times New Roman" pitchFamily="18" charset="0"/>
              <a:cs typeface="Times New Roman" pitchFamily="18" charset="0"/>
            </a:endParaRPr>
          </a:p>
        </p:txBody>
      </p:sp>
      <p:sp>
        <p:nvSpPr>
          <p:cNvPr id="282627" name="Title 3"/>
          <p:cNvSpPr>
            <a:spLocks noGrp="1"/>
          </p:cNvSpPr>
          <p:nvPr>
            <p:ph type="title"/>
          </p:nvPr>
        </p:nvSpPr>
        <p:spPr>
          <a:xfrm>
            <a:off x="574675" y="171450"/>
            <a:ext cx="8153400" cy="990600"/>
          </a:xfrm>
        </p:spPr>
        <p:txBody>
          <a:bodyPr/>
          <a:lstStyle/>
          <a:p>
            <a:pPr eaLnBrk="1" hangingPunct="1"/>
            <a:r>
              <a:rPr lang="en-US" altLang="en-US" smtClean="0">
                <a:solidFill>
                  <a:srgbClr val="00B050"/>
                </a:solidFill>
                <a:latin typeface="Times New Roman" pitchFamily="18" charset="0"/>
                <a:cs typeface="Times New Roman" pitchFamily="18" charset="0"/>
              </a:rPr>
              <a:t>Surgery</a:t>
            </a:r>
          </a:p>
        </p:txBody>
      </p:sp>
      <p:sp>
        <p:nvSpPr>
          <p:cNvPr id="282628" name="Content Placeholder 4"/>
          <p:cNvSpPr>
            <a:spLocks noGrp="1"/>
          </p:cNvSpPr>
          <p:nvPr>
            <p:ph sz="quarter" idx="1"/>
          </p:nvPr>
        </p:nvSpPr>
        <p:spPr>
          <a:xfrm>
            <a:off x="612775" y="1600200"/>
            <a:ext cx="8153400" cy="4495800"/>
          </a:xfrm>
        </p:spPr>
        <p:txBody>
          <a:bodyPr/>
          <a:lstStyle/>
          <a:p>
            <a:pPr marL="0" indent="0" eaLnBrk="1" hangingPunct="1">
              <a:buFont typeface="Wingdings" pitchFamily="2" charset="2"/>
              <a:buNone/>
            </a:pPr>
            <a:r>
              <a:rPr lang="en-US" altLang="en-US" smtClean="0"/>
              <a:t>.</a:t>
            </a:r>
          </a:p>
        </p:txBody>
      </p:sp>
      <p:sp>
        <p:nvSpPr>
          <p:cNvPr id="5" name="Slide Number Placeholder 4"/>
          <p:cNvSpPr>
            <a:spLocks noGrp="1"/>
          </p:cNvSpPr>
          <p:nvPr>
            <p:ph type="sldNum" sz="quarter" idx="12"/>
          </p:nvPr>
        </p:nvSpPr>
        <p:spPr/>
        <p:txBody>
          <a:bodyPr>
            <a:normAutofit/>
          </a:bodyPr>
          <a:lstStyle/>
          <a:p>
            <a:pPr>
              <a:defRPr/>
            </a:pPr>
            <a:fld id="{104023CB-66FE-460A-9BBA-C11B51868BD6}" type="slidenum">
              <a:rPr lang="en-US"/>
              <a:pPr>
                <a:defRPr/>
              </a:pPr>
              <a:t>239</a:t>
            </a:fld>
            <a:endParaRPr lang="en-US" dirty="0"/>
          </a:p>
        </p:txBody>
      </p:sp>
    </p:spTree>
    <p:extLst>
      <p:ext uri="{BB962C8B-B14F-4D97-AF65-F5344CB8AC3E}">
        <p14:creationId xmlns:p14="http://schemas.microsoft.com/office/powerpoint/2010/main" val="13815098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2438400" y="152400"/>
            <a:ext cx="6400800" cy="6477000"/>
          </a:xfrm>
        </p:spPr>
        <p:txBody>
          <a:bodyPr/>
          <a:lstStyle/>
          <a:p>
            <a:pPr eaLnBrk="1" hangingPunct="1">
              <a:lnSpc>
                <a:spcPct val="90000"/>
              </a:lnSpc>
              <a:buFont typeface="Wingdings" pitchFamily="2" charset="2"/>
              <a:buNone/>
              <a:defRPr/>
            </a:pPr>
            <a:r>
              <a:rPr lang="en-US" sz="2400" b="1"/>
              <a:t>O/E</a:t>
            </a:r>
            <a:endParaRPr lang="en-US" sz="2400"/>
          </a:p>
          <a:p>
            <a:pPr eaLnBrk="1" hangingPunct="1">
              <a:lnSpc>
                <a:spcPct val="90000"/>
              </a:lnSpc>
              <a:defRPr/>
            </a:pPr>
            <a:r>
              <a:rPr lang="en-US" sz="2400"/>
              <a:t>An ulcer develops inside the cheeks, which rapidly spreads.</a:t>
            </a:r>
          </a:p>
          <a:p>
            <a:pPr eaLnBrk="1" hangingPunct="1">
              <a:lnSpc>
                <a:spcPct val="90000"/>
              </a:lnSpc>
              <a:defRPr/>
            </a:pPr>
            <a:r>
              <a:rPr lang="en-US" sz="2400"/>
              <a:t>Occasionally it may heal but frequently it further perforates the cheeks or spread to the tongue chin, jaw bone.</a:t>
            </a:r>
          </a:p>
          <a:p>
            <a:pPr eaLnBrk="1" hangingPunct="1">
              <a:lnSpc>
                <a:spcPct val="90000"/>
              </a:lnSpc>
              <a:defRPr/>
            </a:pPr>
            <a:r>
              <a:rPr lang="en-US" sz="2400"/>
              <a:t>It is accompanied by severe constitutional signs e.g. fever</a:t>
            </a:r>
          </a:p>
          <a:p>
            <a:pPr lvl="1" eaLnBrk="1" hangingPunct="1">
              <a:lnSpc>
                <a:spcPct val="90000"/>
              </a:lnSpc>
              <a:defRPr/>
            </a:pPr>
            <a:r>
              <a:rPr lang="en-US" sz="2000"/>
              <a:t>Fever</a:t>
            </a:r>
          </a:p>
          <a:p>
            <a:pPr lvl="1" eaLnBrk="1" hangingPunct="1">
              <a:lnSpc>
                <a:spcPct val="90000"/>
              </a:lnSpc>
              <a:defRPr/>
            </a:pPr>
            <a:r>
              <a:rPr lang="en-US" sz="2000"/>
              <a:t>Rapid pulse</a:t>
            </a:r>
          </a:p>
          <a:p>
            <a:pPr lvl="1" eaLnBrk="1" hangingPunct="1">
              <a:lnSpc>
                <a:spcPct val="90000"/>
              </a:lnSpc>
              <a:defRPr/>
            </a:pPr>
            <a:r>
              <a:rPr lang="en-US" sz="2000"/>
              <a:t>Toxic-very sick</a:t>
            </a:r>
          </a:p>
          <a:p>
            <a:pPr eaLnBrk="1" hangingPunct="1">
              <a:lnSpc>
                <a:spcPct val="90000"/>
              </a:lnSpc>
              <a:defRPr/>
            </a:pPr>
            <a:r>
              <a:rPr lang="en-US" sz="2400"/>
              <a:t>Other features</a:t>
            </a:r>
          </a:p>
          <a:p>
            <a:pPr lvl="1" eaLnBrk="1" hangingPunct="1">
              <a:lnSpc>
                <a:spcPct val="90000"/>
              </a:lnSpc>
              <a:defRPr/>
            </a:pPr>
            <a:r>
              <a:rPr lang="en-US" sz="2000"/>
              <a:t>Diarrhoea</a:t>
            </a:r>
          </a:p>
          <a:p>
            <a:pPr lvl="1" eaLnBrk="1" hangingPunct="1">
              <a:lnSpc>
                <a:spcPct val="90000"/>
              </a:lnSpc>
              <a:defRPr/>
            </a:pPr>
            <a:r>
              <a:rPr lang="en-US" sz="2000"/>
              <a:t>Broncho pneumonia</a:t>
            </a:r>
          </a:p>
          <a:p>
            <a:pPr lvl="1" eaLnBrk="1" hangingPunct="1">
              <a:lnSpc>
                <a:spcPct val="90000"/>
              </a:lnSpc>
              <a:defRPr/>
            </a:pPr>
            <a:r>
              <a:rPr lang="en-US" sz="2000"/>
              <a:t>-+/- Death may occur within 7-10 days from the onset of illness.</a:t>
            </a:r>
            <a:endParaRPr lang="en-US" sz="2000" b="1"/>
          </a:p>
          <a:p>
            <a:pPr eaLnBrk="1" hangingPunct="1">
              <a:lnSpc>
                <a:spcPct val="90000"/>
              </a:lnSpc>
              <a:buFont typeface="Wingdings" pitchFamily="2" charset="2"/>
              <a:buNone/>
              <a:defRPr/>
            </a:pPr>
            <a:r>
              <a:rPr lang="en-US" sz="2400" b="1"/>
              <a:t>TX</a:t>
            </a:r>
            <a:endParaRPr lang="en-US" sz="2400"/>
          </a:p>
          <a:p>
            <a:pPr eaLnBrk="1" hangingPunct="1">
              <a:lnSpc>
                <a:spcPct val="90000"/>
              </a:lnSpc>
              <a:buFont typeface="Wingdings" pitchFamily="2" charset="2"/>
              <a:buNone/>
              <a:defRPr/>
            </a:pPr>
            <a:r>
              <a:rPr lang="en-US" sz="2400"/>
              <a:t>Systematic antibiotics</a:t>
            </a:r>
          </a:p>
          <a:p>
            <a:pPr eaLnBrk="1" hangingPunct="1">
              <a:lnSpc>
                <a:spcPct val="90000"/>
              </a:lnSpc>
              <a:buFont typeface="Wingdings" pitchFamily="2" charset="2"/>
              <a:buNone/>
              <a:defRPr/>
            </a:pPr>
            <a:endParaRPr lang="en-US" sz="2400"/>
          </a:p>
        </p:txBody>
      </p:sp>
      <p:sp>
        <p:nvSpPr>
          <p:cNvPr id="3" name="Slide Number Placeholder 2"/>
          <p:cNvSpPr>
            <a:spLocks noGrp="1"/>
          </p:cNvSpPr>
          <p:nvPr>
            <p:ph type="sldNum" sz="quarter" idx="12"/>
          </p:nvPr>
        </p:nvSpPr>
        <p:spPr/>
        <p:txBody>
          <a:bodyPr/>
          <a:lstStyle/>
          <a:p>
            <a:pPr>
              <a:defRPr/>
            </a:pPr>
            <a:fld id="{20152B3F-3FD1-426B-A564-7925980EFFB5}" type="slidenum">
              <a:rPr lang="en-US">
                <a:solidFill>
                  <a:srgbClr val="000000"/>
                </a:solidFill>
              </a:rPr>
              <a:pPr>
                <a:defRPr/>
              </a:pPr>
              <a:t>24</a:t>
            </a:fld>
            <a:endParaRPr lang="en-US">
              <a:solidFill>
                <a:srgbClr val="000000"/>
              </a:solidFill>
            </a:endParaRPr>
          </a:p>
        </p:txBody>
      </p:sp>
    </p:spTree>
    <p:extLst>
      <p:ext uri="{BB962C8B-B14F-4D97-AF65-F5344CB8AC3E}">
        <p14:creationId xmlns:p14="http://schemas.microsoft.com/office/powerpoint/2010/main" val="3088550421"/>
      </p:ext>
    </p:extLst>
  </p:cSld>
  <p:clrMapOvr>
    <a:masterClrMapping/>
  </p:clrMapOvr>
  <p:transition spd="slow"/>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TextBox 1"/>
          <p:cNvSpPr txBox="1">
            <a:spLocks noChangeArrowheads="1"/>
          </p:cNvSpPr>
          <p:nvPr/>
        </p:nvSpPr>
        <p:spPr bwMode="auto">
          <a:xfrm>
            <a:off x="533400" y="1598613"/>
            <a:ext cx="80089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0"/>
              </a:spcBef>
              <a:spcAft>
                <a:spcPct val="0"/>
              </a:spcAft>
            </a:pPr>
            <a:r>
              <a:rPr lang="en-US" altLang="en-US" sz="3200">
                <a:solidFill>
                  <a:prstClr val="black"/>
                </a:solidFill>
                <a:latin typeface="Times New Roman" pitchFamily="18" charset="0"/>
                <a:cs typeface="Times New Roman" pitchFamily="18" charset="0"/>
              </a:rPr>
              <a:t>2. Surgical resection and extent of gastrectomy:</a:t>
            </a:r>
          </a:p>
        </p:txBody>
      </p:sp>
      <p:sp>
        <p:nvSpPr>
          <p:cNvPr id="63489" name="Rectangle 1"/>
          <p:cNvSpPr>
            <a:spLocks noChangeArrowheads="1"/>
          </p:cNvSpPr>
          <p:nvPr/>
        </p:nvSpPr>
        <p:spPr bwMode="auto">
          <a:xfrm>
            <a:off x="533400" y="2408238"/>
            <a:ext cx="8305800" cy="2862262"/>
          </a:xfrm>
          <a:prstGeom prst="rect">
            <a:avLst/>
          </a:prstGeom>
          <a:noFill/>
          <a:ln w="9525">
            <a:noFill/>
            <a:miter lim="800000"/>
            <a:headEnd/>
            <a:tailEnd/>
          </a:ln>
          <a:effectLst/>
        </p:spPr>
        <p:txBody>
          <a:bodyPr anchor="ctr">
            <a:spAutoFit/>
          </a:bodyPr>
          <a:lstStyle/>
          <a:p>
            <a:pPr marL="463550" indent="-463550" fontAlgn="base">
              <a:spcBef>
                <a:spcPct val="0"/>
              </a:spcBef>
              <a:spcAft>
                <a:spcPct val="0"/>
              </a:spcAft>
              <a:buFont typeface="Wingdings" pitchFamily="2" charset="2"/>
              <a:buChar char="Ø"/>
              <a:defRPr/>
            </a:pPr>
            <a:r>
              <a:rPr lang="en-US" sz="2800" dirty="0">
                <a:solidFill>
                  <a:prstClr val="black"/>
                </a:solidFill>
                <a:latin typeface="Times New Roman" pitchFamily="18" charset="0"/>
                <a:cs typeface="Times New Roman" pitchFamily="18" charset="0"/>
              </a:rPr>
              <a:t>Subtotal gastrectomy</a:t>
            </a:r>
          </a:p>
          <a:p>
            <a:pPr marL="682625" indent="-219075" algn="just" fontAlgn="base">
              <a:spcBef>
                <a:spcPct val="0"/>
              </a:spcBef>
              <a:spcAft>
                <a:spcPct val="0"/>
              </a:spcAft>
              <a:buFont typeface="Constantia" pitchFamily="18" charset="0"/>
              <a:buChar char="‐"/>
              <a:defRPr/>
            </a:pPr>
            <a:r>
              <a:rPr lang="en-US" sz="2400" dirty="0">
                <a:solidFill>
                  <a:prstClr val="black"/>
                </a:solidFill>
                <a:latin typeface="Times New Roman" pitchFamily="18" charset="0"/>
                <a:cs typeface="Times New Roman" pitchFamily="18" charset="0"/>
              </a:rPr>
              <a:t>The standard operation for gastric cancer is radical subtotal gastrectomy.</a:t>
            </a:r>
          </a:p>
          <a:p>
            <a:pPr marL="682625" indent="-219075" algn="just" fontAlgn="base">
              <a:spcBef>
                <a:spcPct val="0"/>
              </a:spcBef>
              <a:spcAft>
                <a:spcPct val="0"/>
              </a:spcAft>
              <a:defRPr/>
            </a:pPr>
            <a:endParaRPr lang="en-US" sz="1600" dirty="0">
              <a:solidFill>
                <a:prstClr val="black"/>
              </a:solidFill>
              <a:latin typeface="Times New Roman" pitchFamily="18" charset="0"/>
              <a:cs typeface="Times New Roman" pitchFamily="18" charset="0"/>
            </a:endParaRPr>
          </a:p>
          <a:p>
            <a:pPr marL="682625" indent="-219075" algn="just" fontAlgn="base">
              <a:spcBef>
                <a:spcPct val="0"/>
              </a:spcBef>
              <a:spcAft>
                <a:spcPct val="0"/>
              </a:spcAft>
              <a:buFont typeface="Constantia" pitchFamily="18" charset="0"/>
              <a:buChar char="‐"/>
              <a:defRPr/>
            </a:pPr>
            <a:r>
              <a:rPr lang="en-US" sz="2400" dirty="0">
                <a:solidFill>
                  <a:prstClr val="black"/>
                </a:solidFill>
                <a:latin typeface="Times New Roman" pitchFamily="18" charset="0"/>
                <a:cs typeface="Times New Roman" pitchFamily="18" charset="0"/>
              </a:rPr>
              <a:t>Reconstruction is usually by Billroth II gastrojejunostomy.</a:t>
            </a:r>
          </a:p>
          <a:p>
            <a:pPr marL="682625" indent="-219075" algn="just" fontAlgn="base">
              <a:spcBef>
                <a:spcPct val="0"/>
              </a:spcBef>
              <a:spcAft>
                <a:spcPct val="0"/>
              </a:spcAft>
              <a:buFont typeface="Constantia" pitchFamily="18" charset="0"/>
              <a:buChar char="‐"/>
              <a:defRPr/>
            </a:pPr>
            <a:endParaRPr lang="en-US" sz="1600" dirty="0">
              <a:solidFill>
                <a:prstClr val="black"/>
              </a:solidFill>
              <a:latin typeface="Times New Roman" pitchFamily="18" charset="0"/>
              <a:cs typeface="Times New Roman" pitchFamily="18" charset="0"/>
            </a:endParaRPr>
          </a:p>
          <a:p>
            <a:pPr marL="682625" indent="-219075" algn="just" fontAlgn="base">
              <a:spcBef>
                <a:spcPct val="0"/>
              </a:spcBef>
              <a:spcAft>
                <a:spcPct val="0"/>
              </a:spcAft>
              <a:buFont typeface="Constantia" pitchFamily="18" charset="0"/>
              <a:buChar char="‐"/>
              <a:defRPr/>
            </a:pPr>
            <a:r>
              <a:rPr lang="en-US" sz="2400" dirty="0">
                <a:solidFill>
                  <a:prstClr val="black"/>
                </a:solidFill>
                <a:latin typeface="Times New Roman" pitchFamily="18" charset="0"/>
                <a:cs typeface="Times New Roman" pitchFamily="18" charset="0"/>
              </a:rPr>
              <a:t>Roux-en-Y reconstruction is considered if a small gastric remnant is left (&lt;20%).</a:t>
            </a:r>
          </a:p>
        </p:txBody>
      </p:sp>
      <p:sp>
        <p:nvSpPr>
          <p:cNvPr id="283652" name="Title 2"/>
          <p:cNvSpPr>
            <a:spLocks noGrp="1"/>
          </p:cNvSpPr>
          <p:nvPr>
            <p:ph type="title"/>
          </p:nvPr>
        </p:nvSpPr>
        <p:spPr>
          <a:xfrm>
            <a:off x="612775" y="228600"/>
            <a:ext cx="8153400" cy="990600"/>
          </a:xfrm>
        </p:spPr>
        <p:txBody>
          <a:bodyPr/>
          <a:lstStyle/>
          <a:p>
            <a:pPr eaLnBrk="1" hangingPunct="1"/>
            <a:r>
              <a:rPr lang="en-US" altLang="en-US" smtClean="0">
                <a:solidFill>
                  <a:srgbClr val="00B050"/>
                </a:solidFill>
                <a:latin typeface="Times New Roman" pitchFamily="18" charset="0"/>
                <a:cs typeface="Times New Roman" pitchFamily="18" charset="0"/>
              </a:rPr>
              <a:t>…Surgery</a:t>
            </a:r>
            <a:endParaRPr lang="en-US" altLang="en-US" smtClean="0"/>
          </a:p>
        </p:txBody>
      </p:sp>
      <p:sp>
        <p:nvSpPr>
          <p:cNvPr id="283653" name="Content Placeholder 3"/>
          <p:cNvSpPr>
            <a:spLocks noGrp="1"/>
          </p:cNvSpPr>
          <p:nvPr>
            <p:ph sz="quarter" idx="1"/>
          </p:nvPr>
        </p:nvSpPr>
        <p:spPr>
          <a:xfrm>
            <a:off x="612775" y="1447800"/>
            <a:ext cx="8153400" cy="4495800"/>
          </a:xfrm>
        </p:spPr>
        <p:txBody>
          <a:bodyPr/>
          <a:lstStyle/>
          <a:p>
            <a:pPr marL="0" indent="0" eaLnBrk="1" hangingPunct="1">
              <a:buFont typeface="Wingdings" pitchFamily="2" charset="2"/>
              <a:buNone/>
            </a:pPr>
            <a:r>
              <a:rPr lang="en-US" altLang="en-US" smtClean="0"/>
              <a:t>.</a:t>
            </a:r>
          </a:p>
          <a:p>
            <a:pPr marL="0" indent="0" eaLnBrk="1" hangingPunct="1">
              <a:buFont typeface="Wingdings" pitchFamily="2" charset="2"/>
              <a:buNone/>
            </a:pPr>
            <a:endParaRPr lang="en-US" altLang="en-US" smtClean="0"/>
          </a:p>
          <a:p>
            <a:pPr marL="0" indent="0" eaLnBrk="1" hangingPunct="1">
              <a:buFont typeface="Wingdings" pitchFamily="2" charset="2"/>
              <a:buNone/>
            </a:pPr>
            <a:endParaRPr lang="en-US" altLang="en-US" smtClean="0"/>
          </a:p>
        </p:txBody>
      </p:sp>
      <p:sp>
        <p:nvSpPr>
          <p:cNvPr id="6" name="Slide Number Placeholder 5"/>
          <p:cNvSpPr>
            <a:spLocks noGrp="1"/>
          </p:cNvSpPr>
          <p:nvPr>
            <p:ph type="sldNum" sz="quarter" idx="12"/>
          </p:nvPr>
        </p:nvSpPr>
        <p:spPr/>
        <p:txBody>
          <a:bodyPr>
            <a:normAutofit/>
          </a:bodyPr>
          <a:lstStyle/>
          <a:p>
            <a:pPr>
              <a:defRPr/>
            </a:pPr>
            <a:fld id="{43F48DC9-F866-407C-BEE0-293CBF32C24C}" type="slidenum">
              <a:rPr lang="en-US"/>
              <a:pPr>
                <a:defRPr/>
              </a:pPr>
              <a:t>240</a:t>
            </a:fld>
            <a:endParaRPr lang="en-US" dirty="0"/>
          </a:p>
        </p:txBody>
      </p:sp>
    </p:spTree>
    <p:extLst>
      <p:ext uri="{BB962C8B-B14F-4D97-AF65-F5344CB8AC3E}">
        <p14:creationId xmlns:p14="http://schemas.microsoft.com/office/powerpoint/2010/main" val="275792105"/>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674" name="Picture 32" descr="Description: shared_1189_GC-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295400"/>
            <a:ext cx="4267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675" name="Picture 29" descr="Description: shared_1195_GC-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95400"/>
            <a:ext cx="446405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676" name="TextBox 3"/>
          <p:cNvSpPr txBox="1">
            <a:spLocks noChangeArrowheads="1"/>
          </p:cNvSpPr>
          <p:nvPr/>
        </p:nvSpPr>
        <p:spPr bwMode="auto">
          <a:xfrm>
            <a:off x="3048000" y="6172200"/>
            <a:ext cx="3062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0"/>
              </a:spcBef>
              <a:spcAft>
                <a:spcPct val="0"/>
              </a:spcAft>
            </a:pPr>
            <a:r>
              <a:rPr lang="en-US" altLang="en-US" sz="2400">
                <a:solidFill>
                  <a:prstClr val="white"/>
                </a:solidFill>
                <a:latin typeface="Tw Cen MT" pitchFamily="34" charset="0"/>
                <a:cs typeface="Arial" charset="0"/>
              </a:rPr>
              <a:t>Subtotal Gastrectomy</a:t>
            </a:r>
          </a:p>
        </p:txBody>
      </p:sp>
      <p:sp>
        <p:nvSpPr>
          <p:cNvPr id="284677" name="Title 4"/>
          <p:cNvSpPr>
            <a:spLocks noGrp="1"/>
          </p:cNvSpPr>
          <p:nvPr>
            <p:ph type="title"/>
          </p:nvPr>
        </p:nvSpPr>
        <p:spPr>
          <a:xfrm>
            <a:off x="612775" y="228600"/>
            <a:ext cx="8153400" cy="990600"/>
          </a:xfrm>
        </p:spPr>
        <p:txBody>
          <a:bodyPr/>
          <a:lstStyle/>
          <a:p>
            <a:pPr eaLnBrk="1" hangingPunct="1"/>
            <a:r>
              <a:rPr lang="en-US" altLang="en-US" smtClean="0">
                <a:solidFill>
                  <a:srgbClr val="00B050"/>
                </a:solidFill>
                <a:latin typeface="Times New Roman" pitchFamily="18" charset="0"/>
                <a:cs typeface="Times New Roman" pitchFamily="18" charset="0"/>
              </a:rPr>
              <a:t>…Surgery</a:t>
            </a:r>
            <a:endParaRPr lang="en-US" altLang="en-US" smtClean="0"/>
          </a:p>
        </p:txBody>
      </p:sp>
      <p:sp>
        <p:nvSpPr>
          <p:cNvPr id="284678" name="Content Placeholder 5"/>
          <p:cNvSpPr>
            <a:spLocks noGrp="1"/>
          </p:cNvSpPr>
          <p:nvPr>
            <p:ph sz="quarter" idx="1"/>
          </p:nvPr>
        </p:nvSpPr>
        <p:spPr>
          <a:xfrm>
            <a:off x="612775" y="1600200"/>
            <a:ext cx="8153400" cy="4495800"/>
          </a:xfrm>
        </p:spPr>
        <p:txBody>
          <a:bodyPr/>
          <a:lstStyle/>
          <a:p>
            <a:pPr marL="0" indent="0" eaLnBrk="1" hangingPunct="1">
              <a:buFont typeface="Wingdings" pitchFamily="2" charset="2"/>
              <a:buNone/>
            </a:pPr>
            <a:r>
              <a:rPr lang="en-US" altLang="en-US" smtClean="0"/>
              <a:t>.</a:t>
            </a:r>
          </a:p>
        </p:txBody>
      </p:sp>
      <p:sp>
        <p:nvSpPr>
          <p:cNvPr id="7" name="Slide Number Placeholder 6"/>
          <p:cNvSpPr>
            <a:spLocks noGrp="1"/>
          </p:cNvSpPr>
          <p:nvPr>
            <p:ph type="sldNum" sz="quarter" idx="12"/>
          </p:nvPr>
        </p:nvSpPr>
        <p:spPr/>
        <p:txBody>
          <a:bodyPr>
            <a:normAutofit/>
          </a:bodyPr>
          <a:lstStyle/>
          <a:p>
            <a:pPr>
              <a:defRPr/>
            </a:pPr>
            <a:fld id="{DB4E03F1-C190-4761-BCC6-2C8D18AC6EDE}" type="slidenum">
              <a:rPr lang="en-US"/>
              <a:pPr>
                <a:defRPr/>
              </a:pPr>
              <a:t>241</a:t>
            </a:fld>
            <a:endParaRPr lang="en-US" dirty="0"/>
          </a:p>
        </p:txBody>
      </p:sp>
    </p:spTree>
    <p:extLst>
      <p:ext uri="{BB962C8B-B14F-4D97-AF65-F5344CB8AC3E}">
        <p14:creationId xmlns:p14="http://schemas.microsoft.com/office/powerpoint/2010/main" val="168204701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250" y="1371600"/>
            <a:ext cx="8382000" cy="3108325"/>
          </a:xfrm>
          <a:prstGeom prst="rect">
            <a:avLst/>
          </a:prstGeom>
        </p:spPr>
        <p:txBody>
          <a:bodyPr>
            <a:spAutoFit/>
          </a:bodyPr>
          <a:lstStyle/>
          <a:p>
            <a:pPr marL="463550" indent="-463550">
              <a:buFont typeface="Wingdings" pitchFamily="2" charset="2"/>
              <a:buChar char="Ø"/>
              <a:defRPr/>
            </a:pPr>
            <a:r>
              <a:rPr lang="en-US" sz="2800" dirty="0">
                <a:solidFill>
                  <a:prstClr val="black"/>
                </a:solidFill>
                <a:latin typeface="Times New Roman" pitchFamily="18" charset="0"/>
                <a:cs typeface="Times New Roman" pitchFamily="18" charset="0"/>
              </a:rPr>
              <a:t>Total gastrectomy</a:t>
            </a:r>
            <a:endParaRPr lang="en-US" sz="2800" b="1" i="1" dirty="0">
              <a:solidFill>
                <a:prstClr val="black"/>
              </a:solidFill>
              <a:latin typeface="Times New Roman" pitchFamily="18" charset="0"/>
              <a:cs typeface="Times New Roman" pitchFamily="18" charset="0"/>
            </a:endParaRPr>
          </a:p>
          <a:p>
            <a:pPr marL="573088" indent="-231775">
              <a:buFont typeface="Constantia" pitchFamily="18" charset="0"/>
              <a:buChar char="‐"/>
              <a:defRPr/>
            </a:pPr>
            <a:r>
              <a:rPr lang="en-US" sz="2400" dirty="0">
                <a:solidFill>
                  <a:prstClr val="black"/>
                </a:solidFill>
                <a:latin typeface="Times New Roman" pitchFamily="18" charset="0"/>
                <a:cs typeface="Times New Roman" pitchFamily="18" charset="0"/>
              </a:rPr>
              <a:t>The best operation for patients with proximal gastric tumors.</a:t>
            </a:r>
          </a:p>
          <a:p>
            <a:pPr marL="573088" indent="-231775">
              <a:buFont typeface="Constantia" pitchFamily="18" charset="0"/>
              <a:buChar char="‐"/>
              <a:defRPr/>
            </a:pPr>
            <a:endParaRPr lang="en-US" sz="1200" dirty="0">
              <a:solidFill>
                <a:prstClr val="black"/>
              </a:solidFill>
              <a:latin typeface="Times New Roman" pitchFamily="18" charset="0"/>
              <a:cs typeface="Times New Roman" pitchFamily="18" charset="0"/>
            </a:endParaRPr>
          </a:p>
          <a:p>
            <a:pPr marL="573088" indent="-231775">
              <a:buFont typeface="Constantia" pitchFamily="18" charset="0"/>
              <a:buChar char="‐"/>
              <a:defRPr/>
            </a:pPr>
            <a:r>
              <a:rPr lang="en-US" sz="2400" dirty="0">
                <a:solidFill>
                  <a:prstClr val="black"/>
                </a:solidFill>
                <a:latin typeface="Times New Roman" pitchFamily="18" charset="0"/>
                <a:cs typeface="Times New Roman" pitchFamily="18" charset="0"/>
              </a:rPr>
              <a:t>Total gastrectomy with Roux-en-Y esophagojejunostomy may be required.</a:t>
            </a:r>
          </a:p>
          <a:p>
            <a:pPr marL="573088" indent="-231775">
              <a:buFont typeface="Constantia" pitchFamily="18" charset="0"/>
              <a:buChar char="‐"/>
              <a:defRPr/>
            </a:pPr>
            <a:endParaRPr lang="en-US" sz="1200" dirty="0">
              <a:solidFill>
                <a:prstClr val="black"/>
              </a:solidFill>
              <a:latin typeface="Times New Roman" pitchFamily="18" charset="0"/>
              <a:cs typeface="Times New Roman" pitchFamily="18" charset="0"/>
            </a:endParaRPr>
          </a:p>
          <a:p>
            <a:pPr marL="573088" indent="-231775">
              <a:buFont typeface="Constantia" pitchFamily="18" charset="0"/>
              <a:buChar char="‐"/>
              <a:defRPr/>
            </a:pPr>
            <a:r>
              <a:rPr lang="en-US" sz="2400" dirty="0">
                <a:solidFill>
                  <a:prstClr val="black"/>
                </a:solidFill>
                <a:latin typeface="Times New Roman" pitchFamily="18" charset="0"/>
                <a:cs typeface="Times New Roman" pitchFamily="18" charset="0"/>
              </a:rPr>
              <a:t>Isoperistaltic jejunal interposition (Henley loop) between the esophagus and antrum could be considered as an alternative reconstruction.</a:t>
            </a:r>
          </a:p>
        </p:txBody>
      </p:sp>
      <p:pic>
        <p:nvPicPr>
          <p:cNvPr id="285699" name="Picture 31" descr="Description: shared_1193_GC-23"/>
          <p:cNvPicPr>
            <a:picLocks noChangeAspect="1" noChangeArrowheads="1"/>
          </p:cNvPicPr>
          <p:nvPr/>
        </p:nvPicPr>
        <p:blipFill>
          <a:blip r:embed="rId2">
            <a:lum bright="-12000" contrast="24000"/>
            <a:extLst>
              <a:ext uri="{28A0092B-C50C-407E-A947-70E740481C1C}">
                <a14:useLocalDpi xmlns:a14="http://schemas.microsoft.com/office/drawing/2010/main" val="0"/>
              </a:ext>
            </a:extLst>
          </a:blip>
          <a:srcRect/>
          <a:stretch>
            <a:fillRect/>
          </a:stretch>
        </p:blipFill>
        <p:spPr bwMode="auto">
          <a:xfrm>
            <a:off x="3517900" y="3994150"/>
            <a:ext cx="3981450"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700" name="Title 2"/>
          <p:cNvSpPr>
            <a:spLocks noGrp="1"/>
          </p:cNvSpPr>
          <p:nvPr>
            <p:ph type="title"/>
          </p:nvPr>
        </p:nvSpPr>
        <p:spPr>
          <a:xfrm>
            <a:off x="612775" y="228600"/>
            <a:ext cx="8153400" cy="990600"/>
          </a:xfrm>
        </p:spPr>
        <p:txBody>
          <a:bodyPr/>
          <a:lstStyle/>
          <a:p>
            <a:pPr eaLnBrk="1" hangingPunct="1"/>
            <a:r>
              <a:rPr lang="en-US" altLang="en-US" smtClean="0">
                <a:solidFill>
                  <a:srgbClr val="00B050"/>
                </a:solidFill>
                <a:latin typeface="Times New Roman" pitchFamily="18" charset="0"/>
                <a:cs typeface="Times New Roman" pitchFamily="18" charset="0"/>
              </a:rPr>
              <a:t>…Surgery</a:t>
            </a:r>
            <a:endParaRPr lang="en-US" altLang="en-US" smtClean="0"/>
          </a:p>
        </p:txBody>
      </p:sp>
      <p:sp>
        <p:nvSpPr>
          <p:cNvPr id="285701" name="Content Placeholder 3"/>
          <p:cNvSpPr>
            <a:spLocks noGrp="1"/>
          </p:cNvSpPr>
          <p:nvPr>
            <p:ph sz="quarter" idx="1"/>
          </p:nvPr>
        </p:nvSpPr>
        <p:spPr>
          <a:xfrm>
            <a:off x="655638" y="2347913"/>
            <a:ext cx="8153400" cy="4495800"/>
          </a:xfrm>
        </p:spPr>
        <p:txBody>
          <a:bodyPr/>
          <a:lstStyle/>
          <a:p>
            <a:pPr marL="0" indent="0" eaLnBrk="1" hangingPunct="1">
              <a:buFont typeface="Wingdings" pitchFamily="2" charset="2"/>
              <a:buNone/>
            </a:pPr>
            <a:r>
              <a:rPr lang="en-US" altLang="en-US" smtClean="0"/>
              <a:t>.</a:t>
            </a:r>
          </a:p>
        </p:txBody>
      </p:sp>
      <p:sp>
        <p:nvSpPr>
          <p:cNvPr id="6" name="Slide Number Placeholder 5"/>
          <p:cNvSpPr>
            <a:spLocks noGrp="1"/>
          </p:cNvSpPr>
          <p:nvPr>
            <p:ph type="sldNum" sz="quarter" idx="12"/>
          </p:nvPr>
        </p:nvSpPr>
        <p:spPr/>
        <p:txBody>
          <a:bodyPr>
            <a:normAutofit/>
          </a:bodyPr>
          <a:lstStyle/>
          <a:p>
            <a:pPr>
              <a:defRPr/>
            </a:pPr>
            <a:fld id="{7E56FC9E-8B3E-480B-BB31-B781DD7B2382}" type="slidenum">
              <a:rPr lang="en-US"/>
              <a:pPr>
                <a:defRPr/>
              </a:pPr>
              <a:t>242</a:t>
            </a:fld>
            <a:endParaRPr lang="en-US" dirty="0"/>
          </a:p>
        </p:txBody>
      </p:sp>
    </p:spTree>
    <p:extLst>
      <p:ext uri="{BB962C8B-B14F-4D97-AF65-F5344CB8AC3E}">
        <p14:creationId xmlns:p14="http://schemas.microsoft.com/office/powerpoint/2010/main" val="3958896078"/>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057400"/>
            <a:ext cx="4191000" cy="3324225"/>
          </a:xfrm>
          <a:prstGeom prst="rect">
            <a:avLst/>
          </a:prstGeom>
          <a:noFill/>
        </p:spPr>
        <p:txBody>
          <a:bodyPr>
            <a:spAutoFit/>
          </a:bodyPr>
          <a:lstStyle/>
          <a:p>
            <a:pPr marL="463550" indent="-463550">
              <a:buFont typeface="Wingdings" pitchFamily="2" charset="2"/>
              <a:buChar char="Ø"/>
              <a:defRPr/>
            </a:pPr>
            <a:r>
              <a:rPr lang="en-US" sz="2400" u="sng" dirty="0">
                <a:solidFill>
                  <a:prstClr val="black"/>
                </a:solidFill>
                <a:latin typeface="Times New Roman" pitchFamily="18" charset="0"/>
                <a:cs typeface="Times New Roman" pitchFamily="18" charset="0"/>
              </a:rPr>
              <a:t>Billroth I gastrectomy:</a:t>
            </a:r>
          </a:p>
          <a:p>
            <a:pPr>
              <a:defRPr/>
            </a:pPr>
            <a:endParaRPr lang="en-US" dirty="0">
              <a:solidFill>
                <a:prstClr val="black"/>
              </a:solidFill>
              <a:cs typeface="Arial" charset="0"/>
            </a:endParaRPr>
          </a:p>
          <a:p>
            <a:pPr indent="463550" algn="just">
              <a:defRPr/>
            </a:pPr>
            <a:r>
              <a:rPr lang="en-US" sz="2400" dirty="0">
                <a:solidFill>
                  <a:prstClr val="black"/>
                </a:solidFill>
                <a:latin typeface="Times New Roman" pitchFamily="18" charset="0"/>
                <a:cs typeface="Times New Roman" pitchFamily="18" charset="0"/>
              </a:rPr>
              <a:t>Reconstruction may be facilitated by mobilizing the duodenum using Kocher’s maneuver, but it carries with it the morbidity and mortality rates associated with any gastric resection.</a:t>
            </a:r>
          </a:p>
        </p:txBody>
      </p:sp>
      <p:pic>
        <p:nvPicPr>
          <p:cNvPr id="286723" name="Picture 2" descr="C:\Users\Soly\Desktop\Billrot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524000"/>
            <a:ext cx="3317875"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24" name="Title 4"/>
          <p:cNvSpPr>
            <a:spLocks noGrp="1"/>
          </p:cNvSpPr>
          <p:nvPr>
            <p:ph type="title"/>
          </p:nvPr>
        </p:nvSpPr>
        <p:spPr>
          <a:xfrm>
            <a:off x="612775" y="228600"/>
            <a:ext cx="8153400" cy="990600"/>
          </a:xfrm>
        </p:spPr>
        <p:txBody>
          <a:bodyPr/>
          <a:lstStyle/>
          <a:p>
            <a:pPr eaLnBrk="1" hangingPunct="1"/>
            <a:r>
              <a:rPr lang="en-US" altLang="en-US" smtClean="0">
                <a:solidFill>
                  <a:srgbClr val="00B050"/>
                </a:solidFill>
                <a:latin typeface="Times New Roman" pitchFamily="18" charset="0"/>
                <a:cs typeface="Times New Roman" pitchFamily="18" charset="0"/>
              </a:rPr>
              <a:t>…Surgery</a:t>
            </a:r>
            <a:endParaRPr lang="en-US" altLang="en-US" smtClean="0"/>
          </a:p>
        </p:txBody>
      </p:sp>
      <p:sp>
        <p:nvSpPr>
          <p:cNvPr id="286725" name="Content Placeholder 5"/>
          <p:cNvSpPr>
            <a:spLocks noGrp="1"/>
          </p:cNvSpPr>
          <p:nvPr>
            <p:ph sz="quarter" idx="1"/>
          </p:nvPr>
        </p:nvSpPr>
        <p:spPr>
          <a:xfrm>
            <a:off x="612775" y="1600200"/>
            <a:ext cx="8153400" cy="4495800"/>
          </a:xfrm>
        </p:spPr>
        <p:txBody>
          <a:bodyPr/>
          <a:lstStyle/>
          <a:p>
            <a:pPr marL="0" indent="0" eaLnBrk="1" hangingPunct="1">
              <a:spcBef>
                <a:spcPct val="0"/>
              </a:spcBef>
              <a:buClrTx/>
              <a:buSzTx/>
              <a:buFont typeface="Wingdings" pitchFamily="2" charset="2"/>
              <a:buNone/>
            </a:pPr>
            <a:r>
              <a:rPr lang="en-US" altLang="en-US" sz="3200" smtClean="0">
                <a:solidFill>
                  <a:srgbClr val="000000"/>
                </a:solidFill>
                <a:latin typeface="Times New Roman" pitchFamily="18" charset="0"/>
                <a:cs typeface="Times New Roman" pitchFamily="18" charset="0"/>
              </a:rPr>
              <a:t>Reconstruction</a:t>
            </a:r>
          </a:p>
          <a:p>
            <a:pPr marL="0" indent="0" eaLnBrk="1" hangingPunct="1">
              <a:spcBef>
                <a:spcPct val="0"/>
              </a:spcBef>
              <a:buClrTx/>
              <a:buSzTx/>
              <a:buFont typeface="Wingdings" pitchFamily="2" charset="2"/>
              <a:buNone/>
            </a:pPr>
            <a:endParaRPr lang="en-US" altLang="en-US" sz="3200" smtClean="0">
              <a:solidFill>
                <a:srgbClr val="000000"/>
              </a:solidFill>
              <a:latin typeface="Times New Roman" pitchFamily="18" charset="0"/>
              <a:cs typeface="Times New Roman" pitchFamily="18" charset="0"/>
            </a:endParaRPr>
          </a:p>
          <a:p>
            <a:pPr marL="0" indent="0" eaLnBrk="1" hangingPunct="1">
              <a:spcBef>
                <a:spcPct val="0"/>
              </a:spcBef>
              <a:buClrTx/>
              <a:buSzTx/>
              <a:buFont typeface="Wingdings" pitchFamily="2" charset="2"/>
              <a:buNone/>
            </a:pPr>
            <a:endParaRPr lang="en-US" altLang="en-US" sz="3200" smtClean="0">
              <a:solidFill>
                <a:srgbClr val="000000"/>
              </a:solidFill>
              <a:latin typeface="Times New Roman" pitchFamily="18" charset="0"/>
              <a:cs typeface="Times New Roman" pitchFamily="18" charset="0"/>
            </a:endParaRPr>
          </a:p>
          <a:p>
            <a:pPr marL="0" indent="0" eaLnBrk="1" hangingPunct="1">
              <a:spcBef>
                <a:spcPct val="0"/>
              </a:spcBef>
              <a:buClrTx/>
              <a:buSzTx/>
              <a:buFont typeface="Wingdings" pitchFamily="2" charset="2"/>
              <a:buNone/>
            </a:pPr>
            <a:endParaRPr lang="en-US" altLang="en-US" sz="3200" smtClean="0">
              <a:solidFill>
                <a:srgbClr val="000000"/>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normAutofit/>
          </a:bodyPr>
          <a:lstStyle/>
          <a:p>
            <a:pPr>
              <a:defRPr/>
            </a:pPr>
            <a:fld id="{0E180C69-0CD8-4485-A7E4-6194E0CD6116}" type="slidenum">
              <a:rPr lang="en-US"/>
              <a:pPr>
                <a:defRPr/>
              </a:pPr>
              <a:t>243</a:t>
            </a:fld>
            <a:endParaRPr lang="en-US" dirty="0"/>
          </a:p>
        </p:txBody>
      </p:sp>
    </p:spTree>
    <p:extLst>
      <p:ext uri="{BB962C8B-B14F-4D97-AF65-F5344CB8AC3E}">
        <p14:creationId xmlns:p14="http://schemas.microsoft.com/office/powerpoint/2010/main" val="1358350075"/>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2057400"/>
            <a:ext cx="4267200" cy="2492375"/>
          </a:xfrm>
          <a:prstGeom prst="rect">
            <a:avLst/>
          </a:prstGeom>
        </p:spPr>
        <p:txBody>
          <a:bodyPr>
            <a:spAutoFit/>
          </a:bodyPr>
          <a:lstStyle/>
          <a:p>
            <a:pPr marL="463550" indent="-463550">
              <a:buFont typeface="Wingdings" pitchFamily="2" charset="2"/>
              <a:buChar char="Ø"/>
              <a:defRPr/>
            </a:pPr>
            <a:r>
              <a:rPr lang="en-US" sz="2400" u="sng" dirty="0">
                <a:solidFill>
                  <a:prstClr val="black"/>
                </a:solidFill>
                <a:latin typeface="Times New Roman" pitchFamily="18" charset="0"/>
                <a:cs typeface="Times New Roman" pitchFamily="18" charset="0"/>
              </a:rPr>
              <a:t>Billroth II gastrectomy:</a:t>
            </a:r>
          </a:p>
          <a:p>
            <a:pPr>
              <a:defRPr/>
            </a:pPr>
            <a:endParaRPr lang="en-US" b="1" i="1" dirty="0">
              <a:solidFill>
                <a:prstClr val="black"/>
              </a:solidFill>
              <a:cs typeface="Arial" charset="0"/>
            </a:endParaRPr>
          </a:p>
          <a:p>
            <a:pPr>
              <a:defRPr/>
            </a:pPr>
            <a:endParaRPr lang="en-US" b="1" i="1" dirty="0">
              <a:solidFill>
                <a:prstClr val="black"/>
              </a:solidFill>
              <a:cs typeface="Arial" charset="0"/>
            </a:endParaRPr>
          </a:p>
          <a:p>
            <a:pPr marL="463550" indent="463550" algn="just">
              <a:defRPr/>
            </a:pPr>
            <a:r>
              <a:rPr lang="en-US" sz="2400" dirty="0">
                <a:solidFill>
                  <a:prstClr val="black"/>
                </a:solidFill>
                <a:latin typeface="Times New Roman" pitchFamily="18" charset="0"/>
                <a:cs typeface="Times New Roman" pitchFamily="18" charset="0"/>
              </a:rPr>
              <a:t>The use of gastrojejunal anastomosis after gastric resection could be safer and easier than the Billroth I.</a:t>
            </a:r>
          </a:p>
        </p:txBody>
      </p:sp>
      <p:pic>
        <p:nvPicPr>
          <p:cNvPr id="287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738" y="1524000"/>
            <a:ext cx="3265487"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748" name="Title 2"/>
          <p:cNvSpPr>
            <a:spLocks noGrp="1"/>
          </p:cNvSpPr>
          <p:nvPr>
            <p:ph type="title"/>
          </p:nvPr>
        </p:nvSpPr>
        <p:spPr>
          <a:xfrm>
            <a:off x="612775" y="228600"/>
            <a:ext cx="8153400" cy="990600"/>
          </a:xfrm>
        </p:spPr>
        <p:txBody>
          <a:bodyPr/>
          <a:lstStyle/>
          <a:p>
            <a:pPr eaLnBrk="1" hangingPunct="1"/>
            <a:r>
              <a:rPr lang="en-US" altLang="en-US" smtClean="0">
                <a:solidFill>
                  <a:srgbClr val="00B050"/>
                </a:solidFill>
                <a:latin typeface="Times New Roman" pitchFamily="18" charset="0"/>
                <a:cs typeface="Times New Roman" pitchFamily="18" charset="0"/>
              </a:rPr>
              <a:t>…Surgery</a:t>
            </a:r>
            <a:endParaRPr lang="en-US" altLang="en-US" smtClean="0"/>
          </a:p>
        </p:txBody>
      </p:sp>
      <p:sp>
        <p:nvSpPr>
          <p:cNvPr id="4" name="Content Placeholder 3"/>
          <p:cNvSpPr>
            <a:spLocks noGrp="1"/>
          </p:cNvSpPr>
          <p:nvPr>
            <p:ph sz="quarter" idx="1"/>
          </p:nvPr>
        </p:nvSpPr>
        <p:spPr>
          <a:xfrm>
            <a:off x="612775" y="1600200"/>
            <a:ext cx="8153400" cy="4495800"/>
          </a:xfrm>
        </p:spPr>
        <p:txBody>
          <a:bodyPr>
            <a:normAutofit/>
          </a:bodyPr>
          <a:lstStyle/>
          <a:p>
            <a:pPr marL="320040" indent="-320040" eaLnBrk="1" fontAlgn="auto" hangingPunct="1">
              <a:spcBef>
                <a:spcPts val="0"/>
              </a:spcBef>
              <a:spcAft>
                <a:spcPts val="0"/>
              </a:spcAft>
              <a:buClrTx/>
              <a:buSzTx/>
              <a:buFont typeface="Wingdings" pitchFamily="2" charset="2"/>
              <a:buChar char="q"/>
              <a:defRPr/>
            </a:pPr>
            <a:r>
              <a:rPr lang="en-US" sz="3200" dirty="0">
                <a:solidFill>
                  <a:prstClr val="black"/>
                </a:solidFill>
                <a:latin typeface="Times New Roman" pitchFamily="18" charset="0"/>
                <a:cs typeface="Times New Roman" pitchFamily="18" charset="0"/>
              </a:rPr>
              <a:t>Reconstruction</a:t>
            </a:r>
          </a:p>
          <a:p>
            <a:pPr marL="0" indent="0" eaLnBrk="1" fontAlgn="auto" hangingPunct="1">
              <a:spcBef>
                <a:spcPts val="0"/>
              </a:spcBef>
              <a:spcAft>
                <a:spcPts val="0"/>
              </a:spcAft>
              <a:buClrTx/>
              <a:buSzTx/>
              <a:buFont typeface="Wingdings"/>
              <a:buNone/>
              <a:defRPr/>
            </a:pPr>
            <a:endParaRPr lang="en-US" sz="3200" dirty="0">
              <a:solidFill>
                <a:prstClr val="black"/>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normAutofit/>
          </a:bodyPr>
          <a:lstStyle/>
          <a:p>
            <a:pPr>
              <a:defRPr/>
            </a:pPr>
            <a:fld id="{34E1D34B-88C1-4179-B205-7756F53623CE}" type="slidenum">
              <a:rPr lang="en-US"/>
              <a:pPr>
                <a:defRPr/>
              </a:pPr>
              <a:t>244</a:t>
            </a:fld>
            <a:endParaRPr lang="en-US" dirty="0"/>
          </a:p>
        </p:txBody>
      </p:sp>
    </p:spTree>
    <p:extLst>
      <p:ext uri="{BB962C8B-B14F-4D97-AF65-F5344CB8AC3E}">
        <p14:creationId xmlns:p14="http://schemas.microsoft.com/office/powerpoint/2010/main" val="259346637"/>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7013" y="1409700"/>
            <a:ext cx="5257800" cy="5448300"/>
          </a:xfrm>
          <a:prstGeom prst="rect">
            <a:avLst/>
          </a:prstGeom>
          <a:noFill/>
        </p:spPr>
        <p:txBody>
          <a:bodyPr>
            <a:spAutoFit/>
          </a:bodyPr>
          <a:lstStyle/>
          <a:p>
            <a:pPr>
              <a:defRPr/>
            </a:pPr>
            <a:endParaRPr lang="en-US" dirty="0">
              <a:solidFill>
                <a:prstClr val="black"/>
              </a:solidFill>
              <a:cs typeface="Arial" charset="0"/>
            </a:endParaRPr>
          </a:p>
          <a:p>
            <a:pPr marL="574675" indent="-342900" algn="just">
              <a:buFont typeface="Wingdings" pitchFamily="2" charset="2"/>
              <a:buChar char="q"/>
              <a:defRPr/>
            </a:pPr>
            <a:r>
              <a:rPr lang="en-US" sz="2400" dirty="0">
                <a:solidFill>
                  <a:prstClr val="black"/>
                </a:solidFill>
                <a:latin typeface="Times New Roman" pitchFamily="18" charset="0"/>
                <a:cs typeface="Times New Roman" pitchFamily="18" charset="0"/>
              </a:rPr>
              <a:t>It’s the main type of reconstruction by which the continuity of GIT is restored.</a:t>
            </a:r>
          </a:p>
          <a:p>
            <a:pPr marL="517525" indent="-285750" algn="just">
              <a:buFont typeface="Wingdings" pitchFamily="2" charset="2"/>
              <a:buChar char="q"/>
              <a:defRPr/>
            </a:pPr>
            <a:endParaRPr lang="en-US" sz="1400" dirty="0">
              <a:solidFill>
                <a:prstClr val="black"/>
              </a:solidFill>
              <a:latin typeface="Times New Roman" pitchFamily="18" charset="0"/>
              <a:cs typeface="Times New Roman" pitchFamily="18" charset="0"/>
            </a:endParaRPr>
          </a:p>
          <a:p>
            <a:pPr marL="574675" indent="-342900" algn="just">
              <a:buFont typeface="Wingdings" pitchFamily="2" charset="2"/>
              <a:buChar char="q"/>
              <a:defRPr/>
            </a:pPr>
            <a:r>
              <a:rPr lang="en-US" sz="2400" dirty="0">
                <a:solidFill>
                  <a:prstClr val="black"/>
                </a:solidFill>
                <a:latin typeface="Times New Roman" pitchFamily="18" charset="0"/>
                <a:cs typeface="Times New Roman" pitchFamily="18" charset="0"/>
              </a:rPr>
              <a:t>Other methods of reconstruction should be discouraged because of poor functional results.</a:t>
            </a:r>
          </a:p>
          <a:p>
            <a:pPr marL="517525" indent="-285750" algn="just">
              <a:buFont typeface="Wingdings" pitchFamily="2" charset="2"/>
              <a:buChar char="q"/>
              <a:defRPr/>
            </a:pPr>
            <a:endParaRPr lang="en-US" sz="1400" dirty="0">
              <a:solidFill>
                <a:prstClr val="black"/>
              </a:solidFill>
              <a:latin typeface="Times New Roman" pitchFamily="18" charset="0"/>
              <a:cs typeface="Times New Roman" pitchFamily="18" charset="0"/>
            </a:endParaRPr>
          </a:p>
          <a:p>
            <a:pPr marL="574675" indent="-342900" algn="just">
              <a:buFont typeface="Wingdings" pitchFamily="2" charset="2"/>
              <a:buChar char="q"/>
              <a:defRPr/>
            </a:pPr>
            <a:r>
              <a:rPr lang="en-US" sz="2400" dirty="0">
                <a:solidFill>
                  <a:prstClr val="black"/>
                </a:solidFill>
                <a:latin typeface="Times New Roman" pitchFamily="18" charset="0"/>
                <a:cs typeface="Times New Roman" pitchFamily="18" charset="0"/>
              </a:rPr>
              <a:t>The Roux loop may be placed in either an anticolic or retrocolic position.</a:t>
            </a:r>
          </a:p>
          <a:p>
            <a:pPr marL="517525" indent="-285750" algn="just">
              <a:buFont typeface="Wingdings" pitchFamily="2" charset="2"/>
              <a:buChar char="q"/>
              <a:defRPr/>
            </a:pPr>
            <a:endParaRPr lang="en-US" sz="1400" dirty="0">
              <a:solidFill>
                <a:prstClr val="black"/>
              </a:solidFill>
              <a:latin typeface="Times New Roman" pitchFamily="18" charset="0"/>
              <a:cs typeface="Times New Roman" pitchFamily="18" charset="0"/>
            </a:endParaRPr>
          </a:p>
          <a:p>
            <a:pPr marL="574675" indent="-342900" algn="just">
              <a:buFont typeface="Wingdings" pitchFamily="2" charset="2"/>
              <a:buChar char="q"/>
              <a:defRPr/>
            </a:pPr>
            <a:r>
              <a:rPr lang="en-US" sz="2400" dirty="0">
                <a:solidFill>
                  <a:prstClr val="black"/>
                </a:solidFill>
                <a:latin typeface="Times New Roman" pitchFamily="18" charset="0"/>
                <a:cs typeface="Times New Roman" pitchFamily="18" charset="0"/>
              </a:rPr>
              <a:t>The Roux loop should be at least 50 cm long to avoid bile reflux oesophagitis.</a:t>
            </a:r>
            <a:endParaRPr lang="en-US" dirty="0">
              <a:solidFill>
                <a:prstClr val="black"/>
              </a:solidFill>
              <a:cs typeface="Arial" charset="0"/>
            </a:endParaRPr>
          </a:p>
        </p:txBody>
      </p:sp>
      <p:pic>
        <p:nvPicPr>
          <p:cNvPr id="288771"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295400"/>
            <a:ext cx="3340100" cy="508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72" name="TextBox 3"/>
          <p:cNvSpPr txBox="1">
            <a:spLocks noChangeArrowheads="1"/>
          </p:cNvSpPr>
          <p:nvPr/>
        </p:nvSpPr>
        <p:spPr bwMode="auto">
          <a:xfrm>
            <a:off x="6019800" y="6324600"/>
            <a:ext cx="2722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0"/>
              </a:spcBef>
              <a:spcAft>
                <a:spcPct val="0"/>
              </a:spcAft>
            </a:pPr>
            <a:r>
              <a:rPr lang="en-US" altLang="en-US" sz="1800">
                <a:solidFill>
                  <a:prstClr val="white"/>
                </a:solidFill>
                <a:latin typeface="Tw Cen MT" pitchFamily="34" charset="0"/>
                <a:cs typeface="Arial" charset="0"/>
              </a:rPr>
              <a:t>Retro-colic roux en y loop</a:t>
            </a:r>
          </a:p>
        </p:txBody>
      </p:sp>
      <p:sp>
        <p:nvSpPr>
          <p:cNvPr id="288773" name="Title 1"/>
          <p:cNvSpPr>
            <a:spLocks noGrp="1"/>
          </p:cNvSpPr>
          <p:nvPr>
            <p:ph type="title"/>
          </p:nvPr>
        </p:nvSpPr>
        <p:spPr>
          <a:xfrm>
            <a:off x="588963" y="273050"/>
            <a:ext cx="8153400" cy="990600"/>
          </a:xfrm>
        </p:spPr>
        <p:txBody>
          <a:bodyPr/>
          <a:lstStyle/>
          <a:p>
            <a:pPr eaLnBrk="1" hangingPunct="1"/>
            <a:r>
              <a:rPr lang="en-US" altLang="en-US" smtClean="0">
                <a:solidFill>
                  <a:srgbClr val="00B050"/>
                </a:solidFill>
                <a:latin typeface="Times New Roman" pitchFamily="18" charset="0"/>
                <a:cs typeface="Times New Roman" pitchFamily="18" charset="0"/>
              </a:rPr>
              <a:t>…Surgery—Roux en Y loop</a:t>
            </a:r>
            <a:endParaRPr lang="en-US" altLang="en-US" smtClean="0"/>
          </a:p>
        </p:txBody>
      </p:sp>
      <p:sp>
        <p:nvSpPr>
          <p:cNvPr id="288774" name="Content Placeholder 4"/>
          <p:cNvSpPr>
            <a:spLocks noGrp="1"/>
          </p:cNvSpPr>
          <p:nvPr>
            <p:ph sz="quarter" idx="1"/>
          </p:nvPr>
        </p:nvSpPr>
        <p:spPr>
          <a:xfrm>
            <a:off x="588963" y="1911350"/>
            <a:ext cx="8153400" cy="4495800"/>
          </a:xfrm>
        </p:spPr>
        <p:txBody>
          <a:bodyPr/>
          <a:lstStyle/>
          <a:p>
            <a:pPr marL="0" indent="0" eaLnBrk="1" hangingPunct="1">
              <a:buFont typeface="Wingdings" pitchFamily="2" charset="2"/>
              <a:buNone/>
            </a:pPr>
            <a:r>
              <a:rPr lang="en-US" altLang="en-US" smtClean="0"/>
              <a:t>.</a:t>
            </a:r>
          </a:p>
        </p:txBody>
      </p:sp>
      <p:sp>
        <p:nvSpPr>
          <p:cNvPr id="7" name="Slide Number Placeholder 6"/>
          <p:cNvSpPr>
            <a:spLocks noGrp="1"/>
          </p:cNvSpPr>
          <p:nvPr>
            <p:ph type="sldNum" sz="quarter" idx="12"/>
          </p:nvPr>
        </p:nvSpPr>
        <p:spPr/>
        <p:txBody>
          <a:bodyPr>
            <a:normAutofit/>
          </a:bodyPr>
          <a:lstStyle/>
          <a:p>
            <a:pPr>
              <a:defRPr/>
            </a:pPr>
            <a:fld id="{AD09D345-32A2-477A-B7C4-9876DB7D76C5}" type="slidenum">
              <a:rPr lang="en-US"/>
              <a:pPr>
                <a:defRPr/>
              </a:pPr>
              <a:t>245</a:t>
            </a:fld>
            <a:endParaRPr lang="en-US" dirty="0"/>
          </a:p>
        </p:txBody>
      </p:sp>
    </p:spTree>
    <p:extLst>
      <p:ext uri="{BB962C8B-B14F-4D97-AF65-F5344CB8AC3E}">
        <p14:creationId xmlns:p14="http://schemas.microsoft.com/office/powerpoint/2010/main" val="3703622801"/>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0" y="1752600"/>
            <a:ext cx="8077200" cy="4800600"/>
          </a:xfrm>
          <a:prstGeom prst="rect">
            <a:avLst/>
          </a:prstGeom>
        </p:spPr>
        <p:txBody>
          <a:bodyPr>
            <a:spAutoFit/>
          </a:bodyPr>
          <a:lstStyle/>
          <a:p>
            <a:pPr marL="463550" indent="-463550" algn="just">
              <a:buFont typeface="Wingdings" pitchFamily="2" charset="2"/>
              <a:buChar char="Ø"/>
              <a:defRPr/>
            </a:pPr>
            <a:r>
              <a:rPr lang="en-US" sz="2400" i="1" u="sng" dirty="0">
                <a:solidFill>
                  <a:prstClr val="black"/>
                </a:solidFill>
                <a:latin typeface="Times New Roman" pitchFamily="18" charset="0"/>
                <a:cs typeface="Times New Roman" pitchFamily="18" charset="0"/>
              </a:rPr>
              <a:t>D1 resections:</a:t>
            </a:r>
            <a:r>
              <a:rPr lang="en-US" sz="2400" dirty="0">
                <a:solidFill>
                  <a:prstClr val="black"/>
                </a:solidFill>
                <a:latin typeface="Times New Roman" pitchFamily="18" charset="0"/>
                <a:cs typeface="Times New Roman" pitchFamily="18" charset="0"/>
              </a:rPr>
              <a:t> The lymph node clearance is confined to the primary group of nodes, this achieved by removal of the greater and lesser omenta with excised stomach.</a:t>
            </a:r>
          </a:p>
          <a:p>
            <a:pPr marL="519113" indent="-519113" algn="just">
              <a:defRPr/>
            </a:pPr>
            <a:endParaRPr lang="en-US" sz="2400" dirty="0">
              <a:solidFill>
                <a:prstClr val="black"/>
              </a:solidFill>
              <a:latin typeface="Times New Roman" pitchFamily="18" charset="0"/>
              <a:cs typeface="Times New Roman" pitchFamily="18" charset="0"/>
            </a:endParaRPr>
          </a:p>
          <a:p>
            <a:pPr marL="463550" indent="-463550" algn="just">
              <a:buFont typeface="Wingdings" pitchFamily="2" charset="2"/>
              <a:buChar char="Ø"/>
              <a:defRPr/>
            </a:pPr>
            <a:r>
              <a:rPr lang="en-US" sz="2400" i="1" u="sng" dirty="0">
                <a:solidFill>
                  <a:prstClr val="black"/>
                </a:solidFill>
                <a:latin typeface="Times New Roman" pitchFamily="18" charset="0"/>
                <a:cs typeface="Times New Roman" pitchFamily="18" charset="0"/>
              </a:rPr>
              <a:t>D2 resection:</a:t>
            </a:r>
            <a:r>
              <a:rPr lang="en-US" sz="2400" dirty="0">
                <a:solidFill>
                  <a:prstClr val="black"/>
                </a:solidFill>
                <a:latin typeface="Times New Roman" pitchFamily="18" charset="0"/>
                <a:cs typeface="Times New Roman" pitchFamily="18" charset="0"/>
              </a:rPr>
              <a:t> Necessitates an additional clearance of lymph nodes around the main arteries.</a:t>
            </a:r>
          </a:p>
          <a:p>
            <a:pPr marL="519113" indent="-519113" algn="just">
              <a:defRPr/>
            </a:pPr>
            <a:endParaRPr lang="en-US" sz="2400" dirty="0">
              <a:solidFill>
                <a:prstClr val="black"/>
              </a:solidFill>
              <a:latin typeface="Times New Roman" pitchFamily="18" charset="0"/>
              <a:cs typeface="Times New Roman" pitchFamily="18" charset="0"/>
            </a:endParaRPr>
          </a:p>
          <a:p>
            <a:pPr marL="463550" indent="-463550" algn="just">
              <a:buFont typeface="Wingdings" pitchFamily="2" charset="2"/>
              <a:buChar char="Ø"/>
              <a:defRPr/>
            </a:pPr>
            <a:r>
              <a:rPr lang="en-US" sz="2400" i="1" u="sng" dirty="0">
                <a:solidFill>
                  <a:prstClr val="black"/>
                </a:solidFill>
                <a:latin typeface="Times New Roman" pitchFamily="18" charset="0"/>
                <a:cs typeface="Times New Roman" pitchFamily="18" charset="0"/>
              </a:rPr>
              <a:t>D3 resection:</a:t>
            </a:r>
            <a:r>
              <a:rPr lang="en-US" sz="2400" dirty="0">
                <a:solidFill>
                  <a:prstClr val="black"/>
                </a:solidFill>
                <a:latin typeface="Times New Roman" pitchFamily="18" charset="0"/>
                <a:cs typeface="Times New Roman" pitchFamily="18" charset="0"/>
              </a:rPr>
              <a:t> Extends the lymph node clearance even further to include the nodes present in the porta hepatis, behind the head of pancreas, in the root of the mesentry, around the middle colic vessels and the para-aortic lymph nodes. </a:t>
            </a:r>
          </a:p>
          <a:p>
            <a:pPr>
              <a:defRPr/>
            </a:pPr>
            <a:endParaRPr lang="en-US" dirty="0">
              <a:solidFill>
                <a:prstClr val="black"/>
              </a:solidFill>
              <a:cs typeface="Arial" charset="0"/>
            </a:endParaRPr>
          </a:p>
        </p:txBody>
      </p:sp>
      <p:sp>
        <p:nvSpPr>
          <p:cNvPr id="2" name="Title 1"/>
          <p:cNvSpPr>
            <a:spLocks noGrp="1"/>
          </p:cNvSpPr>
          <p:nvPr>
            <p:ph type="title"/>
          </p:nvPr>
        </p:nvSpPr>
        <p:spPr>
          <a:xfrm>
            <a:off x="612775" y="228600"/>
            <a:ext cx="8153400" cy="990600"/>
          </a:xfrm>
        </p:spPr>
        <p:txBody>
          <a:bodyPr>
            <a:normAutofit/>
          </a:bodyPr>
          <a:lstStyle/>
          <a:p>
            <a:pPr eaLnBrk="1" hangingPunct="1">
              <a:defRPr/>
            </a:pPr>
            <a:r>
              <a:rPr lang="en-US" dirty="0">
                <a:solidFill>
                  <a:srgbClr val="00B050"/>
                </a:solidFill>
                <a:latin typeface="Times New Roman" pitchFamily="18" charset="0"/>
                <a:cs typeface="Times New Roman" pitchFamily="18" charset="0"/>
              </a:rPr>
              <a:t>…Surgery—</a:t>
            </a:r>
            <a:r>
              <a:rPr lang="en-US" dirty="0">
                <a:solidFill>
                  <a:srgbClr val="00B050"/>
                </a:solidFill>
                <a:latin typeface="Times New Roman" pitchFamily="18" charset="0"/>
                <a:ea typeface="+mn-ea"/>
                <a:cs typeface="Times New Roman" pitchFamily="18" charset="0"/>
              </a:rPr>
              <a:t>Lymph Node Removal</a:t>
            </a:r>
          </a:p>
        </p:txBody>
      </p:sp>
      <p:sp>
        <p:nvSpPr>
          <p:cNvPr id="289796" name="Content Placeholder 3"/>
          <p:cNvSpPr>
            <a:spLocks noGrp="1"/>
          </p:cNvSpPr>
          <p:nvPr>
            <p:ph sz="quarter" idx="1"/>
          </p:nvPr>
        </p:nvSpPr>
        <p:spPr>
          <a:xfrm>
            <a:off x="612775" y="1600200"/>
            <a:ext cx="8153400" cy="4495800"/>
          </a:xfrm>
        </p:spPr>
        <p:txBody>
          <a:bodyPr/>
          <a:lstStyle/>
          <a:p>
            <a:pPr marL="0" indent="0" eaLnBrk="1" hangingPunct="1">
              <a:buFont typeface="Wingdings" pitchFamily="2" charset="2"/>
              <a:buNone/>
            </a:pPr>
            <a:r>
              <a:rPr lang="en-US" altLang="en-US" smtClean="0"/>
              <a:t>.</a:t>
            </a:r>
          </a:p>
        </p:txBody>
      </p:sp>
      <p:sp>
        <p:nvSpPr>
          <p:cNvPr id="5" name="Slide Number Placeholder 4"/>
          <p:cNvSpPr>
            <a:spLocks noGrp="1"/>
          </p:cNvSpPr>
          <p:nvPr>
            <p:ph type="sldNum" sz="quarter" idx="12"/>
          </p:nvPr>
        </p:nvSpPr>
        <p:spPr/>
        <p:txBody>
          <a:bodyPr>
            <a:normAutofit/>
          </a:bodyPr>
          <a:lstStyle/>
          <a:p>
            <a:pPr>
              <a:defRPr/>
            </a:pPr>
            <a:fld id="{1BBFA0E0-3373-4060-A097-AF6EBD74C8D9}" type="slidenum">
              <a:rPr lang="en-US"/>
              <a:pPr>
                <a:defRPr/>
              </a:pPr>
              <a:t>246</a:t>
            </a:fld>
            <a:endParaRPr lang="en-US" dirty="0"/>
          </a:p>
        </p:txBody>
      </p:sp>
    </p:spTree>
    <p:extLst>
      <p:ext uri="{BB962C8B-B14F-4D97-AF65-F5344CB8AC3E}">
        <p14:creationId xmlns:p14="http://schemas.microsoft.com/office/powerpoint/2010/main" val="222597965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ChangeArrowheads="1"/>
          </p:cNvSpPr>
          <p:nvPr/>
        </p:nvSpPr>
        <p:spPr bwMode="auto">
          <a:xfrm>
            <a:off x="457200" y="2209800"/>
            <a:ext cx="8305800"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63550" indent="-463550" algn="just" fontAlgn="base">
              <a:spcBef>
                <a:spcPct val="0"/>
              </a:spcBef>
              <a:spcAft>
                <a:spcPct val="0"/>
              </a:spcAft>
              <a:buFont typeface="Wingdings" pitchFamily="2" charset="2"/>
              <a:buChar char="Ø"/>
            </a:pPr>
            <a:r>
              <a:rPr lang="en-US" altLang="en-US" sz="2400">
                <a:solidFill>
                  <a:prstClr val="black"/>
                </a:solidFill>
                <a:latin typeface="Times New Roman" pitchFamily="18" charset="0"/>
                <a:cs typeface="Times New Roman" pitchFamily="18" charset="0"/>
              </a:rPr>
              <a:t>Gastric cancer seems to be a chemosensitive tumor.</a:t>
            </a:r>
          </a:p>
          <a:p>
            <a:pPr marL="463550" indent="-463550" algn="just" fontAlgn="base">
              <a:spcBef>
                <a:spcPct val="0"/>
              </a:spcBef>
              <a:spcAft>
                <a:spcPct val="0"/>
              </a:spcAft>
              <a:buFont typeface="Wingdings" pitchFamily="2" charset="2"/>
              <a:buChar char="Ø"/>
            </a:pPr>
            <a:endParaRPr lang="en-US" altLang="en-US" sz="2400">
              <a:solidFill>
                <a:prstClr val="black"/>
              </a:solidFill>
              <a:latin typeface="Times New Roman" pitchFamily="18" charset="0"/>
              <a:cs typeface="Times New Roman" pitchFamily="18" charset="0"/>
            </a:endParaRPr>
          </a:p>
          <a:p>
            <a:pPr marL="463550" indent="-463550" algn="just" fontAlgn="base">
              <a:spcBef>
                <a:spcPct val="0"/>
              </a:spcBef>
              <a:spcAft>
                <a:spcPct val="0"/>
              </a:spcAft>
              <a:buFont typeface="Wingdings" pitchFamily="2" charset="2"/>
              <a:buChar char="Ø"/>
            </a:pPr>
            <a:r>
              <a:rPr lang="en-US" altLang="en-US" sz="2400">
                <a:solidFill>
                  <a:prstClr val="black"/>
                </a:solidFill>
                <a:latin typeface="Times New Roman" pitchFamily="18" charset="0"/>
                <a:cs typeface="Times New Roman" pitchFamily="18" charset="0"/>
              </a:rPr>
              <a:t>Chemotherapy may be given as the primary (Neoadjuvant) treatment for gastric cancer that has spread to distant organs.</a:t>
            </a:r>
          </a:p>
          <a:p>
            <a:pPr marL="463550" indent="-463550" algn="just" fontAlgn="base">
              <a:spcBef>
                <a:spcPct val="0"/>
              </a:spcBef>
              <a:spcAft>
                <a:spcPct val="0"/>
              </a:spcAft>
              <a:buFont typeface="Wingdings" pitchFamily="2" charset="2"/>
              <a:buChar char="Ø"/>
            </a:pPr>
            <a:endParaRPr lang="en-US" altLang="en-US" sz="2400">
              <a:solidFill>
                <a:prstClr val="black"/>
              </a:solidFill>
              <a:latin typeface="Times New Roman" pitchFamily="18" charset="0"/>
              <a:cs typeface="Times New Roman" pitchFamily="18" charset="0"/>
            </a:endParaRPr>
          </a:p>
          <a:p>
            <a:pPr marL="463550" indent="-463550" algn="just" fontAlgn="base">
              <a:spcBef>
                <a:spcPct val="0"/>
              </a:spcBef>
              <a:spcAft>
                <a:spcPct val="0"/>
              </a:spcAft>
              <a:buFont typeface="Wingdings" pitchFamily="2" charset="2"/>
              <a:buChar char="Ø"/>
            </a:pPr>
            <a:r>
              <a:rPr lang="en-US" altLang="en-US" sz="2400">
                <a:solidFill>
                  <a:prstClr val="black"/>
                </a:solidFill>
                <a:latin typeface="Times New Roman" pitchFamily="18" charset="0"/>
                <a:cs typeface="Times New Roman" pitchFamily="18" charset="0"/>
              </a:rPr>
              <a:t>Also be given after surgery (Adjuvant) to prevent recurrence and may be combined with radiotherapy.</a:t>
            </a:r>
          </a:p>
          <a:p>
            <a:pPr marL="463550" indent="-463550" fontAlgn="base">
              <a:spcBef>
                <a:spcPct val="0"/>
              </a:spcBef>
              <a:spcAft>
                <a:spcPct val="0"/>
              </a:spcAft>
              <a:buFont typeface="Wingdings" pitchFamily="2" charset="2"/>
              <a:buChar char="Ø"/>
            </a:pPr>
            <a:endParaRPr lang="en-US" altLang="en-US">
              <a:solidFill>
                <a:prstClr val="black"/>
              </a:solidFill>
              <a:latin typeface="Tw Cen MT" pitchFamily="34" charset="0"/>
              <a:cs typeface="Arial" charset="0"/>
            </a:endParaRPr>
          </a:p>
        </p:txBody>
      </p:sp>
      <p:sp>
        <p:nvSpPr>
          <p:cNvPr id="290819" name="Title 3"/>
          <p:cNvSpPr>
            <a:spLocks noGrp="1"/>
          </p:cNvSpPr>
          <p:nvPr>
            <p:ph type="title"/>
          </p:nvPr>
        </p:nvSpPr>
        <p:spPr>
          <a:xfrm>
            <a:off x="612775" y="228600"/>
            <a:ext cx="8153400" cy="990600"/>
          </a:xfrm>
        </p:spPr>
        <p:txBody>
          <a:bodyPr/>
          <a:lstStyle/>
          <a:p>
            <a:pPr eaLnBrk="1" hangingPunct="1"/>
            <a:r>
              <a:rPr lang="en-US" altLang="en-US" smtClean="0">
                <a:solidFill>
                  <a:srgbClr val="00B050"/>
                </a:solidFill>
                <a:latin typeface="Times New Roman" pitchFamily="18" charset="0"/>
                <a:cs typeface="Times New Roman" pitchFamily="18" charset="0"/>
              </a:rPr>
              <a:t>Chemotherapy</a:t>
            </a:r>
            <a:r>
              <a:rPr lang="en-US" altLang="en-US" smtClean="0"/>
              <a:t> </a:t>
            </a:r>
          </a:p>
        </p:txBody>
      </p:sp>
      <p:sp>
        <p:nvSpPr>
          <p:cNvPr id="290820" name="Content Placeholder 4"/>
          <p:cNvSpPr>
            <a:spLocks noGrp="1"/>
          </p:cNvSpPr>
          <p:nvPr>
            <p:ph sz="quarter" idx="1"/>
          </p:nvPr>
        </p:nvSpPr>
        <p:spPr>
          <a:xfrm>
            <a:off x="612775" y="1600200"/>
            <a:ext cx="8153400" cy="4495800"/>
          </a:xfrm>
        </p:spPr>
        <p:txBody>
          <a:bodyPr/>
          <a:lstStyle/>
          <a:p>
            <a:pPr marL="0" indent="0" eaLnBrk="1" hangingPunct="1">
              <a:buFont typeface="Wingdings" pitchFamily="2" charset="2"/>
              <a:buNone/>
            </a:pPr>
            <a:r>
              <a:rPr lang="en-US" altLang="en-US" smtClean="0"/>
              <a:t>.</a:t>
            </a:r>
          </a:p>
        </p:txBody>
      </p:sp>
      <p:sp>
        <p:nvSpPr>
          <p:cNvPr id="5" name="Slide Number Placeholder 4"/>
          <p:cNvSpPr>
            <a:spLocks noGrp="1"/>
          </p:cNvSpPr>
          <p:nvPr>
            <p:ph type="sldNum" sz="quarter" idx="12"/>
          </p:nvPr>
        </p:nvSpPr>
        <p:spPr/>
        <p:txBody>
          <a:bodyPr>
            <a:normAutofit/>
          </a:bodyPr>
          <a:lstStyle/>
          <a:p>
            <a:pPr>
              <a:defRPr/>
            </a:pPr>
            <a:fld id="{57C03C95-3CA1-4D0B-845F-B0007613ACB4}" type="slidenum">
              <a:rPr lang="en-US"/>
              <a:pPr>
                <a:defRPr/>
              </a:pPr>
              <a:t>247</a:t>
            </a:fld>
            <a:endParaRPr lang="en-US" dirty="0"/>
          </a:p>
        </p:txBody>
      </p:sp>
    </p:spTree>
    <p:extLst>
      <p:ext uri="{BB962C8B-B14F-4D97-AF65-F5344CB8AC3E}">
        <p14:creationId xmlns:p14="http://schemas.microsoft.com/office/powerpoint/2010/main" val="1002405085"/>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Title 1"/>
          <p:cNvSpPr>
            <a:spLocks noGrp="1"/>
          </p:cNvSpPr>
          <p:nvPr>
            <p:ph type="title"/>
          </p:nvPr>
        </p:nvSpPr>
        <p:spPr>
          <a:xfrm>
            <a:off x="612775" y="228600"/>
            <a:ext cx="8153400" cy="990600"/>
          </a:xfrm>
        </p:spPr>
        <p:txBody>
          <a:bodyPr/>
          <a:lstStyle/>
          <a:p>
            <a:pPr eaLnBrk="1" hangingPunct="1"/>
            <a:r>
              <a:rPr lang="en-US" altLang="en-US" smtClean="0">
                <a:solidFill>
                  <a:srgbClr val="00B050"/>
                </a:solidFill>
                <a:latin typeface="Times New Roman" pitchFamily="18" charset="0"/>
                <a:cs typeface="Times New Roman" pitchFamily="18" charset="0"/>
              </a:rPr>
              <a:t>…Chemotherapy</a:t>
            </a:r>
            <a:r>
              <a:rPr lang="en-US" altLang="en-US" smtClean="0">
                <a:solidFill>
                  <a:srgbClr val="775F55"/>
                </a:solidFill>
              </a:rPr>
              <a:t> </a:t>
            </a:r>
            <a:endParaRPr lang="en-US" altLang="en-US" smtClean="0"/>
          </a:p>
        </p:txBody>
      </p:sp>
      <p:sp>
        <p:nvSpPr>
          <p:cNvPr id="3" name="Content Placeholder 2"/>
          <p:cNvSpPr>
            <a:spLocks noGrp="1"/>
          </p:cNvSpPr>
          <p:nvPr>
            <p:ph sz="quarter" idx="1"/>
          </p:nvPr>
        </p:nvSpPr>
        <p:spPr>
          <a:xfrm>
            <a:off x="612775" y="1600200"/>
            <a:ext cx="8153400" cy="4495800"/>
          </a:xfrm>
        </p:spPr>
        <p:txBody>
          <a:bodyPr>
            <a:normAutofit fontScale="92500" lnSpcReduction="20000"/>
          </a:bodyPr>
          <a:lstStyle/>
          <a:p>
            <a:pPr marL="463550" indent="-463550" eaLnBrk="1" fontAlgn="auto" hangingPunct="1">
              <a:lnSpc>
                <a:spcPct val="90000"/>
              </a:lnSpc>
              <a:spcBef>
                <a:spcPts val="0"/>
              </a:spcBef>
              <a:spcAft>
                <a:spcPts val="0"/>
              </a:spcAft>
              <a:buClrTx/>
              <a:buSzTx/>
              <a:buFont typeface="Wingdings" pitchFamily="2" charset="2"/>
              <a:buChar char="Ø"/>
              <a:defRPr/>
            </a:pPr>
            <a:r>
              <a:rPr lang="en-US" sz="2800" b="1" dirty="0">
                <a:solidFill>
                  <a:prstClr val="black"/>
                </a:solidFill>
                <a:latin typeface="Times New Roman" pitchFamily="18" charset="0"/>
                <a:cs typeface="Times New Roman" pitchFamily="18" charset="0"/>
              </a:rPr>
              <a:t>Single Agent Chemotherapy:</a:t>
            </a:r>
          </a:p>
          <a:p>
            <a:pPr marL="0" indent="0" eaLnBrk="1" fontAlgn="auto" hangingPunct="1">
              <a:lnSpc>
                <a:spcPct val="90000"/>
              </a:lnSpc>
              <a:spcBef>
                <a:spcPts val="0"/>
              </a:spcBef>
              <a:spcAft>
                <a:spcPts val="0"/>
              </a:spcAft>
              <a:buClrTx/>
              <a:buSzTx/>
              <a:buFont typeface="Wingdings"/>
              <a:buNone/>
              <a:defRPr/>
            </a:pPr>
            <a:endParaRPr lang="en-US" sz="2800" dirty="0">
              <a:solidFill>
                <a:prstClr val="black"/>
              </a:solidFill>
              <a:latin typeface="Times New Roman" pitchFamily="18" charset="0"/>
              <a:cs typeface="Times New Roman" pitchFamily="18" charset="0"/>
            </a:endParaRPr>
          </a:p>
          <a:p>
            <a:pPr marL="914400" lvl="1" indent="-225425" algn="just" eaLnBrk="1" fontAlgn="auto" hangingPunct="1">
              <a:lnSpc>
                <a:spcPct val="90000"/>
              </a:lnSpc>
              <a:spcBef>
                <a:spcPts val="0"/>
              </a:spcBef>
              <a:spcAft>
                <a:spcPts val="0"/>
              </a:spcAft>
              <a:buClrTx/>
              <a:buSzTx/>
              <a:buFont typeface="Constantia" pitchFamily="18" charset="0"/>
              <a:buChar char="‐"/>
              <a:defRPr/>
            </a:pPr>
            <a:r>
              <a:rPr lang="en-US" dirty="0">
                <a:solidFill>
                  <a:prstClr val="black"/>
                </a:solidFill>
                <a:latin typeface="Times New Roman" pitchFamily="18" charset="0"/>
                <a:cs typeface="Times New Roman" pitchFamily="18" charset="0"/>
              </a:rPr>
              <a:t>Single agents known to have significant activity in gastric cancer include 5-flurouracil, mitomycin C, doxorubicin, nitrosoureas, cisplatin, and etoposide. </a:t>
            </a:r>
          </a:p>
          <a:p>
            <a:pPr marL="914400" lvl="1" indent="-225425" algn="just" eaLnBrk="1" fontAlgn="auto" hangingPunct="1">
              <a:lnSpc>
                <a:spcPct val="90000"/>
              </a:lnSpc>
              <a:spcBef>
                <a:spcPts val="0"/>
              </a:spcBef>
              <a:spcAft>
                <a:spcPts val="0"/>
              </a:spcAft>
              <a:buClrTx/>
              <a:buSzTx/>
              <a:buFont typeface="Constantia" pitchFamily="18" charset="0"/>
              <a:buChar char="‐"/>
              <a:tabLst>
                <a:tab pos="2689225" algn="l"/>
                <a:tab pos="2743200" algn="l"/>
              </a:tabLst>
              <a:defRPr/>
            </a:pPr>
            <a:r>
              <a:rPr lang="en-US" dirty="0">
                <a:solidFill>
                  <a:prstClr val="black"/>
                </a:solidFill>
                <a:latin typeface="Times New Roman" pitchFamily="18" charset="0"/>
                <a:cs typeface="Times New Roman" pitchFamily="18" charset="0"/>
              </a:rPr>
              <a:t>5-fluorouracil has been the most commonly used drug and, like others, has been effective against unresectable gastric cancer.</a:t>
            </a:r>
          </a:p>
          <a:p>
            <a:pPr marL="463550" indent="-463550" eaLnBrk="1" fontAlgn="auto" hangingPunct="1">
              <a:lnSpc>
                <a:spcPct val="90000"/>
              </a:lnSpc>
              <a:spcBef>
                <a:spcPts val="0"/>
              </a:spcBef>
              <a:spcAft>
                <a:spcPts val="0"/>
              </a:spcAft>
              <a:buClrTx/>
              <a:buSzTx/>
              <a:buFont typeface="Wingdings" pitchFamily="2" charset="2"/>
              <a:buChar char="Ø"/>
              <a:defRPr/>
            </a:pPr>
            <a:r>
              <a:rPr lang="en-US" sz="2800" b="1" dirty="0">
                <a:solidFill>
                  <a:prstClr val="black"/>
                </a:solidFill>
                <a:latin typeface="Times New Roman" pitchFamily="18" charset="0"/>
                <a:cs typeface="Times New Roman" pitchFamily="18" charset="0"/>
              </a:rPr>
              <a:t>Combination Therapies for Advanced, Unresectable Gastric Cancer:</a:t>
            </a:r>
          </a:p>
          <a:p>
            <a:pPr marL="914400" indent="-231775" algn="just" eaLnBrk="1" fontAlgn="auto" hangingPunct="1">
              <a:lnSpc>
                <a:spcPct val="90000"/>
              </a:lnSpc>
              <a:spcBef>
                <a:spcPts val="0"/>
              </a:spcBef>
              <a:spcAft>
                <a:spcPts val="0"/>
              </a:spcAft>
              <a:buClrTx/>
              <a:buSzTx/>
              <a:buFont typeface="Constantia" pitchFamily="18" charset="0"/>
              <a:buChar char="‐"/>
              <a:defRPr/>
            </a:pPr>
            <a:endParaRPr lang="en-US" sz="1400" dirty="0">
              <a:solidFill>
                <a:prstClr val="black"/>
              </a:solidFill>
              <a:latin typeface="Times New Roman" pitchFamily="18" charset="0"/>
              <a:cs typeface="Times New Roman" pitchFamily="18" charset="0"/>
            </a:endParaRPr>
          </a:p>
          <a:p>
            <a:pPr marL="914400" indent="-231775" algn="just" eaLnBrk="1" fontAlgn="auto" hangingPunct="1">
              <a:lnSpc>
                <a:spcPct val="90000"/>
              </a:lnSpc>
              <a:spcBef>
                <a:spcPts val="0"/>
              </a:spcBef>
              <a:spcAft>
                <a:spcPts val="0"/>
              </a:spcAft>
              <a:buClrTx/>
              <a:buSzTx/>
              <a:buFont typeface="Constantia" pitchFamily="18" charset="0"/>
              <a:buChar char="‐"/>
              <a:defRPr/>
            </a:pPr>
            <a:r>
              <a:rPr lang="en-US" dirty="0">
                <a:solidFill>
                  <a:prstClr val="black"/>
                </a:solidFill>
                <a:latin typeface="Times New Roman" pitchFamily="18" charset="0"/>
                <a:cs typeface="Times New Roman" pitchFamily="18" charset="0"/>
              </a:rPr>
              <a:t>The most frequently used regimen is the combination of 5-Fluorouracil (5Fu), Adriamycin, and mitomycin C (FAM).</a:t>
            </a:r>
            <a:endParaRPr lang="ar-SA" dirty="0">
              <a:solidFill>
                <a:prstClr val="black"/>
              </a:solidFill>
              <a:latin typeface="Times New Roman" pitchFamily="18" charset="0"/>
            </a:endParaRPr>
          </a:p>
          <a:p>
            <a:pPr marL="914400" indent="-231775" algn="just" eaLnBrk="1" fontAlgn="auto" hangingPunct="1">
              <a:lnSpc>
                <a:spcPct val="90000"/>
              </a:lnSpc>
              <a:spcBef>
                <a:spcPts val="0"/>
              </a:spcBef>
              <a:spcAft>
                <a:spcPts val="0"/>
              </a:spcAft>
              <a:buClrTx/>
              <a:buSzTx/>
              <a:buFont typeface="Constantia" pitchFamily="18" charset="0"/>
              <a:buChar char="‐"/>
              <a:defRPr/>
            </a:pPr>
            <a:r>
              <a:rPr lang="en-US" dirty="0">
                <a:solidFill>
                  <a:prstClr val="black"/>
                </a:solidFill>
                <a:latin typeface="Times New Roman" pitchFamily="18" charset="0"/>
                <a:cs typeface="Times New Roman" pitchFamily="18" charset="0"/>
              </a:rPr>
              <a:t>Another regimen is combination of etoposide, leucovorin, 5FU (ELF).</a:t>
            </a:r>
          </a:p>
          <a:p>
            <a:pPr marL="320040" indent="-320040" eaLnBrk="1" fontAlgn="auto" hangingPunct="1">
              <a:spcAft>
                <a:spcPts val="0"/>
              </a:spcAft>
              <a:buFont typeface="Wingdings"/>
              <a:buChar char=""/>
              <a:defRPr/>
            </a:pPr>
            <a:endParaRPr lang="en-US" dirty="0"/>
          </a:p>
        </p:txBody>
      </p:sp>
      <p:sp>
        <p:nvSpPr>
          <p:cNvPr id="4" name="Slide Number Placeholder 3"/>
          <p:cNvSpPr>
            <a:spLocks noGrp="1"/>
          </p:cNvSpPr>
          <p:nvPr>
            <p:ph type="sldNum" sz="quarter" idx="12"/>
          </p:nvPr>
        </p:nvSpPr>
        <p:spPr/>
        <p:txBody>
          <a:bodyPr>
            <a:normAutofit/>
          </a:bodyPr>
          <a:lstStyle/>
          <a:p>
            <a:pPr>
              <a:defRPr/>
            </a:pPr>
            <a:fld id="{F12DDC1E-F1CF-482F-B8C5-A2769694CA0D}" type="slidenum">
              <a:rPr lang="en-US"/>
              <a:pPr>
                <a:defRPr/>
              </a:pPr>
              <a:t>248</a:t>
            </a:fld>
            <a:endParaRPr lang="en-US" dirty="0"/>
          </a:p>
        </p:txBody>
      </p:sp>
    </p:spTree>
    <p:extLst>
      <p:ext uri="{BB962C8B-B14F-4D97-AF65-F5344CB8AC3E}">
        <p14:creationId xmlns:p14="http://schemas.microsoft.com/office/powerpoint/2010/main" val="2052632818"/>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ChangeArrowheads="1"/>
          </p:cNvSpPr>
          <p:nvPr/>
        </p:nvSpPr>
        <p:spPr bwMode="auto">
          <a:xfrm>
            <a:off x="703263" y="1524000"/>
            <a:ext cx="76962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63550" indent="-463550" algn="just" fontAlgn="base">
              <a:spcBef>
                <a:spcPct val="0"/>
              </a:spcBef>
              <a:spcAft>
                <a:spcPct val="0"/>
              </a:spcAft>
              <a:buFont typeface="Wingdings" pitchFamily="2" charset="2"/>
              <a:buChar char="Ø"/>
            </a:pPr>
            <a:r>
              <a:rPr lang="en-US" altLang="en-US" sz="2400">
                <a:solidFill>
                  <a:prstClr val="black"/>
                </a:solidFill>
                <a:latin typeface="Times New Roman" pitchFamily="18" charset="0"/>
                <a:cs typeface="Times New Roman" pitchFamily="18" charset="0"/>
              </a:rPr>
              <a:t>External beam radiation therapy is the type of therapy often  used to treat gastric cancer.</a:t>
            </a:r>
          </a:p>
          <a:p>
            <a:pPr marL="463550" indent="-463550" algn="just" fontAlgn="base">
              <a:spcBef>
                <a:spcPct val="0"/>
              </a:spcBef>
              <a:spcAft>
                <a:spcPct val="0"/>
              </a:spcAft>
              <a:buFont typeface="Wingdings" pitchFamily="2" charset="2"/>
              <a:buChar char="Ø"/>
            </a:pPr>
            <a:endParaRPr lang="en-US" altLang="en-US" sz="2400">
              <a:solidFill>
                <a:prstClr val="black"/>
              </a:solidFill>
              <a:latin typeface="Times New Roman" pitchFamily="18" charset="0"/>
              <a:cs typeface="Times New Roman" pitchFamily="18" charset="0"/>
            </a:endParaRPr>
          </a:p>
          <a:p>
            <a:pPr marL="463550" indent="-463550" algn="just" fontAlgn="base">
              <a:spcBef>
                <a:spcPct val="0"/>
              </a:spcBef>
              <a:spcAft>
                <a:spcPct val="0"/>
              </a:spcAft>
              <a:buFont typeface="Wingdings" pitchFamily="2" charset="2"/>
              <a:buChar char="Ø"/>
            </a:pPr>
            <a:r>
              <a:rPr lang="en-US" altLang="en-US" sz="2400">
                <a:solidFill>
                  <a:prstClr val="black"/>
                </a:solidFill>
                <a:latin typeface="Times New Roman" pitchFamily="18" charset="0"/>
                <a:cs typeface="Times New Roman" pitchFamily="18" charset="0"/>
              </a:rPr>
              <a:t>Intra-operative radiation is focused on the cancer from a machine outside the body.</a:t>
            </a:r>
          </a:p>
          <a:p>
            <a:pPr marL="463550" indent="-463550" algn="just" fontAlgn="base">
              <a:spcBef>
                <a:spcPct val="0"/>
              </a:spcBef>
              <a:spcAft>
                <a:spcPct val="0"/>
              </a:spcAft>
              <a:buFont typeface="Wingdings" pitchFamily="2" charset="2"/>
              <a:buChar char="Ø"/>
            </a:pPr>
            <a:endParaRPr lang="en-US" altLang="en-US" sz="2400">
              <a:solidFill>
                <a:prstClr val="black"/>
              </a:solidFill>
              <a:latin typeface="Times New Roman" pitchFamily="18" charset="0"/>
              <a:cs typeface="Times New Roman" pitchFamily="18" charset="0"/>
            </a:endParaRPr>
          </a:p>
          <a:p>
            <a:pPr marL="463550" indent="-463550" algn="just" fontAlgn="base">
              <a:spcBef>
                <a:spcPct val="0"/>
              </a:spcBef>
              <a:spcAft>
                <a:spcPct val="0"/>
              </a:spcAft>
              <a:buFont typeface="Wingdings" pitchFamily="2" charset="2"/>
              <a:buChar char="Ø"/>
            </a:pPr>
            <a:r>
              <a:rPr lang="en-US" altLang="en-US" sz="2400">
                <a:solidFill>
                  <a:prstClr val="black"/>
                </a:solidFill>
                <a:latin typeface="Times New Roman" pitchFamily="18" charset="0"/>
                <a:cs typeface="Times New Roman" pitchFamily="18" charset="0"/>
              </a:rPr>
              <a:t>After surgery, radiation therapy can be used to kill very small remnants of the cancer that cannot be seen and removed during surgery.</a:t>
            </a:r>
          </a:p>
          <a:p>
            <a:pPr marL="463550" indent="-463550" algn="just" fontAlgn="base">
              <a:spcBef>
                <a:spcPct val="0"/>
              </a:spcBef>
              <a:spcAft>
                <a:spcPct val="0"/>
              </a:spcAft>
              <a:buFont typeface="Wingdings" pitchFamily="2" charset="2"/>
              <a:buChar char="Ø"/>
            </a:pPr>
            <a:endParaRPr lang="en-US" altLang="en-US" sz="2400">
              <a:solidFill>
                <a:prstClr val="black"/>
              </a:solidFill>
              <a:latin typeface="Times New Roman" pitchFamily="18" charset="0"/>
              <a:cs typeface="Times New Roman" pitchFamily="18" charset="0"/>
            </a:endParaRPr>
          </a:p>
          <a:p>
            <a:pPr marL="463550" indent="-463550" algn="just" fontAlgn="base">
              <a:spcBef>
                <a:spcPct val="0"/>
              </a:spcBef>
              <a:spcAft>
                <a:spcPct val="0"/>
              </a:spcAft>
              <a:buFont typeface="Wingdings" pitchFamily="2" charset="2"/>
              <a:buChar char="Ø"/>
            </a:pPr>
            <a:r>
              <a:rPr lang="en-US" altLang="en-US" sz="2400">
                <a:solidFill>
                  <a:prstClr val="black"/>
                </a:solidFill>
                <a:latin typeface="Times New Roman" pitchFamily="18" charset="0"/>
                <a:cs typeface="Times New Roman" pitchFamily="18" charset="0"/>
              </a:rPr>
              <a:t>Radiation therapy can also be used to cease the symptoms of advanced gastric cancer, such as bleeding.</a:t>
            </a:r>
          </a:p>
        </p:txBody>
      </p:sp>
      <p:sp>
        <p:nvSpPr>
          <p:cNvPr id="292867" name="Title 3"/>
          <p:cNvSpPr>
            <a:spLocks noGrp="1"/>
          </p:cNvSpPr>
          <p:nvPr>
            <p:ph type="title"/>
          </p:nvPr>
        </p:nvSpPr>
        <p:spPr>
          <a:xfrm>
            <a:off x="612775" y="228600"/>
            <a:ext cx="8153400" cy="990600"/>
          </a:xfrm>
        </p:spPr>
        <p:txBody>
          <a:bodyPr/>
          <a:lstStyle/>
          <a:p>
            <a:pPr eaLnBrk="1" hangingPunct="1"/>
            <a:r>
              <a:rPr lang="en-US" altLang="en-US" smtClean="0">
                <a:solidFill>
                  <a:srgbClr val="00B050"/>
                </a:solidFill>
              </a:rPr>
              <a:t>Radiotherapy </a:t>
            </a:r>
          </a:p>
        </p:txBody>
      </p:sp>
      <p:sp>
        <p:nvSpPr>
          <p:cNvPr id="292868" name="Content Placeholder 1"/>
          <p:cNvSpPr>
            <a:spLocks noGrp="1"/>
          </p:cNvSpPr>
          <p:nvPr>
            <p:ph sz="quarter" idx="1"/>
          </p:nvPr>
        </p:nvSpPr>
        <p:spPr>
          <a:xfrm>
            <a:off x="612775" y="1600200"/>
            <a:ext cx="8153400" cy="4495800"/>
          </a:xfrm>
        </p:spPr>
        <p:txBody>
          <a:bodyPr/>
          <a:lstStyle/>
          <a:p>
            <a:pPr marL="0" indent="0" eaLnBrk="1" hangingPunct="1">
              <a:buFont typeface="Wingdings" pitchFamily="2" charset="2"/>
              <a:buNone/>
            </a:pPr>
            <a:r>
              <a:rPr lang="en-US" altLang="en-US" smtClean="0"/>
              <a:t>.</a:t>
            </a:r>
          </a:p>
        </p:txBody>
      </p:sp>
      <p:sp>
        <p:nvSpPr>
          <p:cNvPr id="5" name="Slide Number Placeholder 4"/>
          <p:cNvSpPr>
            <a:spLocks noGrp="1"/>
          </p:cNvSpPr>
          <p:nvPr>
            <p:ph type="sldNum" sz="quarter" idx="12"/>
          </p:nvPr>
        </p:nvSpPr>
        <p:spPr/>
        <p:txBody>
          <a:bodyPr>
            <a:normAutofit/>
          </a:bodyPr>
          <a:lstStyle/>
          <a:p>
            <a:pPr>
              <a:defRPr/>
            </a:pPr>
            <a:fld id="{940A043A-35DA-4215-BFCC-0B1E6C96BA65}" type="slidenum">
              <a:rPr lang="en-US"/>
              <a:pPr>
                <a:defRPr/>
              </a:pPr>
              <a:t>249</a:t>
            </a:fld>
            <a:endParaRPr lang="en-US" dirty="0"/>
          </a:p>
        </p:txBody>
      </p:sp>
    </p:spTree>
    <p:extLst>
      <p:ext uri="{BB962C8B-B14F-4D97-AF65-F5344CB8AC3E}">
        <p14:creationId xmlns:p14="http://schemas.microsoft.com/office/powerpoint/2010/main" val="10034662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228600"/>
            <a:ext cx="6934200" cy="6400800"/>
          </a:xfrm>
        </p:spPr>
        <p:txBody>
          <a:bodyPr/>
          <a:lstStyle/>
          <a:p>
            <a:pPr>
              <a:buFont typeface="Wingdings" pitchFamily="2" charset="2"/>
              <a:buNone/>
              <a:defRPr/>
            </a:pPr>
            <a:r>
              <a:rPr lang="en-US" dirty="0"/>
              <a:t>Causes of oral ulceration</a:t>
            </a:r>
          </a:p>
          <a:p>
            <a:pPr>
              <a:buFont typeface="Wingdings" pitchFamily="2" charset="2"/>
              <a:buNone/>
              <a:defRPr/>
            </a:pPr>
            <a:r>
              <a:rPr lang="en-US" dirty="0"/>
              <a:t>1. </a:t>
            </a:r>
            <a:r>
              <a:rPr lang="en-US" dirty="0" err="1"/>
              <a:t>Aphthous</a:t>
            </a:r>
            <a:endParaRPr lang="en-US" dirty="0"/>
          </a:p>
          <a:p>
            <a:pPr>
              <a:buFont typeface="Wingdings" pitchFamily="2" charset="2"/>
              <a:buNone/>
              <a:defRPr/>
            </a:pPr>
            <a:r>
              <a:rPr lang="en-US" dirty="0"/>
              <a:t>•	Idiopathic </a:t>
            </a:r>
          </a:p>
          <a:p>
            <a:pPr>
              <a:buFont typeface="Wingdings" pitchFamily="2" charset="2"/>
              <a:buNone/>
              <a:defRPr/>
            </a:pPr>
            <a:r>
              <a:rPr lang="en-US" dirty="0"/>
              <a:t>•	Premenstrual 	</a:t>
            </a:r>
          </a:p>
          <a:p>
            <a:pPr>
              <a:buFont typeface="Wingdings" pitchFamily="2" charset="2"/>
              <a:buNone/>
              <a:defRPr/>
            </a:pPr>
            <a:r>
              <a:rPr lang="en-US" dirty="0"/>
              <a:t>2. Infection</a:t>
            </a:r>
          </a:p>
          <a:p>
            <a:pPr>
              <a:buFont typeface="Wingdings" pitchFamily="2" charset="2"/>
              <a:buNone/>
              <a:defRPr/>
            </a:pPr>
            <a:r>
              <a:rPr lang="en-US" dirty="0"/>
              <a:t>•	Fungal, e.g. </a:t>
            </a:r>
            <a:r>
              <a:rPr lang="en-US" dirty="0" err="1"/>
              <a:t>candidiasis</a:t>
            </a:r>
            <a:r>
              <a:rPr lang="en-US" dirty="0"/>
              <a:t> </a:t>
            </a:r>
          </a:p>
          <a:p>
            <a:pPr>
              <a:buFont typeface="Wingdings" pitchFamily="2" charset="2"/>
              <a:buNone/>
              <a:defRPr/>
            </a:pPr>
            <a:r>
              <a:rPr lang="en-US" dirty="0"/>
              <a:t>•	Viral, e.g. herpes simplex </a:t>
            </a:r>
          </a:p>
          <a:p>
            <a:pPr>
              <a:buFont typeface="Wingdings" pitchFamily="2" charset="2"/>
              <a:buNone/>
              <a:defRPr/>
            </a:pPr>
            <a:r>
              <a:rPr lang="en-US" dirty="0"/>
              <a:t>•	Bacterial, including syphilis </a:t>
            </a:r>
          </a:p>
          <a:p>
            <a:pPr>
              <a:buFont typeface="Wingdings" pitchFamily="2" charset="2"/>
              <a:buNone/>
              <a:defRPr/>
            </a:pPr>
            <a:r>
              <a:rPr lang="en-US" dirty="0"/>
              <a:t>3. Gastrointestinal diseases </a:t>
            </a:r>
          </a:p>
          <a:p>
            <a:pPr>
              <a:buFont typeface="Wingdings" pitchFamily="2" charset="2"/>
              <a:buNone/>
              <a:defRPr/>
            </a:pPr>
            <a:r>
              <a:rPr lang="en-US" dirty="0"/>
              <a:t>•	</a:t>
            </a:r>
            <a:r>
              <a:rPr lang="en-US" dirty="0" err="1"/>
              <a:t>Crohn's</a:t>
            </a:r>
            <a:r>
              <a:rPr lang="en-US" dirty="0"/>
              <a:t> disease </a:t>
            </a:r>
          </a:p>
          <a:p>
            <a:pPr>
              <a:buFont typeface="Wingdings" pitchFamily="2" charset="2"/>
              <a:buNone/>
              <a:defRPr/>
            </a:pPr>
            <a:r>
              <a:rPr lang="en-US" dirty="0"/>
              <a:t>•	</a:t>
            </a:r>
            <a:r>
              <a:rPr lang="en-US" dirty="0" err="1"/>
              <a:t>Coeliac</a:t>
            </a:r>
            <a:r>
              <a:rPr lang="en-US" dirty="0"/>
              <a:t> disease  </a:t>
            </a:r>
          </a:p>
        </p:txBody>
      </p:sp>
      <p:sp>
        <p:nvSpPr>
          <p:cNvPr id="4" name="Slide Number Placeholder 3"/>
          <p:cNvSpPr>
            <a:spLocks noGrp="1"/>
          </p:cNvSpPr>
          <p:nvPr>
            <p:ph type="sldNum" sz="quarter" idx="12"/>
          </p:nvPr>
        </p:nvSpPr>
        <p:spPr/>
        <p:txBody>
          <a:bodyPr/>
          <a:lstStyle/>
          <a:p>
            <a:pPr>
              <a:defRPr/>
            </a:pPr>
            <a:fld id="{767F8205-2AD2-4E14-A0A6-27B9CBE8FCCA}" type="slidenum">
              <a:rPr lang="en-US">
                <a:solidFill>
                  <a:srgbClr val="000000"/>
                </a:solidFill>
              </a:rPr>
              <a:pPr>
                <a:defRPr/>
              </a:pPr>
              <a:t>25</a:t>
            </a:fld>
            <a:endParaRPr lang="en-US">
              <a:solidFill>
                <a:srgbClr val="000000"/>
              </a:solidFill>
            </a:endParaRPr>
          </a:p>
        </p:txBody>
      </p:sp>
    </p:spTree>
    <p:extLst>
      <p:ext uri="{BB962C8B-B14F-4D97-AF65-F5344CB8AC3E}">
        <p14:creationId xmlns:p14="http://schemas.microsoft.com/office/powerpoint/2010/main" val="4227019863"/>
      </p:ext>
    </p:extLst>
  </p:cSld>
  <p:clrMapOvr>
    <a:masterClrMapping/>
  </p:clrMapOvr>
  <p:transition spd="slow"/>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Title 1"/>
          <p:cNvSpPr>
            <a:spLocks noGrp="1"/>
          </p:cNvSpPr>
          <p:nvPr>
            <p:ph type="title"/>
          </p:nvPr>
        </p:nvSpPr>
        <p:spPr>
          <a:xfrm>
            <a:off x="914400" y="274638"/>
            <a:ext cx="7772400" cy="639762"/>
          </a:xfrm>
        </p:spPr>
        <p:txBody>
          <a:bodyPr/>
          <a:lstStyle/>
          <a:p>
            <a:r>
              <a:rPr lang="en-US" altLang="en-US" smtClean="0"/>
              <a:t>Summary  of ca stomach mx</a:t>
            </a:r>
          </a:p>
        </p:txBody>
      </p:sp>
      <p:sp>
        <p:nvSpPr>
          <p:cNvPr id="3" name="Content Placeholder 2"/>
          <p:cNvSpPr>
            <a:spLocks noGrp="1"/>
          </p:cNvSpPr>
          <p:nvPr>
            <p:ph sz="quarter" idx="1"/>
          </p:nvPr>
        </p:nvSpPr>
        <p:spPr>
          <a:xfrm>
            <a:off x="914400" y="838200"/>
            <a:ext cx="7772400" cy="5715000"/>
          </a:xfrm>
        </p:spPr>
        <p:txBody>
          <a:bodyPr/>
          <a:lstStyle/>
          <a:p>
            <a:pPr marL="457200" indent="-457200">
              <a:buFont typeface="Wingdings 2" pitchFamily="18" charset="2"/>
              <a:buNone/>
              <a:defRPr/>
            </a:pPr>
            <a:r>
              <a:rPr lang="en-US" sz="1400" dirty="0">
                <a:solidFill>
                  <a:prstClr val="black"/>
                </a:solidFill>
                <a:cs typeface="Times New Roman" pitchFamily="18" charset="0"/>
              </a:rPr>
              <a:t>A. </a:t>
            </a:r>
            <a:r>
              <a:rPr lang="en-US" sz="1400" b="1" u="sng" dirty="0">
                <a:solidFill>
                  <a:prstClr val="black"/>
                </a:solidFill>
                <a:cs typeface="Times New Roman" pitchFamily="18" charset="0"/>
              </a:rPr>
              <a:t>Investigations</a:t>
            </a:r>
          </a:p>
          <a:p>
            <a:pPr marL="457200" indent="-457200">
              <a:buFont typeface="+mj-lt"/>
              <a:buAutoNum type="arabicPeriod"/>
              <a:defRPr/>
            </a:pPr>
            <a:r>
              <a:rPr lang="en-US" sz="1400" dirty="0">
                <a:solidFill>
                  <a:prstClr val="black"/>
                </a:solidFill>
                <a:cs typeface="Times New Roman" pitchFamily="18" charset="0"/>
              </a:rPr>
              <a:t>Complete blood count (CBC) </a:t>
            </a:r>
          </a:p>
          <a:p>
            <a:pPr marL="457200" indent="-457200">
              <a:buFont typeface="+mj-lt"/>
              <a:buAutoNum type="arabicPeriod"/>
              <a:defRPr/>
            </a:pPr>
            <a:r>
              <a:rPr lang="en-US" sz="1400" dirty="0">
                <a:solidFill>
                  <a:prstClr val="black"/>
                </a:solidFill>
                <a:cs typeface="Times New Roman" pitchFamily="18" charset="0"/>
              </a:rPr>
              <a:t>Tumor markers: CEA, CA19.9, CASO, CA72.4, P53 </a:t>
            </a:r>
          </a:p>
          <a:p>
            <a:pPr marL="457200" indent="-457200">
              <a:buFont typeface="+mj-lt"/>
              <a:buAutoNum type="arabicPeriod"/>
              <a:defRPr/>
            </a:pPr>
            <a:r>
              <a:rPr lang="en-US" sz="1400" dirty="0">
                <a:solidFill>
                  <a:prstClr val="black"/>
                </a:solidFill>
                <a:cs typeface="Times New Roman" pitchFamily="18" charset="0"/>
              </a:rPr>
              <a:t>           “the only reliable one is CA72.4”</a:t>
            </a:r>
          </a:p>
          <a:p>
            <a:pPr marL="457200" indent="-457200">
              <a:buFont typeface="+mj-lt"/>
              <a:buAutoNum type="arabicPeriod"/>
              <a:defRPr/>
            </a:pPr>
            <a:r>
              <a:rPr lang="en-US" sz="1400" dirty="0">
                <a:solidFill>
                  <a:prstClr val="black"/>
                </a:solidFill>
                <a:cs typeface="Times New Roman" pitchFamily="18" charset="0"/>
              </a:rPr>
              <a:t>Surgical resection – Total / Subtotal </a:t>
            </a:r>
          </a:p>
          <a:p>
            <a:pPr marL="457200" indent="-457200">
              <a:buFont typeface="+mj-lt"/>
              <a:buAutoNum type="arabicPeriod"/>
              <a:defRPr/>
            </a:pPr>
            <a:r>
              <a:rPr lang="en-US" sz="1400" dirty="0">
                <a:solidFill>
                  <a:prstClr val="black"/>
                </a:solidFill>
                <a:cs typeface="Times New Roman" pitchFamily="18" charset="0"/>
              </a:rPr>
              <a:t>Endoscopy + Biopsy + Cytology</a:t>
            </a:r>
          </a:p>
          <a:p>
            <a:pPr marL="457200" indent="-457200">
              <a:buFont typeface="+mj-lt"/>
              <a:buAutoNum type="arabicPeriod"/>
              <a:defRPr/>
            </a:pPr>
            <a:r>
              <a:rPr lang="en-US" sz="1400" dirty="0">
                <a:solidFill>
                  <a:prstClr val="black"/>
                </a:solidFill>
                <a:cs typeface="Times New Roman" pitchFamily="18" charset="0"/>
              </a:rPr>
              <a:t> Imaging:</a:t>
            </a:r>
            <a:endParaRPr lang="en-US" sz="1400" u="sng" dirty="0">
              <a:solidFill>
                <a:prstClr val="black"/>
              </a:solidFill>
              <a:cs typeface="Times New Roman" pitchFamily="18" charset="0"/>
            </a:endParaRPr>
          </a:p>
          <a:p>
            <a:pPr marL="1287463" lvl="3" indent="-463550" eaLnBrk="1" fontAlgn="auto" hangingPunct="1">
              <a:spcBef>
                <a:spcPts val="0"/>
              </a:spcBef>
              <a:spcAft>
                <a:spcPts val="0"/>
              </a:spcAft>
              <a:buClrTx/>
              <a:buSzTx/>
              <a:buFont typeface="Wingdings" pitchFamily="2" charset="2"/>
              <a:buChar char="Ø"/>
              <a:defRPr/>
            </a:pPr>
            <a:r>
              <a:rPr lang="en-US" sz="1400" dirty="0">
                <a:solidFill>
                  <a:prstClr val="black"/>
                </a:solidFill>
                <a:cs typeface="Times New Roman" pitchFamily="18" charset="0"/>
              </a:rPr>
              <a:t>Double Contrast Barium Meal (DCBM):</a:t>
            </a:r>
          </a:p>
          <a:p>
            <a:pPr marL="457200" indent="-457200">
              <a:buFont typeface="Wingdings 2" pitchFamily="18" charset="2"/>
              <a:buAutoNum type="arabicPeriod" startAt="7"/>
              <a:defRPr/>
            </a:pPr>
            <a:r>
              <a:rPr lang="en-US" sz="1400" dirty="0">
                <a:solidFill>
                  <a:prstClr val="black"/>
                </a:solidFill>
                <a:cs typeface="Times New Roman" pitchFamily="18" charset="0"/>
              </a:rPr>
              <a:t>Computed Tomography (CT) scans</a:t>
            </a:r>
          </a:p>
          <a:p>
            <a:pPr marL="457200" indent="-457200">
              <a:buFont typeface="Wingdings 2" pitchFamily="18" charset="2"/>
              <a:buAutoNum type="arabicPeriod" startAt="7"/>
              <a:defRPr/>
            </a:pPr>
            <a:r>
              <a:rPr lang="en-US" sz="1400" dirty="0">
                <a:solidFill>
                  <a:prstClr val="black"/>
                </a:solidFill>
                <a:cs typeface="Times New Roman" pitchFamily="18" charset="0"/>
              </a:rPr>
              <a:t>Endoscopic ultrasound</a:t>
            </a:r>
          </a:p>
          <a:p>
            <a:pPr marL="457200" indent="-457200">
              <a:buFont typeface="Wingdings 2" pitchFamily="18" charset="2"/>
              <a:buAutoNum type="arabicPeriod" startAt="7"/>
              <a:defRPr/>
            </a:pPr>
            <a:r>
              <a:rPr lang="en-US" sz="1400" b="1" dirty="0">
                <a:solidFill>
                  <a:prstClr val="black"/>
                </a:solidFill>
                <a:cs typeface="Times New Roman" pitchFamily="18" charset="0"/>
              </a:rPr>
              <a:t>Laparoscopy</a:t>
            </a:r>
          </a:p>
          <a:p>
            <a:pPr marL="457200" indent="-457200">
              <a:buFont typeface="Wingdings 2" pitchFamily="18" charset="2"/>
              <a:buAutoNum type="arabicPeriod" startAt="7"/>
              <a:defRPr/>
            </a:pPr>
            <a:r>
              <a:rPr lang="en-US" sz="1400" b="1" dirty="0">
                <a:solidFill>
                  <a:prstClr val="black"/>
                </a:solidFill>
                <a:cs typeface="Times New Roman" pitchFamily="18" charset="0"/>
              </a:rPr>
              <a:t>Peritoneal cytology</a:t>
            </a:r>
          </a:p>
          <a:p>
            <a:pPr marL="457200" indent="-457200">
              <a:buFont typeface="Wingdings 2" pitchFamily="18" charset="2"/>
              <a:buAutoNum type="arabicPeriod" startAt="7"/>
              <a:defRPr/>
            </a:pPr>
            <a:r>
              <a:rPr lang="en-US" sz="1400" b="1" dirty="0">
                <a:solidFill>
                  <a:prstClr val="black"/>
                </a:solidFill>
                <a:cs typeface="Times New Roman" pitchFamily="18" charset="0"/>
              </a:rPr>
              <a:t>Chest x-ray</a:t>
            </a:r>
          </a:p>
          <a:p>
            <a:pPr marL="457200" indent="-457200">
              <a:buFont typeface="Wingdings 2" pitchFamily="18" charset="2"/>
              <a:buAutoNum type="arabicPeriod" startAt="7"/>
              <a:defRPr/>
            </a:pPr>
            <a:r>
              <a:rPr lang="en-US" sz="1400" b="1" dirty="0">
                <a:solidFill>
                  <a:prstClr val="black"/>
                </a:solidFill>
                <a:cs typeface="Times New Roman" pitchFamily="18" charset="0"/>
              </a:rPr>
              <a:t>Barium</a:t>
            </a:r>
            <a:r>
              <a:rPr lang="en-US" sz="1400" dirty="0">
                <a:solidFill>
                  <a:prstClr val="black"/>
                </a:solidFill>
                <a:cs typeface="Times New Roman" pitchFamily="18" charset="0"/>
              </a:rPr>
              <a:t> </a:t>
            </a:r>
            <a:r>
              <a:rPr lang="en-US" sz="1400" b="1" dirty="0">
                <a:solidFill>
                  <a:prstClr val="black"/>
                </a:solidFill>
                <a:cs typeface="Times New Roman" pitchFamily="18" charset="0"/>
              </a:rPr>
              <a:t>meal</a:t>
            </a:r>
          </a:p>
          <a:p>
            <a:pPr marL="457200" indent="-457200">
              <a:buFont typeface="Wingdings 2" pitchFamily="18" charset="2"/>
              <a:buAutoNum type="arabicPeriod" startAt="7"/>
              <a:defRPr/>
            </a:pPr>
            <a:r>
              <a:rPr lang="en-US" sz="1400" b="1" dirty="0">
                <a:solidFill>
                  <a:prstClr val="black"/>
                </a:solidFill>
                <a:cs typeface="Times New Roman" pitchFamily="18" charset="0"/>
              </a:rPr>
              <a:t>LFT </a:t>
            </a:r>
            <a:r>
              <a:rPr lang="en-US" sz="1400" dirty="0">
                <a:solidFill>
                  <a:prstClr val="black"/>
                </a:solidFill>
                <a:cs typeface="Times New Roman" pitchFamily="18" charset="0"/>
              </a:rPr>
              <a:t>– R/O metastasis to lungs</a:t>
            </a:r>
          </a:p>
          <a:p>
            <a:pPr marL="457200" indent="-457200">
              <a:buFont typeface="Wingdings 2" pitchFamily="18" charset="2"/>
              <a:buAutoNum type="arabicPeriod" startAt="7"/>
              <a:defRPr/>
            </a:pPr>
            <a:r>
              <a:rPr lang="en-US" sz="1400" b="1" dirty="0" err="1">
                <a:solidFill>
                  <a:prstClr val="black"/>
                </a:solidFill>
                <a:cs typeface="Times New Roman" pitchFamily="18" charset="0"/>
              </a:rPr>
              <a:t>Carcinoembryonic</a:t>
            </a:r>
            <a:r>
              <a:rPr lang="en-US" sz="1400" b="1" dirty="0">
                <a:solidFill>
                  <a:prstClr val="black"/>
                </a:solidFill>
                <a:cs typeface="Times New Roman" pitchFamily="18" charset="0"/>
              </a:rPr>
              <a:t> antigen (CEA) </a:t>
            </a:r>
            <a:r>
              <a:rPr lang="en-US" sz="1400" dirty="0">
                <a:solidFill>
                  <a:prstClr val="black"/>
                </a:solidFill>
                <a:cs typeface="Times New Roman" pitchFamily="18" charset="0"/>
              </a:rPr>
              <a:t>– </a:t>
            </a:r>
            <a:r>
              <a:rPr lang="en-US" sz="1400" dirty="0" err="1">
                <a:solidFill>
                  <a:prstClr val="black"/>
                </a:solidFill>
                <a:cs typeface="Times New Roman" pitchFamily="18" charset="0"/>
              </a:rPr>
              <a:t>tumour</a:t>
            </a:r>
            <a:r>
              <a:rPr lang="en-US" sz="1400" dirty="0">
                <a:solidFill>
                  <a:prstClr val="black"/>
                </a:solidFill>
                <a:cs typeface="Times New Roman" pitchFamily="18" charset="0"/>
              </a:rPr>
              <a:t> marker. Not specific. Can be raised in colonic ca.</a:t>
            </a:r>
          </a:p>
          <a:p>
            <a:pPr marL="457200" indent="-457200">
              <a:buFont typeface="Wingdings 2" pitchFamily="18" charset="2"/>
              <a:buAutoNum type="arabicPeriod" startAt="7"/>
              <a:defRPr/>
            </a:pPr>
            <a:r>
              <a:rPr lang="en-US" sz="1400" b="1" dirty="0">
                <a:solidFill>
                  <a:prstClr val="black"/>
                </a:solidFill>
                <a:cs typeface="Times New Roman" pitchFamily="18" charset="0"/>
              </a:rPr>
              <a:t>Stool for occult blood</a:t>
            </a:r>
          </a:p>
          <a:p>
            <a:pPr marL="457200" indent="-457200">
              <a:buFont typeface="Wingdings 2" pitchFamily="18" charset="2"/>
              <a:buAutoNum type="arabicPeriod" startAt="7"/>
              <a:defRPr/>
            </a:pPr>
            <a:endParaRPr lang="en-US" sz="1400" dirty="0">
              <a:solidFill>
                <a:prstClr val="black"/>
              </a:solidFill>
              <a:cs typeface="Times New Roman" pitchFamily="18" charset="0"/>
            </a:endParaRPr>
          </a:p>
          <a:p>
            <a:pPr marL="457200" indent="-457200">
              <a:buFont typeface="Wingdings 2" pitchFamily="18" charset="2"/>
              <a:buAutoNum type="arabicPeriod" startAt="7"/>
              <a:defRPr/>
            </a:pPr>
            <a:endParaRPr lang="en-US" sz="1400" dirty="0">
              <a:solidFill>
                <a:prstClr val="black"/>
              </a:solidFill>
              <a:cs typeface="Times New Roman" pitchFamily="18" charset="0"/>
            </a:endParaRPr>
          </a:p>
          <a:p>
            <a:pPr marL="457200" indent="-457200">
              <a:buFont typeface="+mj-lt"/>
              <a:buAutoNum type="arabicPeriod"/>
              <a:defRPr/>
            </a:pPr>
            <a:endParaRPr lang="en-US" sz="1400" dirty="0">
              <a:solidFill>
                <a:prstClr val="black"/>
              </a:solidFill>
              <a:cs typeface="Times New Roman" pitchFamily="18" charset="0"/>
            </a:endParaRPr>
          </a:p>
          <a:p>
            <a:pPr marL="457200" indent="-457200">
              <a:buFont typeface="+mj-lt"/>
              <a:buAutoNum type="arabicPeriod"/>
              <a:defRPr/>
            </a:pPr>
            <a:endParaRPr lang="en-US" sz="1400" dirty="0">
              <a:solidFill>
                <a:prstClr val="black"/>
              </a:solidFill>
              <a:cs typeface="Times New Roman" pitchFamily="18" charset="0"/>
            </a:endParaRPr>
          </a:p>
          <a:p>
            <a:pPr marL="457200" indent="-457200">
              <a:buFont typeface="+mj-lt"/>
              <a:buAutoNum type="arabicPeriod"/>
              <a:defRPr/>
            </a:pPr>
            <a:endParaRPr lang="en-US" sz="1400" dirty="0">
              <a:solidFill>
                <a:prstClr val="black"/>
              </a:solidFill>
              <a:cs typeface="Times New Roman" pitchFamily="18" charset="0"/>
            </a:endParaRPr>
          </a:p>
          <a:p>
            <a:pPr marL="0" indent="0" eaLnBrk="1" hangingPunct="1">
              <a:buFont typeface="Wingdings" pitchFamily="2" charset="2"/>
              <a:buNone/>
              <a:defRPr/>
            </a:pPr>
            <a:endParaRPr lang="en-US" sz="1400" dirty="0">
              <a:solidFill>
                <a:prstClr val="black"/>
              </a:solidFill>
              <a:cs typeface="Times New Roman" pitchFamily="18" charset="0"/>
            </a:endParaRPr>
          </a:p>
          <a:p>
            <a:pPr>
              <a:defRPr/>
            </a:pPr>
            <a:endParaRPr lang="en-US" sz="1400" dirty="0">
              <a:solidFill>
                <a:prstClr val="black"/>
              </a:solidFill>
              <a:cs typeface="Times New Roman" pitchFamily="18" charset="0"/>
            </a:endParaRPr>
          </a:p>
          <a:p>
            <a:pPr marL="0" indent="0" eaLnBrk="1" fontAlgn="auto" hangingPunct="1">
              <a:spcBef>
                <a:spcPts val="0"/>
              </a:spcBef>
              <a:spcAft>
                <a:spcPts val="0"/>
              </a:spcAft>
              <a:buClrTx/>
              <a:buSzTx/>
              <a:buFont typeface="Wingdings"/>
              <a:buNone/>
              <a:defRPr/>
            </a:pPr>
            <a:endParaRPr lang="en-US" sz="1400" dirty="0">
              <a:solidFill>
                <a:prstClr val="black"/>
              </a:solidFill>
              <a:cs typeface="Times New Roman" pitchFamily="18" charset="0"/>
            </a:endParaRPr>
          </a:p>
          <a:p>
            <a:pPr>
              <a:defRPr/>
            </a:pPr>
            <a:endParaRPr lang="en-US" sz="1400" dirty="0"/>
          </a:p>
        </p:txBody>
      </p:sp>
      <p:sp>
        <p:nvSpPr>
          <p:cNvPr id="4" name="Slide Number Placeholder 3"/>
          <p:cNvSpPr>
            <a:spLocks noGrp="1"/>
          </p:cNvSpPr>
          <p:nvPr>
            <p:ph type="sldNum" sz="quarter" idx="12"/>
          </p:nvPr>
        </p:nvSpPr>
        <p:spPr/>
        <p:txBody>
          <a:bodyPr/>
          <a:lstStyle/>
          <a:p>
            <a:pPr>
              <a:defRPr/>
            </a:pPr>
            <a:fld id="{2DD28300-E2CB-4365-8EE1-544DDA5BFDD9}" type="slidenum">
              <a:rPr lang="en-US"/>
              <a:pPr>
                <a:defRPr/>
              </a:pPr>
              <a:t>250</a:t>
            </a:fld>
            <a:endParaRPr lang="en-US"/>
          </a:p>
        </p:txBody>
      </p:sp>
    </p:spTree>
    <p:extLst>
      <p:ext uri="{BB962C8B-B14F-4D97-AF65-F5344CB8AC3E}">
        <p14:creationId xmlns:p14="http://schemas.microsoft.com/office/powerpoint/2010/main" val="818703180"/>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itle 1"/>
          <p:cNvSpPr>
            <a:spLocks noGrp="1"/>
          </p:cNvSpPr>
          <p:nvPr>
            <p:ph type="title"/>
          </p:nvPr>
        </p:nvSpPr>
        <p:spPr>
          <a:xfrm>
            <a:off x="612775" y="228600"/>
            <a:ext cx="8153400" cy="990600"/>
          </a:xfrm>
        </p:spPr>
        <p:txBody>
          <a:bodyPr/>
          <a:lstStyle/>
          <a:p>
            <a:pPr eaLnBrk="1" hangingPunct="1"/>
            <a:r>
              <a:rPr lang="en-US" altLang="en-US" smtClean="0"/>
              <a:t>B. </a:t>
            </a:r>
            <a:r>
              <a:rPr lang="en-US" altLang="en-US" u="sng" smtClean="0"/>
              <a:t>Treatment</a:t>
            </a:r>
          </a:p>
        </p:txBody>
      </p:sp>
      <p:sp>
        <p:nvSpPr>
          <p:cNvPr id="294915" name="Content Placeholder 2"/>
          <p:cNvSpPr>
            <a:spLocks noGrp="1"/>
          </p:cNvSpPr>
          <p:nvPr>
            <p:ph sz="quarter" idx="1"/>
          </p:nvPr>
        </p:nvSpPr>
        <p:spPr>
          <a:xfrm>
            <a:off x="612775" y="1447800"/>
            <a:ext cx="8153400" cy="5257800"/>
          </a:xfrm>
        </p:spPr>
        <p:txBody>
          <a:bodyPr/>
          <a:lstStyle/>
          <a:p>
            <a:pPr eaLnBrk="1" hangingPunct="1">
              <a:lnSpc>
                <a:spcPct val="80000"/>
              </a:lnSpc>
            </a:pPr>
            <a:r>
              <a:rPr lang="en-US" altLang="en-US" sz="2800" smtClean="0"/>
              <a:t>Palliative</a:t>
            </a:r>
          </a:p>
          <a:p>
            <a:pPr lvl="3" eaLnBrk="1" hangingPunct="1">
              <a:lnSpc>
                <a:spcPct val="80000"/>
              </a:lnSpc>
            </a:pPr>
            <a:r>
              <a:rPr lang="en-US" altLang="en-US" sz="2800" smtClean="0"/>
              <a:t>Good nutritional care</a:t>
            </a:r>
          </a:p>
          <a:p>
            <a:pPr lvl="3" eaLnBrk="1" hangingPunct="1">
              <a:lnSpc>
                <a:spcPct val="80000"/>
              </a:lnSpc>
            </a:pPr>
            <a:r>
              <a:rPr lang="en-US" altLang="en-US" sz="2800" smtClean="0"/>
              <a:t>Correct anaemia</a:t>
            </a:r>
          </a:p>
          <a:p>
            <a:pPr lvl="3" eaLnBrk="1" hangingPunct="1">
              <a:lnSpc>
                <a:spcPct val="80000"/>
              </a:lnSpc>
            </a:pPr>
            <a:r>
              <a:rPr lang="en-US" altLang="en-US" sz="2800" smtClean="0"/>
              <a:t>IVF</a:t>
            </a:r>
            <a:endParaRPr lang="en-US" altLang="en-US" smtClean="0"/>
          </a:p>
          <a:p>
            <a:pPr eaLnBrk="1" hangingPunct="1">
              <a:lnSpc>
                <a:spcPct val="80000"/>
              </a:lnSpc>
            </a:pPr>
            <a:r>
              <a:rPr lang="en-US" altLang="en-US" sz="2800" smtClean="0"/>
              <a:t>Surgery-Gastrectomy – partial or total</a:t>
            </a:r>
          </a:p>
          <a:p>
            <a:pPr eaLnBrk="1" hangingPunct="1">
              <a:lnSpc>
                <a:spcPct val="80000"/>
              </a:lnSpc>
            </a:pPr>
            <a:r>
              <a:rPr lang="en-US" altLang="en-US" sz="2800" smtClean="0"/>
              <a:t>Radiotherapy +/-</a:t>
            </a:r>
          </a:p>
          <a:p>
            <a:pPr eaLnBrk="1" hangingPunct="1">
              <a:lnSpc>
                <a:spcPct val="80000"/>
              </a:lnSpc>
            </a:pPr>
            <a:r>
              <a:rPr lang="en-US" altLang="en-US" sz="2800" smtClean="0"/>
              <a:t>Chemotherapy - Cytotoxic drugs</a:t>
            </a:r>
          </a:p>
          <a:p>
            <a:pPr eaLnBrk="1" hangingPunct="1">
              <a:lnSpc>
                <a:spcPct val="80000"/>
              </a:lnSpc>
            </a:pPr>
            <a:r>
              <a:rPr lang="en-US" altLang="en-US" sz="2800" smtClean="0"/>
              <a:t>Analgesics</a:t>
            </a:r>
            <a:endParaRPr lang="en-US" altLang="en-US" sz="2800" b="1" smtClean="0"/>
          </a:p>
          <a:p>
            <a:pPr eaLnBrk="1" hangingPunct="1">
              <a:lnSpc>
                <a:spcPct val="80000"/>
              </a:lnSpc>
              <a:buFontTx/>
              <a:buNone/>
            </a:pPr>
            <a:endParaRPr lang="en-US" altLang="en-US" sz="2800" b="1" smtClean="0"/>
          </a:p>
          <a:p>
            <a:pPr eaLnBrk="1" hangingPunct="1"/>
            <a:endParaRPr lang="en-US" altLang="en-US" sz="2800" smtClean="0"/>
          </a:p>
        </p:txBody>
      </p:sp>
      <p:sp>
        <p:nvSpPr>
          <p:cNvPr id="4" name="Slide Number Placeholder 3"/>
          <p:cNvSpPr>
            <a:spLocks noGrp="1"/>
          </p:cNvSpPr>
          <p:nvPr>
            <p:ph type="sldNum" sz="quarter" idx="12"/>
          </p:nvPr>
        </p:nvSpPr>
        <p:spPr/>
        <p:txBody>
          <a:bodyPr>
            <a:normAutofit/>
          </a:bodyPr>
          <a:lstStyle/>
          <a:p>
            <a:pPr>
              <a:defRPr/>
            </a:pPr>
            <a:fld id="{DC53F04E-D99D-4402-AE53-BBCD81A4E45F}" type="slidenum">
              <a:rPr lang="en-US"/>
              <a:pPr>
                <a:defRPr/>
              </a:pPr>
              <a:t>251</a:t>
            </a:fld>
            <a:endParaRPr lang="en-US" dirty="0"/>
          </a:p>
        </p:txBody>
      </p:sp>
    </p:spTree>
    <p:extLst>
      <p:ext uri="{BB962C8B-B14F-4D97-AF65-F5344CB8AC3E}">
        <p14:creationId xmlns:p14="http://schemas.microsoft.com/office/powerpoint/2010/main" val="1025292060"/>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itle 1"/>
          <p:cNvSpPr>
            <a:spLocks noGrp="1"/>
          </p:cNvSpPr>
          <p:nvPr>
            <p:ph type="title"/>
          </p:nvPr>
        </p:nvSpPr>
        <p:spPr/>
        <p:txBody>
          <a:bodyPr/>
          <a:lstStyle/>
          <a:p>
            <a:r>
              <a:rPr lang="en-US" altLang="en-US" sz="6600" smtClean="0">
                <a:solidFill>
                  <a:schemeClr val="tx1"/>
                </a:solidFill>
              </a:rPr>
              <a:t>C. Prevention</a:t>
            </a:r>
            <a:endParaRPr lang="en-US" altLang="en-US" smtClean="0">
              <a:solidFill>
                <a:schemeClr val="tx1"/>
              </a:solidFill>
            </a:endParaRPr>
          </a:p>
        </p:txBody>
      </p:sp>
      <p:sp>
        <p:nvSpPr>
          <p:cNvPr id="295939" name="Content Placeholder 2"/>
          <p:cNvSpPr>
            <a:spLocks noGrp="1"/>
          </p:cNvSpPr>
          <p:nvPr>
            <p:ph sz="quarter" idx="1"/>
          </p:nvPr>
        </p:nvSpPr>
        <p:spPr/>
        <p:txBody>
          <a:bodyPr/>
          <a:lstStyle/>
          <a:p>
            <a:r>
              <a:rPr lang="en-US" altLang="en-US" sz="5400" smtClean="0"/>
              <a:t>Eradication of H. pylori</a:t>
            </a:r>
          </a:p>
          <a:p>
            <a:r>
              <a:rPr lang="en-US" altLang="en-US" sz="5400" smtClean="0"/>
              <a:t>Good nutrition – esp foods rich in vit A, C, E</a:t>
            </a:r>
          </a:p>
          <a:p>
            <a:r>
              <a:rPr lang="en-US" altLang="en-US" sz="5400" smtClean="0"/>
              <a:t>Endoscopy screening</a:t>
            </a:r>
          </a:p>
        </p:txBody>
      </p:sp>
      <p:sp>
        <p:nvSpPr>
          <p:cNvPr id="4" name="Slide Number Placeholder 3"/>
          <p:cNvSpPr>
            <a:spLocks noGrp="1"/>
          </p:cNvSpPr>
          <p:nvPr>
            <p:ph type="sldNum" sz="quarter" idx="12"/>
          </p:nvPr>
        </p:nvSpPr>
        <p:spPr/>
        <p:txBody>
          <a:bodyPr>
            <a:normAutofit/>
          </a:bodyPr>
          <a:lstStyle/>
          <a:p>
            <a:pPr>
              <a:defRPr/>
            </a:pPr>
            <a:fld id="{0E03ED6B-F4D7-453E-946C-1D9BF1921011}" type="slidenum">
              <a:rPr lang="en-US"/>
              <a:pPr>
                <a:defRPr/>
              </a:pPr>
              <a:t>252</a:t>
            </a:fld>
            <a:endParaRPr lang="en-US" dirty="0"/>
          </a:p>
        </p:txBody>
      </p:sp>
    </p:spTree>
    <p:extLst>
      <p:ext uri="{BB962C8B-B14F-4D97-AF65-F5344CB8AC3E}">
        <p14:creationId xmlns:p14="http://schemas.microsoft.com/office/powerpoint/2010/main" val="872669089"/>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Content Placeholder 2"/>
          <p:cNvSpPr>
            <a:spLocks noGrp="1"/>
          </p:cNvSpPr>
          <p:nvPr>
            <p:ph sz="quarter" idx="1"/>
          </p:nvPr>
        </p:nvSpPr>
        <p:spPr/>
        <p:txBody>
          <a:bodyPr/>
          <a:lstStyle/>
          <a:p>
            <a:pPr eaLnBrk="1" hangingPunct="1">
              <a:lnSpc>
                <a:spcPct val="80000"/>
              </a:lnSpc>
              <a:buFontTx/>
              <a:buNone/>
            </a:pPr>
            <a:r>
              <a:rPr lang="en-US" altLang="en-US" sz="6000" b="1" u="sng" smtClean="0"/>
              <a:t>Prognosis</a:t>
            </a:r>
            <a:endParaRPr lang="en-US" altLang="en-US" sz="6000" u="sng" smtClean="0"/>
          </a:p>
          <a:p>
            <a:pPr eaLnBrk="1" hangingPunct="1">
              <a:lnSpc>
                <a:spcPct val="80000"/>
              </a:lnSpc>
            </a:pPr>
            <a:r>
              <a:rPr lang="en-US" altLang="en-US" sz="6000" smtClean="0"/>
              <a:t>Poor</a:t>
            </a:r>
          </a:p>
          <a:p>
            <a:pPr eaLnBrk="1" hangingPunct="1">
              <a:lnSpc>
                <a:spcPct val="80000"/>
              </a:lnSpc>
            </a:pPr>
            <a:r>
              <a:rPr lang="en-US" altLang="en-US" sz="6000" smtClean="0"/>
              <a:t>Pts are dead within 5 years following illness.</a:t>
            </a:r>
          </a:p>
          <a:p>
            <a:endParaRPr lang="en-US" altLang="en-US" sz="6000" smtClean="0"/>
          </a:p>
        </p:txBody>
      </p:sp>
      <p:sp>
        <p:nvSpPr>
          <p:cNvPr id="4" name="Slide Number Placeholder 3"/>
          <p:cNvSpPr>
            <a:spLocks noGrp="1"/>
          </p:cNvSpPr>
          <p:nvPr>
            <p:ph type="sldNum" sz="quarter" idx="12"/>
          </p:nvPr>
        </p:nvSpPr>
        <p:spPr/>
        <p:txBody>
          <a:bodyPr/>
          <a:lstStyle/>
          <a:p>
            <a:pPr>
              <a:defRPr/>
            </a:pPr>
            <a:fld id="{35E6A3AA-B853-4620-AC8C-D11998BB494C}" type="slidenum">
              <a:rPr lang="en-US"/>
              <a:pPr>
                <a:defRPr/>
              </a:pPr>
              <a:t>253</a:t>
            </a:fld>
            <a:endParaRPr lang="en-US"/>
          </a:p>
        </p:txBody>
      </p:sp>
    </p:spTree>
    <p:extLst>
      <p:ext uri="{BB962C8B-B14F-4D97-AF65-F5344CB8AC3E}">
        <p14:creationId xmlns:p14="http://schemas.microsoft.com/office/powerpoint/2010/main" val="2342783047"/>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Title 1"/>
          <p:cNvSpPr>
            <a:spLocks noGrp="1"/>
          </p:cNvSpPr>
          <p:nvPr>
            <p:ph type="title"/>
          </p:nvPr>
        </p:nvSpPr>
        <p:spPr>
          <a:xfrm>
            <a:off x="762000" y="2514600"/>
            <a:ext cx="8153400" cy="990600"/>
          </a:xfrm>
        </p:spPr>
        <p:txBody>
          <a:bodyPr/>
          <a:lstStyle/>
          <a:p>
            <a:r>
              <a:rPr lang="en-US" altLang="en-US" sz="7200" smtClean="0">
                <a:solidFill>
                  <a:schemeClr val="tx1"/>
                </a:solidFill>
              </a:rPr>
              <a:t>Gastric lymphoma </a:t>
            </a:r>
          </a:p>
        </p:txBody>
      </p:sp>
      <p:sp>
        <p:nvSpPr>
          <p:cNvPr id="4" name="Slide Number Placeholder 3"/>
          <p:cNvSpPr>
            <a:spLocks noGrp="1"/>
          </p:cNvSpPr>
          <p:nvPr>
            <p:ph type="sldNum" sz="quarter" idx="12"/>
          </p:nvPr>
        </p:nvSpPr>
        <p:spPr/>
        <p:txBody>
          <a:bodyPr>
            <a:normAutofit/>
          </a:bodyPr>
          <a:lstStyle/>
          <a:p>
            <a:pPr>
              <a:defRPr/>
            </a:pPr>
            <a:fld id="{06791C74-007F-4990-BFD3-F6E6AEABCA7B}" type="slidenum">
              <a:rPr lang="en-US"/>
              <a:pPr>
                <a:defRPr/>
              </a:pPr>
              <a:t>254</a:t>
            </a:fld>
            <a:endParaRPr lang="en-US" dirty="0"/>
          </a:p>
        </p:txBody>
      </p:sp>
    </p:spTree>
    <p:extLst>
      <p:ext uri="{BB962C8B-B14F-4D97-AF65-F5344CB8AC3E}">
        <p14:creationId xmlns:p14="http://schemas.microsoft.com/office/powerpoint/2010/main" val="4015548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1"/>
          <p:cNvSpPr>
            <a:spLocks noGrp="1"/>
          </p:cNvSpPr>
          <p:nvPr>
            <p:ph type="title"/>
          </p:nvPr>
        </p:nvSpPr>
        <p:spPr>
          <a:xfrm>
            <a:off x="914400" y="152400"/>
            <a:ext cx="4572000" cy="639763"/>
          </a:xfrm>
          <a:solidFill>
            <a:schemeClr val="bg1"/>
          </a:solidFill>
        </p:spPr>
        <p:txBody>
          <a:bodyPr/>
          <a:lstStyle/>
          <a:p>
            <a:r>
              <a:rPr lang="en-US" altLang="en-US" b="1" smtClean="0"/>
              <a:t>Gastric lymphoma </a:t>
            </a:r>
          </a:p>
        </p:txBody>
      </p:sp>
      <p:sp>
        <p:nvSpPr>
          <p:cNvPr id="299011" name="Content Placeholder 2"/>
          <p:cNvSpPr>
            <a:spLocks noGrp="1"/>
          </p:cNvSpPr>
          <p:nvPr>
            <p:ph sz="quarter" idx="1"/>
          </p:nvPr>
        </p:nvSpPr>
        <p:spPr>
          <a:xfrm>
            <a:off x="228600" y="990600"/>
            <a:ext cx="8915400" cy="5105400"/>
          </a:xfrm>
        </p:spPr>
        <p:txBody>
          <a:bodyPr/>
          <a:lstStyle/>
          <a:p>
            <a:r>
              <a:rPr lang="en-US" altLang="en-US" sz="2800" smtClean="0"/>
              <a:t>Primary gastric lymphoma accounts for less than 5% of all gastric malignancies. </a:t>
            </a:r>
          </a:p>
          <a:p>
            <a:r>
              <a:rPr lang="en-US" altLang="en-US" sz="2800" smtClean="0"/>
              <a:t>The stomach is, however, the most common site for extranodal </a:t>
            </a:r>
            <a:r>
              <a:rPr lang="en-US" altLang="en-US" sz="2800" b="1" smtClean="0">
                <a:solidFill>
                  <a:srgbClr val="FF0000"/>
                </a:solidFill>
              </a:rPr>
              <a:t>non-Hodgkin's lymphoma </a:t>
            </a:r>
            <a:r>
              <a:rPr lang="en-US" altLang="en-US" sz="2800" smtClean="0"/>
              <a:t>and 60% of all </a:t>
            </a:r>
            <a:r>
              <a:rPr lang="en-US" altLang="en-US" sz="2800" b="1" smtClean="0">
                <a:solidFill>
                  <a:srgbClr val="FF0000"/>
                </a:solidFill>
              </a:rPr>
              <a:t>primary gastrointestinal lymphomas </a:t>
            </a:r>
            <a:r>
              <a:rPr lang="en-US" altLang="en-US" sz="2800" smtClean="0"/>
              <a:t>occur at this site. </a:t>
            </a:r>
          </a:p>
          <a:p>
            <a:r>
              <a:rPr lang="en-US" altLang="en-US" sz="2800" smtClean="0"/>
              <a:t>Lymphoid tissue is not found in the normal stomach but lymphoid aggregates develop in the presence of </a:t>
            </a:r>
            <a:r>
              <a:rPr lang="en-US" altLang="en-US" sz="2800" i="1" smtClean="0"/>
              <a:t>H. pylori</a:t>
            </a:r>
            <a:r>
              <a:rPr lang="en-US" altLang="en-US" sz="2800" smtClean="0"/>
              <a:t> infection.</a:t>
            </a:r>
          </a:p>
          <a:p>
            <a:r>
              <a:rPr lang="en-US" altLang="en-US" sz="2800" smtClean="0"/>
              <a:t> Indeed, </a:t>
            </a:r>
            <a:r>
              <a:rPr lang="en-US" altLang="en-US" sz="2800" i="1" smtClean="0"/>
              <a:t>H. pylori</a:t>
            </a:r>
            <a:r>
              <a:rPr lang="en-US" altLang="en-US" sz="2800" smtClean="0"/>
              <a:t> infection is closely associated with the development of a low-grade lymphoma ('MALToma'). </a:t>
            </a:r>
          </a:p>
          <a:p>
            <a:r>
              <a:rPr lang="en-US" altLang="en-US" sz="2800" smtClean="0"/>
              <a:t>EUS plays an important role in accurately staging these lesions. </a:t>
            </a:r>
          </a:p>
        </p:txBody>
      </p:sp>
      <p:sp>
        <p:nvSpPr>
          <p:cNvPr id="4" name="Slide Number Placeholder 3"/>
          <p:cNvSpPr>
            <a:spLocks noGrp="1"/>
          </p:cNvSpPr>
          <p:nvPr>
            <p:ph type="sldNum" sz="quarter" idx="12"/>
          </p:nvPr>
        </p:nvSpPr>
        <p:spPr/>
        <p:txBody>
          <a:bodyPr>
            <a:normAutofit/>
          </a:bodyPr>
          <a:lstStyle/>
          <a:p>
            <a:pPr>
              <a:defRPr/>
            </a:pPr>
            <a:fld id="{32A23F38-DAE0-4857-8ADF-7790ADE8B5CB}" type="slidenum">
              <a:rPr lang="en-US"/>
              <a:pPr>
                <a:defRPr/>
              </a:pPr>
              <a:t>255</a:t>
            </a:fld>
            <a:endParaRPr lang="en-US" dirty="0"/>
          </a:p>
        </p:txBody>
      </p:sp>
    </p:spTree>
    <p:extLst>
      <p:ext uri="{BB962C8B-B14F-4D97-AF65-F5344CB8AC3E}">
        <p14:creationId xmlns:p14="http://schemas.microsoft.com/office/powerpoint/2010/main" val="750119396"/>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Content Placeholder 2"/>
          <p:cNvSpPr>
            <a:spLocks noGrp="1"/>
          </p:cNvSpPr>
          <p:nvPr>
            <p:ph idx="1"/>
          </p:nvPr>
        </p:nvSpPr>
        <p:spPr>
          <a:xfrm>
            <a:off x="152400" y="228600"/>
            <a:ext cx="8686800" cy="6400800"/>
          </a:xfrm>
        </p:spPr>
        <p:txBody>
          <a:bodyPr/>
          <a:lstStyle/>
          <a:p>
            <a:r>
              <a:rPr lang="en-US" altLang="en-US" sz="3200" smtClean="0"/>
              <a:t>The clinical presentation is similar to that of gastric cancer, and endoscopically the tumour appears as a polypoid or ulcerating mass. </a:t>
            </a:r>
          </a:p>
          <a:p>
            <a:r>
              <a:rPr lang="en-US" altLang="en-US" sz="3200" smtClean="0"/>
              <a:t>While initial treatment of low-grade MALTomas consists of </a:t>
            </a:r>
            <a:r>
              <a:rPr lang="en-US" altLang="en-US" sz="3200" i="1" smtClean="0"/>
              <a:t>H. pylori</a:t>
            </a:r>
            <a:r>
              <a:rPr lang="en-US" altLang="en-US" sz="3200" smtClean="0"/>
              <a:t> eradication and close observation, 25% contain t(11:18) chromosomal translocations and will rarely respond. </a:t>
            </a:r>
          </a:p>
          <a:p>
            <a:r>
              <a:rPr lang="en-US" altLang="en-US" sz="3200" smtClean="0"/>
              <a:t>In these cases, radiotherapy or chemotherapy is necessary. </a:t>
            </a:r>
          </a:p>
          <a:p>
            <a:r>
              <a:rPr lang="en-US" altLang="en-US" sz="3200" smtClean="0"/>
              <a:t>High-grade B-cell lymphomas are treated by a combination of chemotherapy, surgery and radiotherapy. </a:t>
            </a:r>
          </a:p>
          <a:p>
            <a:endParaRPr lang="en-US" altLang="en-US" sz="3200" smtClean="0"/>
          </a:p>
        </p:txBody>
      </p:sp>
      <p:sp>
        <p:nvSpPr>
          <p:cNvPr id="4" name="Slide Number Placeholder 3"/>
          <p:cNvSpPr>
            <a:spLocks noGrp="1"/>
          </p:cNvSpPr>
          <p:nvPr>
            <p:ph type="sldNum" sz="quarter" idx="12"/>
          </p:nvPr>
        </p:nvSpPr>
        <p:spPr/>
        <p:txBody>
          <a:bodyPr>
            <a:normAutofit/>
          </a:bodyPr>
          <a:lstStyle/>
          <a:p>
            <a:pPr>
              <a:defRPr/>
            </a:pPr>
            <a:fld id="{C6DE0E45-F1F1-4AE6-884E-19C7D649581F}" type="slidenum">
              <a:rPr lang="en-US"/>
              <a:pPr>
                <a:defRPr/>
              </a:pPr>
              <a:t>256</a:t>
            </a:fld>
            <a:endParaRPr lang="en-US" dirty="0"/>
          </a:p>
        </p:txBody>
      </p:sp>
    </p:spTree>
    <p:extLst>
      <p:ext uri="{BB962C8B-B14F-4D97-AF65-F5344CB8AC3E}">
        <p14:creationId xmlns:p14="http://schemas.microsoft.com/office/powerpoint/2010/main" val="110524080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Content Placeholder 2"/>
          <p:cNvSpPr>
            <a:spLocks noGrp="1"/>
          </p:cNvSpPr>
          <p:nvPr>
            <p:ph idx="1"/>
          </p:nvPr>
        </p:nvSpPr>
        <p:spPr>
          <a:xfrm>
            <a:off x="457200" y="304800"/>
            <a:ext cx="8229600" cy="6324600"/>
          </a:xfrm>
        </p:spPr>
        <p:txBody>
          <a:bodyPr/>
          <a:lstStyle/>
          <a:p>
            <a:r>
              <a:rPr lang="en-US" altLang="en-US" sz="3600" smtClean="0"/>
              <a:t>The choice depends on the site and extent of tumour, the presence of comorbid illnesses, and other factors such as symptoms of bleeding and gastric outflow obstruction. </a:t>
            </a:r>
          </a:p>
          <a:p>
            <a:r>
              <a:rPr lang="en-US" altLang="en-US" sz="3600" smtClean="0"/>
              <a:t>The prognosis depends on the stage at diagnosis. </a:t>
            </a:r>
          </a:p>
          <a:p>
            <a:r>
              <a:rPr lang="en-US" altLang="en-US" sz="3600" smtClean="0"/>
              <a:t>Features predicting a favourable prognosis are stage I or II disease, small resectable tumours, tumours with low-grade histology, and age below 60 years.</a:t>
            </a:r>
          </a:p>
        </p:txBody>
      </p:sp>
      <p:sp>
        <p:nvSpPr>
          <p:cNvPr id="4" name="Slide Number Placeholder 3"/>
          <p:cNvSpPr>
            <a:spLocks noGrp="1"/>
          </p:cNvSpPr>
          <p:nvPr>
            <p:ph type="sldNum" sz="quarter" idx="12"/>
          </p:nvPr>
        </p:nvSpPr>
        <p:spPr/>
        <p:txBody>
          <a:bodyPr/>
          <a:lstStyle/>
          <a:p>
            <a:pPr>
              <a:defRPr/>
            </a:pPr>
            <a:fld id="{AB55E49A-DE0B-430B-AC57-89DF2D61C8E4}" type="slidenum">
              <a:rPr lang="en-US"/>
              <a:pPr>
                <a:defRPr/>
              </a:pPr>
              <a:t>257</a:t>
            </a:fld>
            <a:endParaRPr lang="en-US" dirty="0"/>
          </a:p>
        </p:txBody>
      </p:sp>
    </p:spTree>
    <p:extLst>
      <p:ext uri="{BB962C8B-B14F-4D97-AF65-F5344CB8AC3E}">
        <p14:creationId xmlns:p14="http://schemas.microsoft.com/office/powerpoint/2010/main" val="3330305249"/>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Title 1"/>
          <p:cNvSpPr>
            <a:spLocks noGrp="1"/>
          </p:cNvSpPr>
          <p:nvPr>
            <p:ph type="title"/>
          </p:nvPr>
        </p:nvSpPr>
        <p:spPr>
          <a:xfrm>
            <a:off x="533400" y="166688"/>
            <a:ext cx="7010400" cy="1128712"/>
          </a:xfrm>
          <a:solidFill>
            <a:schemeClr val="bg1"/>
          </a:solidFill>
        </p:spPr>
        <p:txBody>
          <a:bodyPr/>
          <a:lstStyle/>
          <a:p>
            <a:pPr algn="ctr"/>
            <a:r>
              <a:rPr lang="en-US" altLang="en-US" sz="3600" b="1" smtClean="0">
                <a:solidFill>
                  <a:srgbClr val="FF0000"/>
                </a:solidFill>
              </a:rPr>
              <a:t>Gastrointestinal stromal cell tumours (GIST) </a:t>
            </a:r>
          </a:p>
        </p:txBody>
      </p:sp>
      <p:sp>
        <p:nvSpPr>
          <p:cNvPr id="302083" name="Content Placeholder 2"/>
          <p:cNvSpPr>
            <a:spLocks noGrp="1"/>
          </p:cNvSpPr>
          <p:nvPr>
            <p:ph idx="1"/>
          </p:nvPr>
        </p:nvSpPr>
        <p:spPr>
          <a:xfrm>
            <a:off x="152400" y="1676400"/>
            <a:ext cx="8686800" cy="4876800"/>
          </a:xfrm>
        </p:spPr>
        <p:txBody>
          <a:bodyPr/>
          <a:lstStyle/>
          <a:p>
            <a:r>
              <a:rPr lang="en-US" altLang="en-US" sz="3200" smtClean="0"/>
              <a:t>GIST arising from the interstitial cells of Cajal are occasionally found at upper gastrointestinal endoscopy. </a:t>
            </a:r>
          </a:p>
          <a:p>
            <a:r>
              <a:rPr lang="en-US" altLang="en-US" sz="3200" smtClean="0"/>
              <a:t>They are differentiated from other mesenchymal tumours by expression of the </a:t>
            </a:r>
            <a:r>
              <a:rPr lang="en-US" altLang="en-US" sz="3200" i="1" smtClean="0"/>
              <a:t>c-kit</a:t>
            </a:r>
            <a:r>
              <a:rPr lang="en-US" altLang="en-US" sz="3200" smtClean="0"/>
              <a:t> proto-oncogene, which encodes a tyrosine kinase receptor. </a:t>
            </a:r>
          </a:p>
          <a:p>
            <a:r>
              <a:rPr lang="en-US" altLang="en-US" sz="3200" smtClean="0"/>
              <a:t>GISTs are usually benign and asymptomatic, but may occasionally be responsible for </a:t>
            </a:r>
            <a:r>
              <a:rPr lang="en-US" altLang="en-US" sz="3200" b="1" smtClean="0">
                <a:solidFill>
                  <a:srgbClr val="FF0000"/>
                </a:solidFill>
              </a:rPr>
              <a:t>dyspepsia</a:t>
            </a:r>
            <a:r>
              <a:rPr lang="en-US" altLang="en-US" sz="3200" smtClean="0"/>
              <a:t>; they can also ulcerate and cause </a:t>
            </a:r>
            <a:r>
              <a:rPr lang="en-US" altLang="en-US" sz="3200" b="1" smtClean="0">
                <a:solidFill>
                  <a:srgbClr val="FF0000"/>
                </a:solidFill>
              </a:rPr>
              <a:t>gastrointestinal bleeding. </a:t>
            </a:r>
          </a:p>
        </p:txBody>
      </p:sp>
      <p:sp>
        <p:nvSpPr>
          <p:cNvPr id="4" name="Slide Number Placeholder 3"/>
          <p:cNvSpPr>
            <a:spLocks noGrp="1"/>
          </p:cNvSpPr>
          <p:nvPr>
            <p:ph type="sldNum" sz="quarter" idx="12"/>
          </p:nvPr>
        </p:nvSpPr>
        <p:spPr/>
        <p:txBody>
          <a:bodyPr/>
          <a:lstStyle/>
          <a:p>
            <a:pPr>
              <a:defRPr/>
            </a:pPr>
            <a:fld id="{86FEFB08-B8F5-4790-AAAA-A3E987C81561}" type="slidenum">
              <a:rPr lang="en-US"/>
              <a:pPr>
                <a:defRPr/>
              </a:pPr>
              <a:t>258</a:t>
            </a:fld>
            <a:endParaRPr lang="en-US" dirty="0"/>
          </a:p>
        </p:txBody>
      </p:sp>
    </p:spTree>
    <p:extLst>
      <p:ext uri="{BB962C8B-B14F-4D97-AF65-F5344CB8AC3E}">
        <p14:creationId xmlns:p14="http://schemas.microsoft.com/office/powerpoint/2010/main" val="4195632062"/>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itle 1"/>
          <p:cNvSpPr>
            <a:spLocks noGrp="1"/>
          </p:cNvSpPr>
          <p:nvPr>
            <p:ph type="title"/>
          </p:nvPr>
        </p:nvSpPr>
        <p:spPr>
          <a:xfrm>
            <a:off x="2286000" y="2514600"/>
            <a:ext cx="3657600" cy="1524000"/>
          </a:xfrm>
          <a:solidFill>
            <a:schemeClr val="bg1"/>
          </a:solidFill>
        </p:spPr>
        <p:txBody>
          <a:bodyPr/>
          <a:lstStyle/>
          <a:p>
            <a:r>
              <a:rPr lang="en-US" altLang="en-US" sz="9600" smtClean="0">
                <a:solidFill>
                  <a:srgbClr val="FF0000"/>
                </a:solidFill>
              </a:rPr>
              <a:t>Polyps</a:t>
            </a:r>
            <a:endParaRPr lang="en-US" altLang="en-US" sz="9600" smtClean="0"/>
          </a:p>
        </p:txBody>
      </p:sp>
      <p:sp>
        <p:nvSpPr>
          <p:cNvPr id="4" name="Slide Number Placeholder 3"/>
          <p:cNvSpPr>
            <a:spLocks noGrp="1"/>
          </p:cNvSpPr>
          <p:nvPr>
            <p:ph type="sldNum" sz="quarter" idx="12"/>
          </p:nvPr>
        </p:nvSpPr>
        <p:spPr/>
        <p:txBody>
          <a:bodyPr/>
          <a:lstStyle/>
          <a:p>
            <a:pPr>
              <a:defRPr/>
            </a:pPr>
            <a:fld id="{2DDA189B-7FEC-47C7-B723-7B0AD651758A}" type="slidenum">
              <a:rPr lang="en-US"/>
              <a:pPr>
                <a:defRPr/>
              </a:pPr>
              <a:t>259</a:t>
            </a:fld>
            <a:endParaRPr lang="en-US"/>
          </a:p>
        </p:txBody>
      </p:sp>
    </p:spTree>
    <p:extLst>
      <p:ext uri="{BB962C8B-B14F-4D97-AF65-F5344CB8AC3E}">
        <p14:creationId xmlns:p14="http://schemas.microsoft.com/office/powerpoint/2010/main" val="26495506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Wingdings" pitchFamily="2" charset="2"/>
              <a:buNone/>
              <a:defRPr/>
            </a:pPr>
            <a:r>
              <a:rPr lang="en-US" dirty="0"/>
              <a:t>4. Dermatological conditions </a:t>
            </a:r>
          </a:p>
          <a:p>
            <a:pPr>
              <a:buFont typeface="Wingdings" pitchFamily="2" charset="2"/>
              <a:buNone/>
              <a:defRPr/>
            </a:pPr>
            <a:r>
              <a:rPr lang="en-US" dirty="0"/>
              <a:t>•	Lichen </a:t>
            </a:r>
            <a:r>
              <a:rPr lang="en-US" dirty="0" err="1"/>
              <a:t>planus</a:t>
            </a:r>
            <a:r>
              <a:rPr lang="en-US" dirty="0"/>
              <a:t> </a:t>
            </a:r>
          </a:p>
          <a:p>
            <a:pPr>
              <a:buFont typeface="Wingdings" pitchFamily="2" charset="2"/>
              <a:buNone/>
              <a:defRPr/>
            </a:pPr>
            <a:r>
              <a:rPr lang="en-US" dirty="0"/>
              <a:t>•	</a:t>
            </a:r>
            <a:r>
              <a:rPr lang="en-US" dirty="0" err="1"/>
              <a:t>Pemphigoid</a:t>
            </a:r>
            <a:r>
              <a:rPr lang="en-US" dirty="0"/>
              <a:t> </a:t>
            </a:r>
          </a:p>
          <a:p>
            <a:pPr>
              <a:buFont typeface="Wingdings" pitchFamily="2" charset="2"/>
              <a:buNone/>
              <a:defRPr/>
            </a:pPr>
            <a:r>
              <a:rPr lang="en-US" dirty="0"/>
              <a:t>•	</a:t>
            </a:r>
            <a:r>
              <a:rPr lang="en-US" dirty="0" err="1"/>
              <a:t>Pemphigus</a:t>
            </a:r>
            <a:r>
              <a:rPr lang="en-US" dirty="0"/>
              <a:t> </a:t>
            </a:r>
          </a:p>
          <a:p>
            <a:pPr>
              <a:buFont typeface="Wingdings" pitchFamily="2" charset="2"/>
              <a:buNone/>
              <a:defRPr/>
            </a:pPr>
            <a:endParaRPr lang="en-US" dirty="0"/>
          </a:p>
          <a:p>
            <a:pPr>
              <a:defRPr/>
            </a:pPr>
            <a:endParaRPr lang="en-US" dirty="0"/>
          </a:p>
        </p:txBody>
      </p:sp>
      <p:sp>
        <p:nvSpPr>
          <p:cNvPr id="4" name="Slide Number Placeholder 3"/>
          <p:cNvSpPr>
            <a:spLocks noGrp="1"/>
          </p:cNvSpPr>
          <p:nvPr>
            <p:ph type="sldNum" sz="quarter" idx="12"/>
          </p:nvPr>
        </p:nvSpPr>
        <p:spPr/>
        <p:txBody>
          <a:bodyPr/>
          <a:lstStyle/>
          <a:p>
            <a:pPr>
              <a:defRPr/>
            </a:pPr>
            <a:fld id="{AF3C0026-3E69-4925-BD67-64597CB92889}" type="slidenum">
              <a:rPr lang="en-US">
                <a:solidFill>
                  <a:srgbClr val="000000"/>
                </a:solidFill>
              </a:rPr>
              <a:pPr>
                <a:defRPr/>
              </a:pPr>
              <a:t>26</a:t>
            </a:fld>
            <a:endParaRPr lang="en-US">
              <a:solidFill>
                <a:srgbClr val="000000"/>
              </a:solidFill>
            </a:endParaRPr>
          </a:p>
        </p:txBody>
      </p:sp>
    </p:spTree>
    <p:extLst>
      <p:ext uri="{BB962C8B-B14F-4D97-AF65-F5344CB8AC3E}">
        <p14:creationId xmlns:p14="http://schemas.microsoft.com/office/powerpoint/2010/main" val="1302053706"/>
      </p:ext>
    </p:extLst>
  </p:cSld>
  <p:clrMapOvr>
    <a:masterClrMapping/>
  </p:clrMapOvr>
  <p:transition spd="slow"/>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Content Placeholder 2"/>
          <p:cNvSpPr>
            <a:spLocks noGrp="1"/>
          </p:cNvSpPr>
          <p:nvPr>
            <p:ph idx="1"/>
          </p:nvPr>
        </p:nvSpPr>
        <p:spPr>
          <a:xfrm>
            <a:off x="457200" y="533400"/>
            <a:ext cx="8229600" cy="6096000"/>
          </a:xfrm>
        </p:spPr>
        <p:txBody>
          <a:bodyPr/>
          <a:lstStyle/>
          <a:p>
            <a:r>
              <a:rPr lang="en-US" altLang="en-US" sz="4400" smtClean="0"/>
              <a:t>A variety of </a:t>
            </a:r>
            <a:r>
              <a:rPr lang="en-US" altLang="en-US" sz="4400" smtClean="0">
                <a:solidFill>
                  <a:srgbClr val="FF0000"/>
                </a:solidFill>
              </a:rPr>
              <a:t>polyps</a:t>
            </a:r>
            <a:r>
              <a:rPr lang="en-US" altLang="en-US" sz="4400" smtClean="0"/>
              <a:t> occur. </a:t>
            </a:r>
          </a:p>
          <a:p>
            <a:r>
              <a:rPr lang="en-US" altLang="en-US" sz="4400" smtClean="0"/>
              <a:t>Hyperplastic polyps and fundic cystic gland polyps are common and of no consequence. </a:t>
            </a:r>
          </a:p>
          <a:p>
            <a:r>
              <a:rPr lang="en-US" altLang="en-US" sz="4400" smtClean="0"/>
              <a:t>Adenomatous polyps are rare; they have malignant potential and should be removed endoscopically. </a:t>
            </a:r>
          </a:p>
        </p:txBody>
      </p:sp>
      <p:sp>
        <p:nvSpPr>
          <p:cNvPr id="4" name="Slide Number Placeholder 3"/>
          <p:cNvSpPr>
            <a:spLocks noGrp="1"/>
          </p:cNvSpPr>
          <p:nvPr>
            <p:ph type="sldNum" sz="quarter" idx="12"/>
          </p:nvPr>
        </p:nvSpPr>
        <p:spPr/>
        <p:txBody>
          <a:bodyPr/>
          <a:lstStyle/>
          <a:p>
            <a:pPr>
              <a:defRPr/>
            </a:pPr>
            <a:fld id="{F185F853-9A64-46BC-840A-2AC356A0A532}" type="slidenum">
              <a:rPr lang="en-US"/>
              <a:pPr>
                <a:defRPr/>
              </a:pPr>
              <a:t>260</a:t>
            </a:fld>
            <a:endParaRPr lang="en-US" dirty="0"/>
          </a:p>
        </p:txBody>
      </p:sp>
    </p:spTree>
    <p:extLst>
      <p:ext uri="{BB962C8B-B14F-4D97-AF65-F5344CB8AC3E}">
        <p14:creationId xmlns:p14="http://schemas.microsoft.com/office/powerpoint/2010/main" val="3728772378"/>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Title 1"/>
          <p:cNvSpPr>
            <a:spLocks noGrp="1"/>
          </p:cNvSpPr>
          <p:nvPr>
            <p:ph type="title"/>
          </p:nvPr>
        </p:nvSpPr>
        <p:spPr>
          <a:xfrm>
            <a:off x="762000" y="1371600"/>
            <a:ext cx="7772400" cy="2438400"/>
          </a:xfrm>
          <a:solidFill>
            <a:schemeClr val="bg1"/>
          </a:solidFill>
        </p:spPr>
        <p:txBody>
          <a:bodyPr/>
          <a:lstStyle/>
          <a:p>
            <a:pPr algn="ctr"/>
            <a:r>
              <a:rPr lang="en-US" altLang="en-US" sz="8000" smtClean="0">
                <a:solidFill>
                  <a:srgbClr val="FF0000"/>
                </a:solidFill>
              </a:rPr>
              <a:t>Gastric Carcinoid Tumours</a:t>
            </a:r>
            <a:endParaRPr lang="en-US" altLang="en-US" sz="8000" smtClean="0"/>
          </a:p>
        </p:txBody>
      </p:sp>
      <p:sp>
        <p:nvSpPr>
          <p:cNvPr id="4" name="Slide Number Placeholder 3"/>
          <p:cNvSpPr>
            <a:spLocks noGrp="1"/>
          </p:cNvSpPr>
          <p:nvPr>
            <p:ph type="sldNum" sz="quarter" idx="12"/>
          </p:nvPr>
        </p:nvSpPr>
        <p:spPr/>
        <p:txBody>
          <a:bodyPr/>
          <a:lstStyle/>
          <a:p>
            <a:pPr>
              <a:defRPr/>
            </a:pPr>
            <a:fld id="{E1D708DC-E61E-4C06-8AC2-658EFCD611FE}" type="slidenum">
              <a:rPr lang="en-US"/>
              <a:pPr>
                <a:defRPr/>
              </a:pPr>
              <a:t>261</a:t>
            </a:fld>
            <a:endParaRPr lang="en-US"/>
          </a:p>
        </p:txBody>
      </p:sp>
    </p:spTree>
    <p:extLst>
      <p:ext uri="{BB962C8B-B14F-4D97-AF65-F5344CB8AC3E}">
        <p14:creationId xmlns:p14="http://schemas.microsoft.com/office/powerpoint/2010/main" val="422657584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Content Placeholder 2"/>
          <p:cNvSpPr>
            <a:spLocks noGrp="1"/>
          </p:cNvSpPr>
          <p:nvPr>
            <p:ph idx="1"/>
          </p:nvPr>
        </p:nvSpPr>
        <p:spPr>
          <a:xfrm>
            <a:off x="457200" y="685800"/>
            <a:ext cx="8229600" cy="5638800"/>
          </a:xfrm>
        </p:spPr>
        <p:txBody>
          <a:bodyPr/>
          <a:lstStyle/>
          <a:p>
            <a:r>
              <a:rPr lang="en-US" altLang="en-US" sz="6000" smtClean="0"/>
              <a:t>Occasionally, </a:t>
            </a:r>
            <a:r>
              <a:rPr lang="en-US" altLang="en-US" sz="6000" smtClean="0">
                <a:solidFill>
                  <a:srgbClr val="FF0000"/>
                </a:solidFill>
              </a:rPr>
              <a:t>gastric carcinoid tumours </a:t>
            </a:r>
            <a:r>
              <a:rPr lang="en-US" altLang="en-US" sz="6000" smtClean="0"/>
              <a:t>are seen in the fundus and body in patients with long-standing pernicious anaemia</a:t>
            </a:r>
          </a:p>
          <a:p>
            <a:endParaRPr lang="en-US" altLang="en-US" sz="6000" smtClean="0"/>
          </a:p>
        </p:txBody>
      </p:sp>
      <p:sp>
        <p:nvSpPr>
          <p:cNvPr id="4" name="Slide Number Placeholder 3"/>
          <p:cNvSpPr>
            <a:spLocks noGrp="1"/>
          </p:cNvSpPr>
          <p:nvPr>
            <p:ph type="sldNum" sz="quarter" idx="12"/>
          </p:nvPr>
        </p:nvSpPr>
        <p:spPr/>
        <p:txBody>
          <a:bodyPr/>
          <a:lstStyle/>
          <a:p>
            <a:pPr>
              <a:defRPr/>
            </a:pPr>
            <a:fld id="{EA161844-9656-4112-A97A-733D3F6A2224}" type="slidenum">
              <a:rPr lang="en-US"/>
              <a:pPr>
                <a:defRPr/>
              </a:pPr>
              <a:t>262</a:t>
            </a:fld>
            <a:endParaRPr lang="en-US" dirty="0"/>
          </a:p>
        </p:txBody>
      </p:sp>
    </p:spTree>
    <p:extLst>
      <p:ext uri="{BB962C8B-B14F-4D97-AF65-F5344CB8AC3E}">
        <p14:creationId xmlns:p14="http://schemas.microsoft.com/office/powerpoint/2010/main" val="2405836213"/>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itle 1"/>
          <p:cNvSpPr>
            <a:spLocks noGrp="1"/>
          </p:cNvSpPr>
          <p:nvPr>
            <p:ph type="title"/>
          </p:nvPr>
        </p:nvSpPr>
        <p:spPr>
          <a:xfrm>
            <a:off x="1143000" y="2590800"/>
            <a:ext cx="6019800" cy="1143000"/>
          </a:xfrm>
        </p:spPr>
        <p:txBody>
          <a:bodyPr/>
          <a:lstStyle/>
          <a:p>
            <a:pPr eaLnBrk="1" hangingPunct="1"/>
            <a:r>
              <a:rPr lang="en-US" altLang="en-US" sz="7200" b="1" smtClean="0">
                <a:solidFill>
                  <a:srgbClr val="0070C0"/>
                </a:solidFill>
              </a:rPr>
              <a:t>Gastroparesis</a:t>
            </a:r>
          </a:p>
        </p:txBody>
      </p:sp>
      <p:sp>
        <p:nvSpPr>
          <p:cNvPr id="3" name="Slide Number Placeholder 2"/>
          <p:cNvSpPr>
            <a:spLocks noGrp="1"/>
          </p:cNvSpPr>
          <p:nvPr>
            <p:ph type="sldNum" sz="quarter" idx="12"/>
          </p:nvPr>
        </p:nvSpPr>
        <p:spPr/>
        <p:txBody>
          <a:bodyPr/>
          <a:lstStyle/>
          <a:p>
            <a:pPr>
              <a:defRPr/>
            </a:pPr>
            <a:fld id="{2B45195A-2E6E-45AB-BF84-E1AF60A6591D}" type="slidenum">
              <a:rPr lang="en-US"/>
              <a:pPr>
                <a:defRPr/>
              </a:pPr>
              <a:t>263</a:t>
            </a:fld>
            <a:endParaRPr lang="en-US"/>
          </a:p>
        </p:txBody>
      </p:sp>
    </p:spTree>
    <p:extLst>
      <p:ext uri="{BB962C8B-B14F-4D97-AF65-F5344CB8AC3E}">
        <p14:creationId xmlns:p14="http://schemas.microsoft.com/office/powerpoint/2010/main" val="330155552"/>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751FEB20-1751-4E7E-9D90-700751F40BBE}" type="slidenum">
              <a:rPr lang="en-US"/>
              <a:pPr>
                <a:defRPr/>
              </a:pPr>
              <a:t>264</a:t>
            </a:fld>
            <a:endParaRPr lang="en-US"/>
          </a:p>
        </p:txBody>
      </p:sp>
      <p:sp>
        <p:nvSpPr>
          <p:cNvPr id="308227" name="Content Placeholder 3"/>
          <p:cNvSpPr>
            <a:spLocks noGrp="1"/>
          </p:cNvSpPr>
          <p:nvPr>
            <p:ph sz="quarter" idx="1"/>
          </p:nvPr>
        </p:nvSpPr>
        <p:spPr>
          <a:xfrm>
            <a:off x="304800" y="0"/>
            <a:ext cx="8839200" cy="6248400"/>
          </a:xfrm>
        </p:spPr>
        <p:txBody>
          <a:bodyPr/>
          <a:lstStyle/>
          <a:p>
            <a:pPr eaLnBrk="1" hangingPunct="1"/>
            <a:r>
              <a:rPr lang="en-US" altLang="en-US" sz="3600" smtClean="0"/>
              <a:t>Gastroparesis  is Defective gastric emptying without mechanical obstruction of the stomach or duodenum.</a:t>
            </a:r>
          </a:p>
          <a:p>
            <a:pPr eaLnBrk="1" hangingPunct="1"/>
            <a:r>
              <a:rPr lang="en-US" altLang="en-US" sz="3600" smtClean="0"/>
              <a:t> Can occur as a primary event, due to inherited or acquired disorders of the gastric pacemaker, or can be secondary to disorders of autonomic nerves (</a:t>
            </a:r>
            <a:r>
              <a:rPr lang="en-US" altLang="en-US" sz="3600" smtClean="0">
                <a:solidFill>
                  <a:srgbClr val="FF0000"/>
                </a:solidFill>
              </a:rPr>
              <a:t>particularly diabetic neuropathy</a:t>
            </a:r>
            <a:r>
              <a:rPr lang="en-US" altLang="en-US" sz="3600" smtClean="0"/>
              <a:t>) or the gastroduodenal musculature (e.g. </a:t>
            </a:r>
            <a:r>
              <a:rPr lang="en-US" altLang="en-US" sz="3600" smtClean="0">
                <a:solidFill>
                  <a:srgbClr val="FF0000"/>
                </a:solidFill>
              </a:rPr>
              <a:t>systemic sclerosis, myotonic dystrophies and amyloidosis</a:t>
            </a:r>
            <a:r>
              <a:rPr lang="en-US" altLang="en-US" sz="3600" smtClean="0"/>
              <a:t>). </a:t>
            </a:r>
          </a:p>
          <a:p>
            <a:pPr eaLnBrk="1" hangingPunct="1"/>
            <a:r>
              <a:rPr lang="en-US" altLang="en-US" sz="3600" smtClean="0"/>
              <a:t>Drugs such as </a:t>
            </a:r>
            <a:r>
              <a:rPr lang="en-US" altLang="en-US" sz="3600" smtClean="0">
                <a:solidFill>
                  <a:srgbClr val="FF0000"/>
                </a:solidFill>
              </a:rPr>
              <a:t>opiates, calcium channel antagonists </a:t>
            </a:r>
            <a:r>
              <a:rPr lang="en-US" altLang="en-US" sz="3600" smtClean="0"/>
              <a:t>and those with anticholinergic activity (</a:t>
            </a:r>
            <a:r>
              <a:rPr lang="en-US" altLang="en-US" sz="3600" smtClean="0">
                <a:solidFill>
                  <a:srgbClr val="FF0000"/>
                </a:solidFill>
              </a:rPr>
              <a:t>tricyclics, phenothiazines</a:t>
            </a:r>
            <a:r>
              <a:rPr lang="en-US" altLang="en-US" sz="3600" smtClean="0"/>
              <a:t>) can also cause gastroparesis. </a:t>
            </a:r>
          </a:p>
        </p:txBody>
      </p:sp>
    </p:spTree>
    <p:extLst>
      <p:ext uri="{BB962C8B-B14F-4D97-AF65-F5344CB8AC3E}">
        <p14:creationId xmlns:p14="http://schemas.microsoft.com/office/powerpoint/2010/main" val="269749141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Content Placeholder 2"/>
          <p:cNvSpPr>
            <a:spLocks noGrp="1"/>
          </p:cNvSpPr>
          <p:nvPr>
            <p:ph sz="quarter" idx="1"/>
          </p:nvPr>
        </p:nvSpPr>
        <p:spPr>
          <a:xfrm>
            <a:off x="228600" y="304800"/>
            <a:ext cx="8686800" cy="6248400"/>
          </a:xfrm>
        </p:spPr>
        <p:txBody>
          <a:bodyPr/>
          <a:lstStyle/>
          <a:p>
            <a:pPr eaLnBrk="1" hangingPunct="1"/>
            <a:r>
              <a:rPr lang="en-US" altLang="en-US" sz="3200" smtClean="0"/>
              <a:t>Early satiety and recurrent vomiting are the major symptoms; abdominal fullness and a succussion splash may be present on examination. </a:t>
            </a:r>
          </a:p>
          <a:p>
            <a:pPr eaLnBrk="1" hangingPunct="1"/>
            <a:r>
              <a:rPr lang="en-US" altLang="en-US" sz="3200" smtClean="0"/>
              <a:t>Treatment is based upon small, frequent, low-fat meals and the use of metoclopramide and domperidone. </a:t>
            </a:r>
          </a:p>
          <a:p>
            <a:pPr eaLnBrk="1" hangingPunct="1"/>
            <a:r>
              <a:rPr lang="en-US" altLang="en-US" sz="3200" smtClean="0"/>
              <a:t>In severe cases nutritional failure can occur and long-term jejunostomy feeding or total parenteral nutrition is required. </a:t>
            </a:r>
          </a:p>
          <a:p>
            <a:pPr eaLnBrk="1" hangingPunct="1"/>
            <a:r>
              <a:rPr lang="en-US" altLang="en-US" sz="3200" smtClean="0"/>
              <a:t>Surgical insertion of a gastric pacing device has been successful in some cases but remains experimental.</a:t>
            </a:r>
          </a:p>
          <a:p>
            <a:endParaRPr lang="en-US" altLang="en-US" sz="2800" smtClean="0"/>
          </a:p>
        </p:txBody>
      </p:sp>
      <p:sp>
        <p:nvSpPr>
          <p:cNvPr id="4" name="Slide Number Placeholder 3"/>
          <p:cNvSpPr>
            <a:spLocks noGrp="1"/>
          </p:cNvSpPr>
          <p:nvPr>
            <p:ph type="sldNum" sz="quarter" idx="12"/>
          </p:nvPr>
        </p:nvSpPr>
        <p:spPr/>
        <p:txBody>
          <a:bodyPr/>
          <a:lstStyle/>
          <a:p>
            <a:pPr>
              <a:defRPr/>
            </a:pPr>
            <a:fld id="{447D17DF-93A6-4279-9E87-E9858D39A30F}" type="slidenum">
              <a:rPr lang="en-US"/>
              <a:pPr>
                <a:defRPr/>
              </a:pPr>
              <a:t>265</a:t>
            </a:fld>
            <a:endParaRPr lang="en-US"/>
          </a:p>
        </p:txBody>
      </p:sp>
    </p:spTree>
    <p:extLst>
      <p:ext uri="{BB962C8B-B14F-4D97-AF65-F5344CB8AC3E}">
        <p14:creationId xmlns:p14="http://schemas.microsoft.com/office/powerpoint/2010/main" val="221182488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914400" y="228600"/>
            <a:ext cx="5257800" cy="563563"/>
          </a:xfrm>
        </p:spPr>
        <p:txBody>
          <a:bodyPr>
            <a:normAutofit fontScale="90000"/>
          </a:bodyPr>
          <a:lstStyle/>
          <a:p>
            <a:pPr eaLnBrk="1" fontAlgn="auto" hangingPunct="1">
              <a:spcAft>
                <a:spcPts val="0"/>
              </a:spcAft>
              <a:defRPr/>
            </a:pPr>
            <a:r>
              <a:rPr lang="en-US" dirty="0">
                <a:solidFill>
                  <a:schemeClr val="tx1"/>
                </a:solidFill>
              </a:rPr>
              <a:t>Referred Pain Locations</a:t>
            </a:r>
          </a:p>
        </p:txBody>
      </p:sp>
      <p:sp>
        <p:nvSpPr>
          <p:cNvPr id="4" name="Slide Number Placeholder 3"/>
          <p:cNvSpPr>
            <a:spLocks noGrp="1"/>
          </p:cNvSpPr>
          <p:nvPr>
            <p:ph type="sldNum" sz="quarter" idx="12"/>
          </p:nvPr>
        </p:nvSpPr>
        <p:spPr/>
        <p:txBody>
          <a:bodyPr/>
          <a:lstStyle/>
          <a:p>
            <a:pPr>
              <a:defRPr/>
            </a:pPr>
            <a:fld id="{08F9EBC6-A3EF-492F-9E27-7D1D1EC21039}" type="slidenum">
              <a:rPr lang="en-US"/>
              <a:pPr>
                <a:defRPr/>
              </a:pPr>
              <a:t>266</a:t>
            </a:fld>
            <a:endParaRPr lang="en-US"/>
          </a:p>
        </p:txBody>
      </p:sp>
      <p:pic>
        <p:nvPicPr>
          <p:cNvPr id="310276" name="Content Placeholder 4" descr="34_00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52400" y="685800"/>
            <a:ext cx="8839200" cy="6113463"/>
          </a:xfrm>
          <a:noFill/>
        </p:spPr>
      </p:pic>
    </p:spTree>
    <p:extLst>
      <p:ext uri="{BB962C8B-B14F-4D97-AF65-F5344CB8AC3E}">
        <p14:creationId xmlns:p14="http://schemas.microsoft.com/office/powerpoint/2010/main" val="109349192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611FC482-2183-4983-82FB-D439B9F6817D}" type="slidenum">
              <a:rPr lang="en-US"/>
              <a:pPr>
                <a:defRPr/>
              </a:pPr>
              <a:t>267</a:t>
            </a:fld>
            <a:endParaRPr lang="en-US"/>
          </a:p>
        </p:txBody>
      </p:sp>
      <p:pic>
        <p:nvPicPr>
          <p:cNvPr id="311299"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143000" y="271463"/>
            <a:ext cx="6248400" cy="6357937"/>
          </a:xfrm>
          <a:noFill/>
        </p:spPr>
      </p:pic>
    </p:spTree>
    <p:extLst>
      <p:ext uri="{BB962C8B-B14F-4D97-AF65-F5344CB8AC3E}">
        <p14:creationId xmlns:p14="http://schemas.microsoft.com/office/powerpoint/2010/main" val="1234906017"/>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2464DB5B-CEF7-4308-8428-0B1953BAC282}" type="slidenum">
              <a:rPr lang="en-US"/>
              <a:pPr>
                <a:defRPr/>
              </a:pPr>
              <a:t>268</a:t>
            </a:fld>
            <a:endParaRPr lang="en-US"/>
          </a:p>
        </p:txBody>
      </p:sp>
      <p:pic>
        <p:nvPicPr>
          <p:cNvPr id="312323" name="Content Placeholder 4" descr="abpaincauses"/>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0" y="103188"/>
            <a:ext cx="9144000" cy="6754812"/>
          </a:xfrm>
          <a:noFill/>
        </p:spPr>
      </p:pic>
    </p:spTree>
    <p:extLst>
      <p:ext uri="{BB962C8B-B14F-4D97-AF65-F5344CB8AC3E}">
        <p14:creationId xmlns:p14="http://schemas.microsoft.com/office/powerpoint/2010/main" val="615099912"/>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Title 1"/>
          <p:cNvSpPr>
            <a:spLocks noGrp="1"/>
          </p:cNvSpPr>
          <p:nvPr>
            <p:ph type="title"/>
          </p:nvPr>
        </p:nvSpPr>
        <p:spPr>
          <a:xfrm>
            <a:off x="914400" y="2286000"/>
            <a:ext cx="7772400" cy="1143000"/>
          </a:xfrm>
          <a:solidFill>
            <a:schemeClr val="bg1"/>
          </a:solidFill>
        </p:spPr>
        <p:txBody>
          <a:bodyPr/>
          <a:lstStyle/>
          <a:p>
            <a:r>
              <a:rPr lang="en-US" altLang="en-US" sz="7200" b="1" smtClean="0"/>
              <a:t>SMALL INTESTINE</a:t>
            </a:r>
            <a:endParaRPr lang="en-US" altLang="en-US" sz="7200" smtClean="0"/>
          </a:p>
        </p:txBody>
      </p:sp>
      <p:sp>
        <p:nvSpPr>
          <p:cNvPr id="4" name="Slide Number Placeholder 3"/>
          <p:cNvSpPr>
            <a:spLocks noGrp="1"/>
          </p:cNvSpPr>
          <p:nvPr>
            <p:ph type="sldNum" sz="quarter" idx="12"/>
          </p:nvPr>
        </p:nvSpPr>
        <p:spPr/>
        <p:txBody>
          <a:bodyPr/>
          <a:lstStyle/>
          <a:p>
            <a:pPr>
              <a:defRPr/>
            </a:pPr>
            <a:fld id="{E040A7BB-61CA-4A15-8062-CE6763EF030F}" type="slidenum">
              <a:rPr lang="en-US"/>
              <a:pPr>
                <a:defRPr/>
              </a:pPr>
              <a:t>269</a:t>
            </a:fld>
            <a:endParaRPr lang="en-US"/>
          </a:p>
        </p:txBody>
      </p:sp>
    </p:spTree>
    <p:extLst>
      <p:ext uri="{BB962C8B-B14F-4D97-AF65-F5344CB8AC3E}">
        <p14:creationId xmlns:p14="http://schemas.microsoft.com/office/powerpoint/2010/main" val="15374775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0" y="304800"/>
            <a:ext cx="6477000" cy="6248400"/>
          </a:xfrm>
        </p:spPr>
        <p:txBody>
          <a:bodyPr/>
          <a:lstStyle/>
          <a:p>
            <a:pPr>
              <a:buFont typeface="Wingdings" pitchFamily="2" charset="2"/>
              <a:buNone/>
              <a:defRPr/>
            </a:pPr>
            <a:r>
              <a:rPr lang="en-US" dirty="0"/>
              <a:t>5. Drugs </a:t>
            </a:r>
          </a:p>
          <a:p>
            <a:pPr>
              <a:buFont typeface="Wingdings" pitchFamily="2" charset="2"/>
              <a:buNone/>
              <a:defRPr/>
            </a:pPr>
            <a:r>
              <a:rPr lang="en-US" dirty="0"/>
              <a:t>•	Hypersensitivity, e.g. Stevens-Johnson syndrome </a:t>
            </a:r>
          </a:p>
          <a:p>
            <a:pPr>
              <a:buFont typeface="Wingdings" pitchFamily="2" charset="2"/>
              <a:buNone/>
              <a:defRPr/>
            </a:pPr>
            <a:r>
              <a:rPr lang="en-US" dirty="0"/>
              <a:t>•	</a:t>
            </a:r>
            <a:r>
              <a:rPr lang="en-US" dirty="0" err="1"/>
              <a:t>Cytotoxic</a:t>
            </a:r>
            <a:r>
              <a:rPr lang="en-US" dirty="0"/>
              <a:t> drugs </a:t>
            </a:r>
          </a:p>
          <a:p>
            <a:pPr>
              <a:buFont typeface="Wingdings" pitchFamily="2" charset="2"/>
              <a:buNone/>
              <a:defRPr/>
            </a:pPr>
            <a:r>
              <a:rPr lang="en-US" dirty="0"/>
              <a:t>6. Systemic diseases </a:t>
            </a:r>
          </a:p>
          <a:p>
            <a:pPr>
              <a:buFont typeface="Wingdings" pitchFamily="2" charset="2"/>
              <a:buNone/>
              <a:defRPr/>
            </a:pPr>
            <a:r>
              <a:rPr lang="en-US" dirty="0"/>
              <a:t>•	Systemic lupus </a:t>
            </a:r>
            <a:r>
              <a:rPr lang="en-US" dirty="0" err="1"/>
              <a:t>erythematosus</a:t>
            </a:r>
            <a:r>
              <a:rPr lang="en-US" dirty="0"/>
              <a:t> </a:t>
            </a:r>
          </a:p>
          <a:p>
            <a:pPr>
              <a:buFont typeface="Wingdings" pitchFamily="2" charset="2"/>
              <a:buNone/>
              <a:defRPr/>
            </a:pPr>
            <a:r>
              <a:rPr lang="en-US" dirty="0"/>
              <a:t>•	</a:t>
            </a:r>
            <a:r>
              <a:rPr lang="en-US" dirty="0" err="1"/>
              <a:t>Behçet's</a:t>
            </a:r>
            <a:r>
              <a:rPr lang="en-US" dirty="0"/>
              <a:t> syndrome </a:t>
            </a:r>
          </a:p>
          <a:p>
            <a:pPr>
              <a:buFont typeface="Wingdings" pitchFamily="2" charset="2"/>
              <a:buNone/>
              <a:defRPr/>
            </a:pPr>
            <a:r>
              <a:rPr lang="en-US" dirty="0"/>
              <a:t>7. </a:t>
            </a:r>
            <a:r>
              <a:rPr lang="en-US" dirty="0" err="1"/>
              <a:t>Neoplasia</a:t>
            </a:r>
            <a:r>
              <a:rPr lang="en-US" dirty="0"/>
              <a:t> </a:t>
            </a:r>
          </a:p>
          <a:p>
            <a:pPr>
              <a:buFont typeface="Wingdings" pitchFamily="2" charset="2"/>
              <a:buNone/>
              <a:defRPr/>
            </a:pPr>
            <a:r>
              <a:rPr lang="en-US" dirty="0"/>
              <a:t>•	Carcinoma </a:t>
            </a:r>
          </a:p>
          <a:p>
            <a:pPr>
              <a:buFont typeface="Wingdings" pitchFamily="2" charset="2"/>
              <a:buNone/>
              <a:defRPr/>
            </a:pPr>
            <a:r>
              <a:rPr lang="en-US" dirty="0"/>
              <a:t>•	</a:t>
            </a:r>
            <a:r>
              <a:rPr lang="en-US" dirty="0" err="1"/>
              <a:t>Leukaemia</a:t>
            </a:r>
            <a:r>
              <a:rPr lang="en-US" dirty="0"/>
              <a:t> </a:t>
            </a:r>
          </a:p>
          <a:p>
            <a:pPr>
              <a:buFont typeface="Wingdings" pitchFamily="2" charset="2"/>
              <a:buNone/>
              <a:defRPr/>
            </a:pPr>
            <a:r>
              <a:rPr lang="en-US" dirty="0"/>
              <a:t>•	Kaposi's sarcoma </a:t>
            </a:r>
          </a:p>
          <a:p>
            <a:pPr>
              <a:buFont typeface="Wingdings" pitchFamily="2" charset="2"/>
              <a:buNone/>
              <a:defRPr/>
            </a:pPr>
            <a:endParaRPr lang="en-US" dirty="0"/>
          </a:p>
        </p:txBody>
      </p:sp>
      <p:sp>
        <p:nvSpPr>
          <p:cNvPr id="4" name="Slide Number Placeholder 3"/>
          <p:cNvSpPr>
            <a:spLocks noGrp="1"/>
          </p:cNvSpPr>
          <p:nvPr>
            <p:ph type="sldNum" sz="quarter" idx="12"/>
          </p:nvPr>
        </p:nvSpPr>
        <p:spPr/>
        <p:txBody>
          <a:bodyPr/>
          <a:lstStyle/>
          <a:p>
            <a:pPr>
              <a:defRPr/>
            </a:pPr>
            <a:fld id="{72029516-134A-44F2-8198-7DE0DC1E338D}" type="slidenum">
              <a:rPr lang="en-US">
                <a:solidFill>
                  <a:srgbClr val="000000"/>
                </a:solidFill>
              </a:rPr>
              <a:pPr>
                <a:defRPr/>
              </a:pPr>
              <a:t>27</a:t>
            </a:fld>
            <a:endParaRPr lang="en-US">
              <a:solidFill>
                <a:srgbClr val="000000"/>
              </a:solidFill>
            </a:endParaRPr>
          </a:p>
        </p:txBody>
      </p:sp>
    </p:spTree>
    <p:extLst>
      <p:ext uri="{BB962C8B-B14F-4D97-AF65-F5344CB8AC3E}">
        <p14:creationId xmlns:p14="http://schemas.microsoft.com/office/powerpoint/2010/main" val="380356089"/>
      </p:ext>
    </p:extLst>
  </p:cSld>
  <p:clrMapOvr>
    <a:masterClrMapping/>
  </p:clrMapOvr>
  <p:transition spd="slow"/>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25A24FD2-C55B-4F4C-BE8A-BAE0A9FB1A0C}" type="slidenum">
              <a:rPr lang="en-US"/>
              <a:pPr>
                <a:defRPr/>
              </a:pPr>
              <a:t>270</a:t>
            </a:fld>
            <a:endParaRPr lang="en-US"/>
          </a:p>
        </p:txBody>
      </p:sp>
      <p:pic>
        <p:nvPicPr>
          <p:cNvPr id="314371" name="Content Placeholder 4" descr="Gut - bs"/>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533400" y="228600"/>
            <a:ext cx="8077200" cy="6273800"/>
          </a:xfrm>
        </p:spPr>
      </p:pic>
    </p:spTree>
    <p:extLst>
      <p:ext uri="{BB962C8B-B14F-4D97-AF65-F5344CB8AC3E}">
        <p14:creationId xmlns:p14="http://schemas.microsoft.com/office/powerpoint/2010/main" val="469013933"/>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normAutofit fontScale="90000"/>
          </a:bodyPr>
          <a:lstStyle/>
          <a:p>
            <a:pPr eaLnBrk="1" fontAlgn="auto" hangingPunct="1">
              <a:spcAft>
                <a:spcPts val="0"/>
              </a:spcAft>
              <a:defRPr/>
            </a:pPr>
            <a:r>
              <a:rPr lang="en-US" b="1" u="sng" dirty="0"/>
              <a:t>SMALL INTESTINE</a:t>
            </a:r>
            <a:r>
              <a:rPr lang="en-US" b="1" dirty="0"/>
              <a:t/>
            </a:r>
            <a:br>
              <a:rPr lang="en-US" b="1" dirty="0"/>
            </a:br>
            <a:endParaRPr lang="en-US" b="1" dirty="0"/>
          </a:p>
        </p:txBody>
      </p:sp>
      <p:sp>
        <p:nvSpPr>
          <p:cNvPr id="315395" name="Rectangle 3"/>
          <p:cNvSpPr>
            <a:spLocks noGrp="1" noChangeArrowheads="1"/>
          </p:cNvSpPr>
          <p:nvPr>
            <p:ph sz="quarter" idx="1"/>
          </p:nvPr>
        </p:nvSpPr>
        <p:spPr>
          <a:xfrm>
            <a:off x="228600" y="762000"/>
            <a:ext cx="8534400" cy="4876800"/>
          </a:xfrm>
        </p:spPr>
        <p:txBody>
          <a:bodyPr/>
          <a:lstStyle/>
          <a:p>
            <a:pPr eaLnBrk="1" hangingPunct="1">
              <a:lnSpc>
                <a:spcPct val="80000"/>
              </a:lnSpc>
              <a:buFontTx/>
              <a:buNone/>
            </a:pPr>
            <a:r>
              <a:rPr lang="en-US" altLang="en-US" sz="3200" b="1" smtClean="0"/>
              <a:t>ANATOMY AND PHYSIOLOGY</a:t>
            </a:r>
            <a:endParaRPr lang="en-US" altLang="en-US" sz="3200" smtClean="0"/>
          </a:p>
          <a:p>
            <a:pPr eaLnBrk="1" hangingPunct="1">
              <a:lnSpc>
                <a:spcPct val="80000"/>
              </a:lnSpc>
            </a:pPr>
            <a:r>
              <a:rPr lang="en-US" altLang="en-US" sz="3200" smtClean="0"/>
              <a:t>Folded long tube</a:t>
            </a:r>
          </a:p>
          <a:p>
            <a:pPr eaLnBrk="1" hangingPunct="1">
              <a:lnSpc>
                <a:spcPct val="80000"/>
              </a:lnSpc>
            </a:pPr>
            <a:r>
              <a:rPr lang="en-US" altLang="en-US" sz="3200" smtClean="0"/>
              <a:t>Extends from the pylorus to the ileum caecal region </a:t>
            </a:r>
          </a:p>
          <a:p>
            <a:pPr eaLnBrk="1" hangingPunct="1">
              <a:lnSpc>
                <a:spcPct val="80000"/>
              </a:lnSpc>
              <a:buFontTx/>
              <a:buNone/>
            </a:pPr>
            <a:endParaRPr lang="en-US" altLang="en-US" sz="3200" smtClean="0"/>
          </a:p>
          <a:p>
            <a:pPr eaLnBrk="1" hangingPunct="1">
              <a:lnSpc>
                <a:spcPct val="80000"/>
              </a:lnSpc>
              <a:buFontTx/>
              <a:buNone/>
            </a:pPr>
            <a:r>
              <a:rPr lang="en-US" altLang="en-US" sz="3200" smtClean="0"/>
              <a:t>Divided into three parts</a:t>
            </a:r>
          </a:p>
          <a:p>
            <a:pPr eaLnBrk="1" hangingPunct="1">
              <a:lnSpc>
                <a:spcPct val="80000"/>
              </a:lnSpc>
            </a:pPr>
            <a:r>
              <a:rPr lang="en-US" altLang="en-US" sz="3200" smtClean="0"/>
              <a:t>	Duodenum</a:t>
            </a:r>
          </a:p>
          <a:p>
            <a:pPr eaLnBrk="1" hangingPunct="1">
              <a:lnSpc>
                <a:spcPct val="80000"/>
              </a:lnSpc>
            </a:pPr>
            <a:r>
              <a:rPr lang="en-US" altLang="en-US" sz="3200" smtClean="0"/>
              <a:t>	Jejunum</a:t>
            </a:r>
          </a:p>
          <a:p>
            <a:pPr eaLnBrk="1" hangingPunct="1">
              <a:lnSpc>
                <a:spcPct val="80000"/>
              </a:lnSpc>
            </a:pPr>
            <a:r>
              <a:rPr lang="en-US" altLang="en-US" sz="3200" smtClean="0"/>
              <a:t>	Ileum</a:t>
            </a:r>
          </a:p>
          <a:p>
            <a:pPr eaLnBrk="1" hangingPunct="1">
              <a:lnSpc>
                <a:spcPct val="80000"/>
              </a:lnSpc>
              <a:buFontTx/>
              <a:buNone/>
            </a:pPr>
            <a:r>
              <a:rPr lang="en-US" altLang="en-US" sz="3200" smtClean="0"/>
              <a:t>Layers</a:t>
            </a:r>
          </a:p>
          <a:p>
            <a:pPr eaLnBrk="1" hangingPunct="1">
              <a:lnSpc>
                <a:spcPct val="80000"/>
              </a:lnSpc>
            </a:pPr>
            <a:r>
              <a:rPr lang="en-US" altLang="en-US" sz="3200" smtClean="0"/>
              <a:t>	Serous</a:t>
            </a:r>
          </a:p>
          <a:p>
            <a:pPr eaLnBrk="1" hangingPunct="1">
              <a:lnSpc>
                <a:spcPct val="80000"/>
              </a:lnSpc>
            </a:pPr>
            <a:r>
              <a:rPr lang="en-US" altLang="en-US" sz="3200" smtClean="0"/>
              <a:t>	Muscular</a:t>
            </a:r>
          </a:p>
          <a:p>
            <a:pPr eaLnBrk="1" hangingPunct="1">
              <a:lnSpc>
                <a:spcPct val="80000"/>
              </a:lnSpc>
            </a:pPr>
            <a:r>
              <a:rPr lang="en-US" altLang="en-US" sz="3200" smtClean="0"/>
              <a:t>	Sub mucosa</a:t>
            </a:r>
          </a:p>
          <a:p>
            <a:pPr eaLnBrk="1" hangingPunct="1">
              <a:lnSpc>
                <a:spcPct val="80000"/>
              </a:lnSpc>
            </a:pPr>
            <a:r>
              <a:rPr lang="en-US" altLang="en-US" sz="3200" smtClean="0"/>
              <a:t>	Mucosa</a:t>
            </a:r>
          </a:p>
        </p:txBody>
      </p:sp>
      <p:sp>
        <p:nvSpPr>
          <p:cNvPr id="4" name="Slide Number Placeholder 3"/>
          <p:cNvSpPr>
            <a:spLocks noGrp="1"/>
          </p:cNvSpPr>
          <p:nvPr>
            <p:ph type="sldNum" sz="quarter" idx="12"/>
          </p:nvPr>
        </p:nvSpPr>
        <p:spPr/>
        <p:txBody>
          <a:bodyPr/>
          <a:lstStyle/>
          <a:p>
            <a:pPr>
              <a:defRPr/>
            </a:pPr>
            <a:fld id="{2BF71F11-C319-4C40-B1F6-180EF844838E}" type="slidenum">
              <a:rPr lang="en-US"/>
              <a:pPr>
                <a:defRPr/>
              </a:pPr>
              <a:t>271</a:t>
            </a:fld>
            <a:endParaRPr lang="en-US"/>
          </a:p>
        </p:txBody>
      </p:sp>
    </p:spTree>
    <p:extLst>
      <p:ext uri="{BB962C8B-B14F-4D97-AF65-F5344CB8AC3E}">
        <p14:creationId xmlns:p14="http://schemas.microsoft.com/office/powerpoint/2010/main" val="1560837965"/>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3"/>
          <p:cNvSpPr>
            <a:spLocks noGrp="1" noChangeArrowheads="1"/>
          </p:cNvSpPr>
          <p:nvPr>
            <p:ph sz="quarter" idx="1"/>
          </p:nvPr>
        </p:nvSpPr>
        <p:spPr>
          <a:xfrm>
            <a:off x="457200" y="304800"/>
            <a:ext cx="8229600" cy="6553200"/>
          </a:xfrm>
        </p:spPr>
        <p:txBody>
          <a:bodyPr/>
          <a:lstStyle/>
          <a:p>
            <a:pPr eaLnBrk="1" hangingPunct="1">
              <a:lnSpc>
                <a:spcPct val="80000"/>
              </a:lnSpc>
            </a:pPr>
            <a:r>
              <a:rPr lang="en-US" altLang="en-US" sz="2800" smtClean="0"/>
              <a:t>Structures which increase surface are </a:t>
            </a:r>
          </a:p>
          <a:p>
            <a:pPr lvl="3" eaLnBrk="1" hangingPunct="1">
              <a:lnSpc>
                <a:spcPct val="80000"/>
              </a:lnSpc>
            </a:pPr>
            <a:r>
              <a:rPr lang="en-US" altLang="en-US" sz="1800" smtClean="0"/>
              <a:t>	</a:t>
            </a:r>
            <a:r>
              <a:rPr lang="en-US" altLang="en-US" sz="2400" smtClean="0"/>
              <a:t>Villi</a:t>
            </a:r>
          </a:p>
          <a:p>
            <a:pPr lvl="3" eaLnBrk="1" hangingPunct="1">
              <a:lnSpc>
                <a:spcPct val="80000"/>
              </a:lnSpc>
            </a:pPr>
            <a:r>
              <a:rPr lang="en-US" altLang="en-US" sz="2400" smtClean="0"/>
              <a:t>	Microvilli</a:t>
            </a:r>
          </a:p>
          <a:p>
            <a:pPr eaLnBrk="1" hangingPunct="1">
              <a:lnSpc>
                <a:spcPct val="80000"/>
              </a:lnSpc>
            </a:pPr>
            <a:r>
              <a:rPr lang="en-US" altLang="en-US" sz="2800" smtClean="0"/>
              <a:t>Crypts of lieberkuhn are secretory glands which secrete digestive enzymes.</a:t>
            </a:r>
          </a:p>
          <a:p>
            <a:pPr eaLnBrk="1" hangingPunct="1">
              <a:lnSpc>
                <a:spcPct val="80000"/>
              </a:lnSpc>
              <a:buFontTx/>
              <a:buNone/>
            </a:pPr>
            <a:r>
              <a:rPr lang="en-US" altLang="en-US" sz="2800" u="sng" smtClean="0"/>
              <a:t>Blood supply</a:t>
            </a:r>
          </a:p>
          <a:p>
            <a:pPr eaLnBrk="1" hangingPunct="1">
              <a:lnSpc>
                <a:spcPct val="80000"/>
              </a:lnSpc>
            </a:pPr>
            <a:r>
              <a:rPr lang="en-US" altLang="en-US" sz="2800" smtClean="0"/>
              <a:t>A branch from abdominal aorta</a:t>
            </a:r>
          </a:p>
          <a:p>
            <a:pPr eaLnBrk="1" hangingPunct="1">
              <a:lnSpc>
                <a:spcPct val="80000"/>
              </a:lnSpc>
            </a:pPr>
            <a:r>
              <a:rPr lang="en-US" altLang="en-US" sz="2800" smtClean="0"/>
              <a:t>Superior mesenteric artery</a:t>
            </a:r>
          </a:p>
          <a:p>
            <a:pPr eaLnBrk="1" hangingPunct="1">
              <a:lnSpc>
                <a:spcPct val="80000"/>
              </a:lnSpc>
            </a:pPr>
            <a:r>
              <a:rPr lang="en-US" altLang="en-US" sz="2800" smtClean="0"/>
              <a:t>Drained by superior mesenteric vein which unite with splenic vein to form the portal vein.</a:t>
            </a:r>
          </a:p>
          <a:p>
            <a:pPr eaLnBrk="1" hangingPunct="1">
              <a:lnSpc>
                <a:spcPct val="80000"/>
              </a:lnSpc>
              <a:buFontTx/>
              <a:buNone/>
            </a:pPr>
            <a:r>
              <a:rPr lang="en-US" altLang="en-US" sz="2800" u="sng" smtClean="0"/>
              <a:t>Nervous supply</a:t>
            </a:r>
          </a:p>
          <a:p>
            <a:pPr eaLnBrk="1" hangingPunct="1">
              <a:lnSpc>
                <a:spcPct val="80000"/>
              </a:lnSpc>
            </a:pPr>
            <a:r>
              <a:rPr lang="en-US" altLang="en-US" sz="2800" smtClean="0"/>
              <a:t>PSNS (parasympathetic Nervous system)</a:t>
            </a:r>
          </a:p>
          <a:p>
            <a:pPr eaLnBrk="1" hangingPunct="1">
              <a:lnSpc>
                <a:spcPct val="80000"/>
              </a:lnSpc>
            </a:pPr>
            <a:r>
              <a:rPr lang="en-US" altLang="en-US" sz="2800" smtClean="0"/>
              <a:t>Intrinsic Nerve supply from </a:t>
            </a:r>
          </a:p>
          <a:p>
            <a:pPr eaLnBrk="1" hangingPunct="1">
              <a:lnSpc>
                <a:spcPct val="80000"/>
              </a:lnSpc>
            </a:pPr>
            <a:r>
              <a:rPr lang="en-US" altLang="en-US" sz="2800" smtClean="0"/>
              <a:t>	-Auerbach’s plexus</a:t>
            </a:r>
          </a:p>
          <a:p>
            <a:pPr eaLnBrk="1" hangingPunct="1">
              <a:lnSpc>
                <a:spcPct val="80000"/>
              </a:lnSpc>
            </a:pPr>
            <a:r>
              <a:rPr lang="en-US" altLang="en-US" sz="2800" smtClean="0"/>
              <a:t>	-Meissner’s plexus</a:t>
            </a:r>
          </a:p>
        </p:txBody>
      </p:sp>
      <p:sp>
        <p:nvSpPr>
          <p:cNvPr id="3" name="Slide Number Placeholder 2"/>
          <p:cNvSpPr>
            <a:spLocks noGrp="1"/>
          </p:cNvSpPr>
          <p:nvPr>
            <p:ph type="sldNum" sz="quarter" idx="12"/>
          </p:nvPr>
        </p:nvSpPr>
        <p:spPr/>
        <p:txBody>
          <a:bodyPr/>
          <a:lstStyle/>
          <a:p>
            <a:pPr>
              <a:defRPr/>
            </a:pPr>
            <a:fld id="{919C7A06-0865-4DA8-A908-4A29684B9699}" type="slidenum">
              <a:rPr lang="en-US"/>
              <a:pPr>
                <a:defRPr/>
              </a:pPr>
              <a:t>272</a:t>
            </a:fld>
            <a:endParaRPr lang="en-US"/>
          </a:p>
        </p:txBody>
      </p:sp>
    </p:spTree>
    <p:extLst>
      <p:ext uri="{BB962C8B-B14F-4D97-AF65-F5344CB8AC3E}">
        <p14:creationId xmlns:p14="http://schemas.microsoft.com/office/powerpoint/2010/main" val="1057270729"/>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3"/>
          <p:cNvSpPr>
            <a:spLocks noGrp="1" noChangeArrowheads="1"/>
          </p:cNvSpPr>
          <p:nvPr>
            <p:ph sz="quarter" idx="1"/>
          </p:nvPr>
        </p:nvSpPr>
        <p:spPr>
          <a:xfrm>
            <a:off x="457200" y="228600"/>
            <a:ext cx="8229600" cy="6629400"/>
          </a:xfrm>
        </p:spPr>
        <p:txBody>
          <a:bodyPr/>
          <a:lstStyle/>
          <a:p>
            <a:pPr eaLnBrk="1" hangingPunct="1">
              <a:lnSpc>
                <a:spcPct val="80000"/>
              </a:lnSpc>
              <a:buFontTx/>
              <a:buNone/>
            </a:pPr>
            <a:r>
              <a:rPr lang="en-US" altLang="en-US" sz="2400" b="1" u="sng" smtClean="0"/>
              <a:t>Functions</a:t>
            </a:r>
            <a:endParaRPr lang="en-US" altLang="en-US" sz="2400" u="sng" smtClean="0"/>
          </a:p>
          <a:p>
            <a:pPr lvl="2" eaLnBrk="1" hangingPunct="1">
              <a:lnSpc>
                <a:spcPct val="80000"/>
              </a:lnSpc>
              <a:buFontTx/>
              <a:buNone/>
            </a:pPr>
            <a:r>
              <a:rPr lang="en-US" altLang="en-US" sz="1800" smtClean="0"/>
              <a:t>-</a:t>
            </a:r>
            <a:r>
              <a:rPr lang="en-US" altLang="en-US" smtClean="0"/>
              <a:t>Digestion</a:t>
            </a:r>
          </a:p>
          <a:p>
            <a:pPr lvl="2" eaLnBrk="1" hangingPunct="1">
              <a:lnSpc>
                <a:spcPct val="80000"/>
              </a:lnSpc>
              <a:buFontTx/>
              <a:buNone/>
            </a:pPr>
            <a:r>
              <a:rPr lang="en-US" altLang="en-US" smtClean="0"/>
              <a:t>-Absorption</a:t>
            </a:r>
          </a:p>
          <a:p>
            <a:pPr eaLnBrk="1" hangingPunct="1">
              <a:lnSpc>
                <a:spcPct val="80000"/>
              </a:lnSpc>
              <a:buFontTx/>
              <a:buNone/>
            </a:pPr>
            <a:r>
              <a:rPr lang="en-US" altLang="en-US" sz="2400" u="sng" smtClean="0"/>
              <a:t>Sites of absorption</a:t>
            </a:r>
          </a:p>
          <a:p>
            <a:pPr eaLnBrk="1" hangingPunct="1">
              <a:lnSpc>
                <a:spcPct val="80000"/>
              </a:lnSpc>
              <a:buFontTx/>
              <a:buNone/>
            </a:pPr>
            <a:r>
              <a:rPr lang="en-US" altLang="en-US" sz="2400" smtClean="0"/>
              <a:t>1. Duodenum</a:t>
            </a:r>
          </a:p>
          <a:p>
            <a:pPr eaLnBrk="1" hangingPunct="1">
              <a:lnSpc>
                <a:spcPct val="80000"/>
              </a:lnSpc>
              <a:buFontTx/>
              <a:buNone/>
            </a:pPr>
            <a:r>
              <a:rPr lang="en-US" altLang="en-US" sz="2400" smtClean="0"/>
              <a:t>		-Vit ADEK</a:t>
            </a:r>
          </a:p>
          <a:p>
            <a:pPr eaLnBrk="1" hangingPunct="1">
              <a:lnSpc>
                <a:spcPct val="80000"/>
              </a:lnSpc>
              <a:buFontTx/>
              <a:buNone/>
            </a:pPr>
            <a:r>
              <a:rPr lang="en-US" altLang="en-US" sz="2400" smtClean="0"/>
              <a:t>		-Calcium</a:t>
            </a:r>
          </a:p>
          <a:p>
            <a:pPr eaLnBrk="1" hangingPunct="1">
              <a:lnSpc>
                <a:spcPct val="80000"/>
              </a:lnSpc>
              <a:buFontTx/>
              <a:buNone/>
            </a:pPr>
            <a:r>
              <a:rPr lang="en-US" altLang="en-US" sz="2400" smtClean="0"/>
              <a:t>		-Folic acid</a:t>
            </a:r>
          </a:p>
          <a:p>
            <a:pPr eaLnBrk="1" hangingPunct="1">
              <a:lnSpc>
                <a:spcPct val="80000"/>
              </a:lnSpc>
              <a:buFontTx/>
              <a:buNone/>
            </a:pPr>
            <a:r>
              <a:rPr lang="en-US" altLang="en-US" sz="2400" smtClean="0"/>
              <a:t>		-Fat</a:t>
            </a:r>
          </a:p>
          <a:p>
            <a:pPr eaLnBrk="1" hangingPunct="1">
              <a:lnSpc>
                <a:spcPct val="80000"/>
              </a:lnSpc>
              <a:buFontTx/>
              <a:buNone/>
            </a:pPr>
            <a:r>
              <a:rPr lang="en-US" altLang="en-US" sz="2400" smtClean="0"/>
              <a:t>		-Sugar</a:t>
            </a:r>
          </a:p>
          <a:p>
            <a:pPr eaLnBrk="1" hangingPunct="1">
              <a:lnSpc>
                <a:spcPct val="80000"/>
              </a:lnSpc>
              <a:buFontTx/>
              <a:buNone/>
            </a:pPr>
            <a:r>
              <a:rPr lang="en-US" altLang="en-US" sz="2400" smtClean="0"/>
              <a:t>		-Amino acids</a:t>
            </a:r>
          </a:p>
          <a:p>
            <a:pPr eaLnBrk="1" hangingPunct="1">
              <a:lnSpc>
                <a:spcPct val="80000"/>
              </a:lnSpc>
              <a:buFontTx/>
              <a:buNone/>
            </a:pPr>
            <a:r>
              <a:rPr lang="en-US" altLang="en-US" sz="2400" smtClean="0"/>
              <a:t>2. Jejunum</a:t>
            </a:r>
          </a:p>
          <a:p>
            <a:pPr lvl="2" eaLnBrk="1" hangingPunct="1">
              <a:lnSpc>
                <a:spcPct val="80000"/>
              </a:lnSpc>
              <a:buFontTx/>
              <a:buNone/>
            </a:pPr>
            <a:r>
              <a:rPr lang="en-US" altLang="en-US" sz="1800" smtClean="0"/>
              <a:t>-S</a:t>
            </a:r>
            <a:r>
              <a:rPr lang="en-US" altLang="en-US" smtClean="0"/>
              <a:t>ugar</a:t>
            </a:r>
          </a:p>
          <a:p>
            <a:pPr lvl="2" eaLnBrk="1" hangingPunct="1">
              <a:lnSpc>
                <a:spcPct val="80000"/>
              </a:lnSpc>
              <a:buFontTx/>
              <a:buNone/>
            </a:pPr>
            <a:r>
              <a:rPr lang="en-US" altLang="en-US" smtClean="0"/>
              <a:t>-AA</a:t>
            </a:r>
          </a:p>
          <a:p>
            <a:pPr eaLnBrk="1" hangingPunct="1">
              <a:lnSpc>
                <a:spcPct val="80000"/>
              </a:lnSpc>
              <a:buFontTx/>
              <a:buNone/>
            </a:pPr>
            <a:r>
              <a:rPr lang="en-US" altLang="en-US" sz="2400" smtClean="0"/>
              <a:t>3. Terminal ileum</a:t>
            </a:r>
          </a:p>
          <a:p>
            <a:pPr lvl="2" eaLnBrk="1" hangingPunct="1">
              <a:lnSpc>
                <a:spcPct val="80000"/>
              </a:lnSpc>
            </a:pPr>
            <a:r>
              <a:rPr lang="en-US" altLang="en-US" sz="2400" smtClean="0"/>
              <a:t>Vit B12</a:t>
            </a:r>
          </a:p>
          <a:p>
            <a:pPr lvl="2" eaLnBrk="1" hangingPunct="1">
              <a:lnSpc>
                <a:spcPct val="80000"/>
              </a:lnSpc>
            </a:pPr>
            <a:r>
              <a:rPr lang="en-US" altLang="en-US" sz="2400" smtClean="0"/>
              <a:t>Bile salts</a:t>
            </a:r>
          </a:p>
        </p:txBody>
      </p:sp>
      <p:sp>
        <p:nvSpPr>
          <p:cNvPr id="3" name="Slide Number Placeholder 2"/>
          <p:cNvSpPr>
            <a:spLocks noGrp="1"/>
          </p:cNvSpPr>
          <p:nvPr>
            <p:ph type="sldNum" sz="quarter" idx="12"/>
          </p:nvPr>
        </p:nvSpPr>
        <p:spPr/>
        <p:txBody>
          <a:bodyPr/>
          <a:lstStyle/>
          <a:p>
            <a:pPr>
              <a:defRPr/>
            </a:pPr>
            <a:fld id="{CA6BFD5F-40CA-4EC9-8963-95AB13991B09}" type="slidenum">
              <a:rPr lang="en-US"/>
              <a:pPr>
                <a:defRPr/>
              </a:pPr>
              <a:t>273</a:t>
            </a:fld>
            <a:endParaRPr lang="en-US"/>
          </a:p>
        </p:txBody>
      </p:sp>
    </p:spTree>
    <p:extLst>
      <p:ext uri="{BB962C8B-B14F-4D97-AF65-F5344CB8AC3E}">
        <p14:creationId xmlns:p14="http://schemas.microsoft.com/office/powerpoint/2010/main" val="86959562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a:xfrm>
            <a:off x="228600" y="274638"/>
            <a:ext cx="8610600" cy="868362"/>
          </a:xfrm>
        </p:spPr>
        <p:txBody>
          <a:bodyPr/>
          <a:lstStyle/>
          <a:p>
            <a:pPr eaLnBrk="1" hangingPunct="1"/>
            <a:r>
              <a:rPr lang="en-US" altLang="en-US" b="1" smtClean="0"/>
              <a:t>MALABSORPTION SYNDROME</a:t>
            </a:r>
          </a:p>
        </p:txBody>
      </p:sp>
      <p:sp>
        <p:nvSpPr>
          <p:cNvPr id="318467" name="Rectangle 3"/>
          <p:cNvSpPr>
            <a:spLocks noGrp="1" noChangeArrowheads="1"/>
          </p:cNvSpPr>
          <p:nvPr>
            <p:ph sz="quarter" idx="1"/>
          </p:nvPr>
        </p:nvSpPr>
        <p:spPr>
          <a:xfrm>
            <a:off x="457200" y="1066800"/>
            <a:ext cx="8229600" cy="5059363"/>
          </a:xfrm>
        </p:spPr>
        <p:txBody>
          <a:bodyPr/>
          <a:lstStyle/>
          <a:p>
            <a:pPr eaLnBrk="1" hangingPunct="1"/>
            <a:endParaRPr lang="en-US" altLang="en-US" sz="3600" b="1" smtClean="0"/>
          </a:p>
          <a:p>
            <a:pPr eaLnBrk="1" hangingPunct="1">
              <a:buFontTx/>
              <a:buNone/>
            </a:pPr>
            <a:r>
              <a:rPr lang="en-US" altLang="en-US" sz="3600" b="1" u="sng" smtClean="0"/>
              <a:t>Definition</a:t>
            </a:r>
            <a:endParaRPr lang="en-US" altLang="en-US" sz="3600" u="sng" smtClean="0"/>
          </a:p>
          <a:p>
            <a:pPr lvl="1" eaLnBrk="1" hangingPunct="1"/>
            <a:r>
              <a:rPr lang="en-US" altLang="en-US" sz="3600" smtClean="0"/>
              <a:t>This is a condition in which there is impaired intestinal mucosal absorption of a single or multiple nutrients resulting in their excretion in stool.</a:t>
            </a:r>
          </a:p>
          <a:p>
            <a:pPr lvl="1" eaLnBrk="1" hangingPunct="1"/>
            <a:r>
              <a:rPr lang="en-US" altLang="en-US" sz="3600" smtClean="0"/>
              <a:t>Denotes disorders in which there is a disruption of digestion and nutrient absorption.</a:t>
            </a:r>
          </a:p>
        </p:txBody>
      </p:sp>
      <p:sp>
        <p:nvSpPr>
          <p:cNvPr id="4" name="Slide Number Placeholder 3"/>
          <p:cNvSpPr>
            <a:spLocks noGrp="1"/>
          </p:cNvSpPr>
          <p:nvPr>
            <p:ph type="sldNum" sz="quarter" idx="12"/>
          </p:nvPr>
        </p:nvSpPr>
        <p:spPr/>
        <p:txBody>
          <a:bodyPr/>
          <a:lstStyle/>
          <a:p>
            <a:pPr>
              <a:defRPr/>
            </a:pPr>
            <a:fld id="{212506CB-2EC0-49A4-B670-5544B526D1D1}" type="slidenum">
              <a:rPr lang="en-US"/>
              <a:pPr>
                <a:defRPr/>
              </a:pPr>
              <a:t>274</a:t>
            </a:fld>
            <a:endParaRPr lang="en-US"/>
          </a:p>
        </p:txBody>
      </p:sp>
    </p:spTree>
    <p:extLst>
      <p:ext uri="{BB962C8B-B14F-4D97-AF65-F5344CB8AC3E}">
        <p14:creationId xmlns:p14="http://schemas.microsoft.com/office/powerpoint/2010/main" val="2620193346"/>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3"/>
          <p:cNvSpPr>
            <a:spLocks noGrp="1" noChangeArrowheads="1"/>
          </p:cNvSpPr>
          <p:nvPr>
            <p:ph sz="quarter" idx="1"/>
          </p:nvPr>
        </p:nvSpPr>
        <p:spPr>
          <a:xfrm>
            <a:off x="457200" y="228600"/>
            <a:ext cx="8229600" cy="6629400"/>
          </a:xfrm>
        </p:spPr>
        <p:txBody>
          <a:bodyPr/>
          <a:lstStyle/>
          <a:p>
            <a:pPr marL="660400" indent="-660400" eaLnBrk="1" hangingPunct="1">
              <a:lnSpc>
                <a:spcPct val="80000"/>
              </a:lnSpc>
              <a:buFontTx/>
              <a:buNone/>
            </a:pPr>
            <a:r>
              <a:rPr lang="en-US" altLang="en-US" sz="2800" b="1" u="sng" smtClean="0"/>
              <a:t>Aetiology</a:t>
            </a:r>
            <a:endParaRPr lang="en-US" altLang="en-US" sz="2800" u="sng" smtClean="0"/>
          </a:p>
          <a:p>
            <a:pPr marL="660400" indent="-660400" eaLnBrk="1" hangingPunct="1">
              <a:lnSpc>
                <a:spcPct val="80000"/>
              </a:lnSpc>
              <a:buFontTx/>
              <a:buNone/>
            </a:pPr>
            <a:r>
              <a:rPr lang="en-US" altLang="en-US" sz="2800" smtClean="0"/>
              <a:t>1.stomach </a:t>
            </a:r>
          </a:p>
          <a:p>
            <a:pPr marL="660400" indent="-660400" eaLnBrk="1" hangingPunct="1">
              <a:lnSpc>
                <a:spcPct val="80000"/>
              </a:lnSpc>
              <a:buFontTx/>
              <a:buNone/>
            </a:pPr>
            <a:r>
              <a:rPr lang="en-US" altLang="en-US" sz="2800" smtClean="0"/>
              <a:t>-Gastric surgery e.g. partial or total Gastrectomy</a:t>
            </a:r>
          </a:p>
          <a:p>
            <a:pPr marL="660400" indent="-660400" eaLnBrk="1" hangingPunct="1">
              <a:lnSpc>
                <a:spcPct val="80000"/>
              </a:lnSpc>
              <a:buFontTx/>
              <a:buNone/>
            </a:pPr>
            <a:r>
              <a:rPr lang="en-US" altLang="en-US" sz="2800" smtClean="0"/>
              <a:t>-Reduced acid production (Acid converts iron fe3+-fe2+</a:t>
            </a:r>
          </a:p>
          <a:p>
            <a:pPr marL="660400" indent="-660400" eaLnBrk="1" hangingPunct="1">
              <a:lnSpc>
                <a:spcPct val="80000"/>
              </a:lnSpc>
              <a:buFontTx/>
              <a:buNone/>
            </a:pPr>
            <a:r>
              <a:rPr lang="en-US" altLang="en-US" sz="2800" smtClean="0"/>
              <a:t>-Reduced Pepsinogen (parietal cells interfered. No conversion of pepsinogen to pepsin)</a:t>
            </a:r>
          </a:p>
          <a:p>
            <a:pPr marL="660400" indent="-660400" eaLnBrk="1" hangingPunct="1">
              <a:lnSpc>
                <a:spcPct val="80000"/>
              </a:lnSpc>
              <a:buFontTx/>
              <a:buNone/>
            </a:pPr>
            <a:r>
              <a:rPr lang="en-US" altLang="en-US" sz="2800" smtClean="0"/>
              <a:t>-Reduced Intrinsic factor (interfere with vit B12 absorption)</a:t>
            </a:r>
          </a:p>
          <a:p>
            <a:pPr marL="660400" indent="-660400" eaLnBrk="1" hangingPunct="1">
              <a:lnSpc>
                <a:spcPct val="80000"/>
              </a:lnSpc>
              <a:buFontTx/>
              <a:buNone/>
            </a:pPr>
            <a:r>
              <a:rPr lang="en-US" altLang="en-US" sz="2800" smtClean="0"/>
              <a:t>2. Pancreatic disorders</a:t>
            </a:r>
          </a:p>
          <a:p>
            <a:pPr marL="660400" indent="-660400" eaLnBrk="1" hangingPunct="1">
              <a:lnSpc>
                <a:spcPct val="80000"/>
              </a:lnSpc>
              <a:buFontTx/>
              <a:buNone/>
            </a:pPr>
            <a:r>
              <a:rPr lang="en-US" altLang="en-US" sz="2800" smtClean="0"/>
              <a:t>	i. chronic pancreatitis</a:t>
            </a:r>
          </a:p>
          <a:p>
            <a:pPr marL="660400" indent="-660400" eaLnBrk="1" hangingPunct="1">
              <a:lnSpc>
                <a:spcPct val="80000"/>
              </a:lnSpc>
              <a:buFontTx/>
              <a:buNone/>
            </a:pPr>
            <a:r>
              <a:rPr lang="en-US" altLang="en-US" sz="2800" smtClean="0"/>
              <a:t>	ii. Pancreatic research</a:t>
            </a:r>
          </a:p>
          <a:p>
            <a:pPr marL="660400" indent="-660400" eaLnBrk="1" hangingPunct="1">
              <a:lnSpc>
                <a:spcPct val="80000"/>
              </a:lnSpc>
              <a:buFontTx/>
              <a:buNone/>
            </a:pPr>
            <a:r>
              <a:rPr lang="en-US" altLang="en-US" sz="2800" smtClean="0"/>
              <a:t>	iii.ca head of pancreas</a:t>
            </a:r>
          </a:p>
          <a:p>
            <a:pPr marL="660400" indent="-660400" eaLnBrk="1" hangingPunct="1">
              <a:lnSpc>
                <a:spcPct val="80000"/>
              </a:lnSpc>
              <a:buFontTx/>
              <a:buNone/>
            </a:pPr>
            <a:r>
              <a:rPr lang="en-US" altLang="en-US" sz="2800" smtClean="0"/>
              <a:t>	iv.cystic fibrosis</a:t>
            </a:r>
          </a:p>
          <a:p>
            <a:pPr marL="660400" indent="-660400" eaLnBrk="1" hangingPunct="1">
              <a:lnSpc>
                <a:spcPct val="80000"/>
              </a:lnSpc>
              <a:buFontTx/>
              <a:buNone/>
            </a:pPr>
            <a:r>
              <a:rPr lang="en-US" altLang="en-US" sz="2800" smtClean="0"/>
              <a:t>-In all these disorders, there will be failure of secretion of pancreatic juice.</a:t>
            </a:r>
          </a:p>
        </p:txBody>
      </p:sp>
      <p:sp>
        <p:nvSpPr>
          <p:cNvPr id="3" name="Slide Number Placeholder 2"/>
          <p:cNvSpPr>
            <a:spLocks noGrp="1"/>
          </p:cNvSpPr>
          <p:nvPr>
            <p:ph type="sldNum" sz="quarter" idx="12"/>
          </p:nvPr>
        </p:nvSpPr>
        <p:spPr/>
        <p:txBody>
          <a:bodyPr/>
          <a:lstStyle/>
          <a:p>
            <a:pPr>
              <a:defRPr/>
            </a:pPr>
            <a:fld id="{CC756275-8922-4B65-9F59-3AF5D3C1654F}" type="slidenum">
              <a:rPr lang="en-US"/>
              <a:pPr>
                <a:defRPr/>
              </a:pPr>
              <a:t>275</a:t>
            </a:fld>
            <a:endParaRPr lang="en-US"/>
          </a:p>
        </p:txBody>
      </p:sp>
    </p:spTree>
    <p:extLst>
      <p:ext uri="{BB962C8B-B14F-4D97-AF65-F5344CB8AC3E}">
        <p14:creationId xmlns:p14="http://schemas.microsoft.com/office/powerpoint/2010/main" val="1506894723"/>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3"/>
          <p:cNvSpPr>
            <a:spLocks noGrp="1" noChangeArrowheads="1"/>
          </p:cNvSpPr>
          <p:nvPr>
            <p:ph sz="quarter" idx="1"/>
          </p:nvPr>
        </p:nvSpPr>
        <p:spPr>
          <a:xfrm>
            <a:off x="457200" y="381000"/>
            <a:ext cx="8229600" cy="5745163"/>
          </a:xfrm>
        </p:spPr>
        <p:txBody>
          <a:bodyPr/>
          <a:lstStyle/>
          <a:p>
            <a:pPr eaLnBrk="1" hangingPunct="1">
              <a:buFontTx/>
              <a:buNone/>
            </a:pPr>
            <a:r>
              <a:rPr lang="en-US" altLang="en-US" sz="4400" smtClean="0"/>
              <a:t>3. Hepatobiliary diseases</a:t>
            </a:r>
          </a:p>
          <a:p>
            <a:pPr eaLnBrk="1" hangingPunct="1">
              <a:buFontTx/>
              <a:buNone/>
            </a:pPr>
            <a:r>
              <a:rPr lang="en-US" altLang="en-US" sz="4400" smtClean="0"/>
              <a:t>i. Biliary tract obstruction</a:t>
            </a:r>
          </a:p>
          <a:p>
            <a:pPr eaLnBrk="1" hangingPunct="1">
              <a:buFontTx/>
              <a:buNone/>
            </a:pPr>
            <a:r>
              <a:rPr lang="en-US" altLang="en-US" sz="4400" smtClean="0"/>
              <a:t>ii. Hepatitis</a:t>
            </a:r>
          </a:p>
          <a:p>
            <a:pPr eaLnBrk="1" hangingPunct="1">
              <a:buFontTx/>
              <a:buNone/>
            </a:pPr>
            <a:r>
              <a:rPr lang="en-US" altLang="en-US" sz="4400" smtClean="0"/>
              <a:t>iii. Liver cirrhosis</a:t>
            </a:r>
          </a:p>
          <a:p>
            <a:pPr eaLnBrk="1" hangingPunct="1">
              <a:buFontTx/>
              <a:buNone/>
            </a:pPr>
            <a:r>
              <a:rPr lang="en-US" altLang="en-US" sz="4400" smtClean="0"/>
              <a:t>-These results in insufficient bile secretion into the gut hence fats cannot be digested </a:t>
            </a:r>
          </a:p>
          <a:p>
            <a:pPr eaLnBrk="1" hangingPunct="1"/>
            <a:endParaRPr lang="en-US" altLang="en-US" sz="4400" smtClean="0"/>
          </a:p>
        </p:txBody>
      </p:sp>
      <p:sp>
        <p:nvSpPr>
          <p:cNvPr id="3" name="Slide Number Placeholder 2"/>
          <p:cNvSpPr>
            <a:spLocks noGrp="1"/>
          </p:cNvSpPr>
          <p:nvPr>
            <p:ph type="sldNum" sz="quarter" idx="12"/>
          </p:nvPr>
        </p:nvSpPr>
        <p:spPr/>
        <p:txBody>
          <a:bodyPr/>
          <a:lstStyle/>
          <a:p>
            <a:pPr>
              <a:defRPr/>
            </a:pPr>
            <a:fld id="{C35B60C8-689B-45A6-A1E1-B5C142AD473E}" type="slidenum">
              <a:rPr lang="en-US"/>
              <a:pPr>
                <a:defRPr/>
              </a:pPr>
              <a:t>276</a:t>
            </a:fld>
            <a:endParaRPr lang="en-US"/>
          </a:p>
        </p:txBody>
      </p:sp>
    </p:spTree>
    <p:extLst>
      <p:ext uri="{BB962C8B-B14F-4D97-AF65-F5344CB8AC3E}">
        <p14:creationId xmlns:p14="http://schemas.microsoft.com/office/powerpoint/2010/main" val="689517193"/>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3"/>
          <p:cNvSpPr>
            <a:spLocks noGrp="1" noChangeArrowheads="1"/>
          </p:cNvSpPr>
          <p:nvPr>
            <p:ph sz="quarter" idx="1"/>
          </p:nvPr>
        </p:nvSpPr>
        <p:spPr>
          <a:xfrm>
            <a:off x="457200" y="228600"/>
            <a:ext cx="8458200" cy="6324600"/>
          </a:xfrm>
        </p:spPr>
        <p:txBody>
          <a:bodyPr/>
          <a:lstStyle/>
          <a:p>
            <a:pPr eaLnBrk="1" hangingPunct="1">
              <a:lnSpc>
                <a:spcPct val="80000"/>
              </a:lnSpc>
              <a:buFontTx/>
              <a:buNone/>
            </a:pPr>
            <a:r>
              <a:rPr lang="en-US" altLang="en-US" sz="2900" smtClean="0"/>
              <a:t>4. Small intestine diseases /conditions</a:t>
            </a:r>
          </a:p>
          <a:p>
            <a:pPr eaLnBrk="1" hangingPunct="1">
              <a:lnSpc>
                <a:spcPct val="80000"/>
              </a:lnSpc>
              <a:buFontTx/>
              <a:buNone/>
            </a:pPr>
            <a:r>
              <a:rPr lang="en-US" altLang="en-US" sz="2900" smtClean="0"/>
              <a:t>i. Massive ileum resection- the absorptive surface will be reduced.</a:t>
            </a:r>
          </a:p>
          <a:p>
            <a:pPr eaLnBrk="1" hangingPunct="1">
              <a:lnSpc>
                <a:spcPct val="80000"/>
              </a:lnSpc>
              <a:buFontTx/>
              <a:buNone/>
            </a:pPr>
            <a:r>
              <a:rPr lang="en-US" altLang="en-US" sz="2900" smtClean="0"/>
              <a:t>ii. Bacterial overgrowth e.g. in diverticulum </a:t>
            </a:r>
          </a:p>
          <a:p>
            <a:pPr eaLnBrk="1" hangingPunct="1">
              <a:lnSpc>
                <a:spcPct val="80000"/>
              </a:lnSpc>
              <a:buFontTx/>
              <a:buNone/>
            </a:pPr>
            <a:r>
              <a:rPr lang="en-US" altLang="en-US" sz="2900" smtClean="0"/>
              <a:t>-These causes vit B12 malabsorption and also fat maldigestion.</a:t>
            </a:r>
          </a:p>
          <a:p>
            <a:pPr eaLnBrk="1" hangingPunct="1">
              <a:lnSpc>
                <a:spcPct val="80000"/>
              </a:lnSpc>
              <a:buFontTx/>
              <a:buNone/>
            </a:pPr>
            <a:r>
              <a:rPr lang="en-US" altLang="en-US" sz="2900" smtClean="0"/>
              <a:t>-Feed on vitB12 and also deconjugate bile.</a:t>
            </a:r>
          </a:p>
          <a:p>
            <a:pPr eaLnBrk="1" hangingPunct="1">
              <a:lnSpc>
                <a:spcPct val="80000"/>
              </a:lnSpc>
              <a:buFontTx/>
              <a:buNone/>
            </a:pPr>
            <a:r>
              <a:rPr lang="en-US" altLang="en-US" sz="2900" smtClean="0"/>
              <a:t>iii. Villi atrophy</a:t>
            </a:r>
          </a:p>
          <a:p>
            <a:pPr eaLnBrk="1" hangingPunct="1">
              <a:lnSpc>
                <a:spcPct val="80000"/>
              </a:lnSpc>
              <a:buFontTx/>
              <a:buNone/>
            </a:pPr>
            <a:r>
              <a:rPr lang="en-US" altLang="en-US" sz="2900" smtClean="0"/>
              <a:t>-May occur in inflammatory disease e.g. Tropical sprue or celiac disease</a:t>
            </a:r>
          </a:p>
          <a:p>
            <a:pPr eaLnBrk="1" hangingPunct="1">
              <a:lnSpc>
                <a:spcPct val="80000"/>
              </a:lnSpc>
              <a:buFontTx/>
              <a:buNone/>
            </a:pPr>
            <a:r>
              <a:rPr lang="en-US" altLang="en-US" sz="2900" smtClean="0"/>
              <a:t>iv. Infections and infestation e.g. acute gastroenteritis, Giardiasis, D. latum (Fish tapeworm). These leads to nutrient loss.</a:t>
            </a:r>
          </a:p>
          <a:p>
            <a:pPr eaLnBrk="1" hangingPunct="1">
              <a:lnSpc>
                <a:spcPct val="80000"/>
              </a:lnSpc>
              <a:buFontTx/>
              <a:buNone/>
            </a:pPr>
            <a:r>
              <a:rPr lang="en-US" altLang="en-US" sz="2900" smtClean="0"/>
              <a:t>5.Lactase deficiency</a:t>
            </a:r>
          </a:p>
          <a:p>
            <a:pPr eaLnBrk="1" hangingPunct="1">
              <a:lnSpc>
                <a:spcPct val="80000"/>
              </a:lnSpc>
              <a:buFontTx/>
              <a:buNone/>
            </a:pPr>
            <a:r>
              <a:rPr lang="en-US" altLang="en-US" sz="2900" smtClean="0"/>
              <a:t>	This enzyme breaks down lactose into simple sugars which can be absorbed/digested.</a:t>
            </a:r>
          </a:p>
        </p:txBody>
      </p:sp>
      <p:sp>
        <p:nvSpPr>
          <p:cNvPr id="3" name="Slide Number Placeholder 2"/>
          <p:cNvSpPr>
            <a:spLocks noGrp="1"/>
          </p:cNvSpPr>
          <p:nvPr>
            <p:ph type="sldNum" sz="quarter" idx="12"/>
          </p:nvPr>
        </p:nvSpPr>
        <p:spPr/>
        <p:txBody>
          <a:bodyPr/>
          <a:lstStyle/>
          <a:p>
            <a:pPr>
              <a:defRPr/>
            </a:pPr>
            <a:fld id="{2C861882-A0C0-4067-8993-1FD85AB454F5}" type="slidenum">
              <a:rPr lang="en-US"/>
              <a:pPr>
                <a:defRPr/>
              </a:pPr>
              <a:t>277</a:t>
            </a:fld>
            <a:endParaRPr lang="en-US"/>
          </a:p>
        </p:txBody>
      </p:sp>
    </p:spTree>
    <p:extLst>
      <p:ext uri="{BB962C8B-B14F-4D97-AF65-F5344CB8AC3E}">
        <p14:creationId xmlns:p14="http://schemas.microsoft.com/office/powerpoint/2010/main" val="291675049"/>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3"/>
          <p:cNvSpPr>
            <a:spLocks noGrp="1" noChangeArrowheads="1"/>
          </p:cNvSpPr>
          <p:nvPr>
            <p:ph sz="quarter" idx="1"/>
          </p:nvPr>
        </p:nvSpPr>
        <p:spPr>
          <a:xfrm>
            <a:off x="200025" y="152400"/>
            <a:ext cx="8715375" cy="6172200"/>
          </a:xfrm>
        </p:spPr>
        <p:txBody>
          <a:bodyPr/>
          <a:lstStyle/>
          <a:p>
            <a:pPr marL="660400" indent="-660400" eaLnBrk="1" hangingPunct="1">
              <a:buFontTx/>
              <a:buNone/>
            </a:pPr>
            <a:r>
              <a:rPr lang="en-US" altLang="en-US" sz="3600" smtClean="0"/>
              <a:t>6.Lymphatic vessel obstruction/blockage</a:t>
            </a:r>
          </a:p>
          <a:p>
            <a:pPr marL="660400" indent="-660400" eaLnBrk="1" hangingPunct="1">
              <a:buFontTx/>
              <a:buNone/>
            </a:pPr>
            <a:r>
              <a:rPr lang="en-US" altLang="en-US" sz="3600" smtClean="0"/>
              <a:t>-May be caused by lymphadenopathy or lymphoma.</a:t>
            </a:r>
          </a:p>
          <a:p>
            <a:pPr marL="660400" indent="-660400" eaLnBrk="1" hangingPunct="1">
              <a:buFontTx/>
              <a:buNone/>
            </a:pPr>
            <a:r>
              <a:rPr lang="en-US" altLang="en-US" sz="3600" smtClean="0"/>
              <a:t>-Hinder absorption of fats.</a:t>
            </a:r>
          </a:p>
          <a:p>
            <a:pPr marL="660400" indent="-660400" eaLnBrk="1" hangingPunct="1">
              <a:buFontTx/>
              <a:buNone/>
            </a:pPr>
            <a:r>
              <a:rPr lang="en-US" altLang="en-US" sz="3600" smtClean="0"/>
              <a:t>7. Ischemic bowel disease </a:t>
            </a:r>
          </a:p>
          <a:p>
            <a:pPr marL="660400" indent="-660400" eaLnBrk="1" hangingPunct="1">
              <a:buFontTx/>
              <a:buNone/>
            </a:pPr>
            <a:r>
              <a:rPr lang="en-US" altLang="en-US" sz="3600" smtClean="0"/>
              <a:t>This is due to:-</a:t>
            </a:r>
          </a:p>
          <a:p>
            <a:pPr marL="660400" indent="-660400" eaLnBrk="1" hangingPunct="1"/>
            <a:r>
              <a:rPr lang="en-US" altLang="en-US" sz="3600" smtClean="0"/>
              <a:t>Mesenteric vein thrombosis</a:t>
            </a:r>
          </a:p>
          <a:p>
            <a:pPr marL="660400" indent="-660400" eaLnBrk="1" hangingPunct="1"/>
            <a:r>
              <a:rPr lang="en-US" altLang="en-US" sz="3600" smtClean="0"/>
              <a:t>Chronic congestive cardiac failure</a:t>
            </a:r>
          </a:p>
          <a:p>
            <a:pPr marL="660400" indent="-660400" eaLnBrk="1" hangingPunct="1"/>
            <a:r>
              <a:rPr lang="en-US" altLang="en-US" sz="3600" smtClean="0"/>
              <a:t>Mesenteric  artherosclerosis</a:t>
            </a:r>
          </a:p>
          <a:p>
            <a:pPr marL="660400" indent="-660400" eaLnBrk="1" hangingPunct="1">
              <a:buFontTx/>
              <a:buNone/>
            </a:pPr>
            <a:r>
              <a:rPr lang="en-US" altLang="en-US" sz="3600" smtClean="0"/>
              <a:t>      -With these conditions ischemia results thus there will be reduced bowel absorption. </a:t>
            </a:r>
          </a:p>
        </p:txBody>
      </p:sp>
      <p:sp>
        <p:nvSpPr>
          <p:cNvPr id="3" name="Slide Number Placeholder 2"/>
          <p:cNvSpPr>
            <a:spLocks noGrp="1"/>
          </p:cNvSpPr>
          <p:nvPr>
            <p:ph type="sldNum" sz="quarter" idx="12"/>
          </p:nvPr>
        </p:nvSpPr>
        <p:spPr/>
        <p:txBody>
          <a:bodyPr/>
          <a:lstStyle/>
          <a:p>
            <a:pPr>
              <a:defRPr/>
            </a:pPr>
            <a:fld id="{9353E2CC-3033-4404-8B99-3EECEC0F5653}" type="slidenum">
              <a:rPr lang="en-US"/>
              <a:pPr>
                <a:defRPr/>
              </a:pPr>
              <a:t>278</a:t>
            </a:fld>
            <a:endParaRPr lang="en-US"/>
          </a:p>
        </p:txBody>
      </p:sp>
    </p:spTree>
    <p:extLst>
      <p:ext uri="{BB962C8B-B14F-4D97-AF65-F5344CB8AC3E}">
        <p14:creationId xmlns:p14="http://schemas.microsoft.com/office/powerpoint/2010/main" val="3784523147"/>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3"/>
          <p:cNvSpPr>
            <a:spLocks noGrp="1" noChangeArrowheads="1"/>
          </p:cNvSpPr>
          <p:nvPr>
            <p:ph sz="quarter" idx="1"/>
          </p:nvPr>
        </p:nvSpPr>
        <p:spPr>
          <a:xfrm>
            <a:off x="457200" y="304800"/>
            <a:ext cx="8229600" cy="5821363"/>
          </a:xfrm>
        </p:spPr>
        <p:txBody>
          <a:bodyPr/>
          <a:lstStyle/>
          <a:p>
            <a:pPr eaLnBrk="1" hangingPunct="1">
              <a:buFontTx/>
              <a:buNone/>
            </a:pPr>
            <a:r>
              <a:rPr lang="en-US" altLang="en-US" sz="4000" smtClean="0"/>
              <a:t>8. Sub acute /chronic intestinal obstruction.</a:t>
            </a:r>
          </a:p>
          <a:p>
            <a:pPr eaLnBrk="1" hangingPunct="1">
              <a:buFontTx/>
              <a:buNone/>
            </a:pPr>
            <a:r>
              <a:rPr lang="en-US" altLang="en-US" sz="4000" smtClean="0"/>
              <a:t>        -these interfere with digestion.</a:t>
            </a:r>
          </a:p>
          <a:p>
            <a:pPr eaLnBrk="1" hangingPunct="1">
              <a:buFontTx/>
              <a:buNone/>
            </a:pPr>
            <a:r>
              <a:rPr lang="en-US" altLang="en-US" sz="4000" smtClean="0"/>
              <a:t>9. Drug induced malabsorption.</a:t>
            </a:r>
          </a:p>
          <a:p>
            <a:pPr eaLnBrk="1" hangingPunct="1">
              <a:buFontTx/>
              <a:buNone/>
            </a:pPr>
            <a:r>
              <a:rPr lang="en-US" altLang="en-US" sz="4000" smtClean="0"/>
              <a:t>    -This may be brought about by:-</a:t>
            </a:r>
          </a:p>
          <a:p>
            <a:pPr eaLnBrk="1" hangingPunct="1">
              <a:buFontTx/>
              <a:buNone/>
            </a:pPr>
            <a:r>
              <a:rPr lang="en-US" altLang="en-US" sz="4000" smtClean="0"/>
              <a:t>    -Prolonged use of broad spectrum Antibiotics </a:t>
            </a:r>
            <a:r>
              <a:rPr lang="en-US" altLang="en-US" sz="4000" smtClean="0">
                <a:latin typeface="Arial" charset="0"/>
                <a:cs typeface="Arial" charset="0"/>
              </a:rPr>
              <a:t>→</a:t>
            </a:r>
            <a:r>
              <a:rPr lang="en-US" altLang="en-US" sz="4000" smtClean="0"/>
              <a:t> destruction of the normal flora → to diarrhea.</a:t>
            </a:r>
          </a:p>
        </p:txBody>
      </p:sp>
      <p:sp>
        <p:nvSpPr>
          <p:cNvPr id="3" name="Slide Number Placeholder 2"/>
          <p:cNvSpPr>
            <a:spLocks noGrp="1"/>
          </p:cNvSpPr>
          <p:nvPr>
            <p:ph type="sldNum" sz="quarter" idx="12"/>
          </p:nvPr>
        </p:nvSpPr>
        <p:spPr/>
        <p:txBody>
          <a:bodyPr/>
          <a:lstStyle/>
          <a:p>
            <a:pPr>
              <a:defRPr/>
            </a:pPr>
            <a:fld id="{C6999354-50DD-44F6-9961-90252D7CB292}" type="slidenum">
              <a:rPr lang="en-US"/>
              <a:pPr>
                <a:defRPr/>
              </a:pPr>
              <a:t>279</a:t>
            </a:fld>
            <a:endParaRPr lang="en-US"/>
          </a:p>
        </p:txBody>
      </p:sp>
    </p:spTree>
    <p:extLst>
      <p:ext uri="{BB962C8B-B14F-4D97-AF65-F5344CB8AC3E}">
        <p14:creationId xmlns:p14="http://schemas.microsoft.com/office/powerpoint/2010/main" val="40385756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0" y="228600"/>
            <a:ext cx="6629400" cy="6400800"/>
          </a:xfrm>
        </p:spPr>
        <p:txBody>
          <a:bodyPr/>
          <a:lstStyle/>
          <a:p>
            <a:pPr>
              <a:defRPr/>
            </a:pPr>
            <a:r>
              <a:rPr lang="en-US" dirty="0" err="1"/>
              <a:t>Squamous</a:t>
            </a:r>
            <a:r>
              <a:rPr lang="en-US" dirty="0"/>
              <a:t> carcinoma of the oral cavity is common world-wide and the incidence has increased by 19% since the mid-1990s in the UK. </a:t>
            </a:r>
          </a:p>
          <a:p>
            <a:pPr>
              <a:defRPr/>
            </a:pPr>
            <a:r>
              <a:rPr lang="en-US" dirty="0"/>
              <a:t>The mortality rate is around 50%, largely as a result of late diagnosis. </a:t>
            </a:r>
          </a:p>
          <a:p>
            <a:pPr>
              <a:defRPr/>
            </a:pPr>
            <a:r>
              <a:rPr lang="en-US" dirty="0"/>
              <a:t>Poor diet, alcohol excess and smoking or tobacco chewing are the main risk factors. </a:t>
            </a:r>
          </a:p>
          <a:p>
            <a:pPr>
              <a:defRPr/>
            </a:pPr>
            <a:endParaRPr lang="en-US" dirty="0"/>
          </a:p>
        </p:txBody>
      </p:sp>
      <p:sp>
        <p:nvSpPr>
          <p:cNvPr id="4" name="Slide Number Placeholder 3"/>
          <p:cNvSpPr>
            <a:spLocks noGrp="1"/>
          </p:cNvSpPr>
          <p:nvPr>
            <p:ph type="sldNum" sz="quarter" idx="12"/>
          </p:nvPr>
        </p:nvSpPr>
        <p:spPr/>
        <p:txBody>
          <a:bodyPr/>
          <a:lstStyle/>
          <a:p>
            <a:pPr>
              <a:defRPr/>
            </a:pPr>
            <a:fld id="{2875B962-5A10-4DA7-A57D-C78E40731EF3}" type="slidenum">
              <a:rPr lang="en-US">
                <a:solidFill>
                  <a:srgbClr val="000000"/>
                </a:solidFill>
              </a:rPr>
              <a:pPr>
                <a:defRPr/>
              </a:pPr>
              <a:t>28</a:t>
            </a:fld>
            <a:endParaRPr lang="en-US">
              <a:solidFill>
                <a:srgbClr val="000000"/>
              </a:solidFill>
            </a:endParaRPr>
          </a:p>
        </p:txBody>
      </p:sp>
    </p:spTree>
    <p:extLst>
      <p:ext uri="{BB962C8B-B14F-4D97-AF65-F5344CB8AC3E}">
        <p14:creationId xmlns:p14="http://schemas.microsoft.com/office/powerpoint/2010/main" val="474032446"/>
      </p:ext>
    </p:extLst>
  </p:cSld>
  <p:clrMapOvr>
    <a:masterClrMapping/>
  </p:clrMapOvr>
  <p:transition spd="slow"/>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3"/>
          <p:cNvSpPr>
            <a:spLocks noGrp="1" noChangeArrowheads="1"/>
          </p:cNvSpPr>
          <p:nvPr>
            <p:ph sz="quarter" idx="1"/>
          </p:nvPr>
        </p:nvSpPr>
        <p:spPr>
          <a:xfrm>
            <a:off x="457200" y="533400"/>
            <a:ext cx="8229600" cy="5592763"/>
          </a:xfrm>
        </p:spPr>
        <p:txBody>
          <a:bodyPr/>
          <a:lstStyle/>
          <a:p>
            <a:pPr eaLnBrk="1" hangingPunct="1">
              <a:buFontTx/>
              <a:buNone/>
            </a:pPr>
            <a:r>
              <a:rPr lang="en-US" altLang="en-US" sz="4800" b="1" u="sng" smtClean="0"/>
              <a:t>CF</a:t>
            </a:r>
            <a:endParaRPr lang="en-US" altLang="en-US" sz="4800" u="sng" smtClean="0"/>
          </a:p>
          <a:p>
            <a:pPr eaLnBrk="1" hangingPunct="1"/>
            <a:r>
              <a:rPr lang="en-US" altLang="en-US" sz="4800" smtClean="0"/>
              <a:t>Abdominal distension</a:t>
            </a:r>
          </a:p>
          <a:p>
            <a:pPr eaLnBrk="1" hangingPunct="1"/>
            <a:r>
              <a:rPr lang="en-US" altLang="en-US" sz="4800" smtClean="0"/>
              <a:t>Diarrhoea</a:t>
            </a:r>
          </a:p>
          <a:p>
            <a:pPr eaLnBrk="1" hangingPunct="1"/>
            <a:r>
              <a:rPr lang="en-US" altLang="en-US" sz="4800" smtClean="0"/>
              <a:t>Steatorrhoea</a:t>
            </a:r>
          </a:p>
          <a:p>
            <a:pPr eaLnBrk="1" hangingPunct="1"/>
            <a:r>
              <a:rPr lang="en-US" altLang="en-US" sz="4800" smtClean="0"/>
              <a:t>growth failure</a:t>
            </a:r>
          </a:p>
          <a:p>
            <a:pPr eaLnBrk="1" hangingPunct="1"/>
            <a:r>
              <a:rPr lang="en-US" altLang="en-US" sz="4800" smtClean="0"/>
              <a:t>weight loss</a:t>
            </a:r>
          </a:p>
          <a:p>
            <a:pPr eaLnBrk="1" hangingPunct="1"/>
            <a:r>
              <a:rPr lang="en-US" altLang="en-US" sz="4800" smtClean="0"/>
              <a:t>weakness and easy fatigability</a:t>
            </a:r>
          </a:p>
          <a:p>
            <a:pPr eaLnBrk="1" hangingPunct="1"/>
            <a:endParaRPr lang="en-US" altLang="en-US" sz="4800" smtClean="0"/>
          </a:p>
        </p:txBody>
      </p:sp>
      <p:sp>
        <p:nvSpPr>
          <p:cNvPr id="3" name="Slide Number Placeholder 2"/>
          <p:cNvSpPr>
            <a:spLocks noGrp="1"/>
          </p:cNvSpPr>
          <p:nvPr>
            <p:ph type="sldNum" sz="quarter" idx="12"/>
          </p:nvPr>
        </p:nvSpPr>
        <p:spPr/>
        <p:txBody>
          <a:bodyPr/>
          <a:lstStyle/>
          <a:p>
            <a:pPr>
              <a:defRPr/>
            </a:pPr>
            <a:fld id="{5DFA86AC-B49F-4E22-8A9A-EA5E96C284B3}" type="slidenum">
              <a:rPr lang="en-US"/>
              <a:pPr>
                <a:defRPr/>
              </a:pPr>
              <a:t>280</a:t>
            </a:fld>
            <a:endParaRPr lang="en-US"/>
          </a:p>
        </p:txBody>
      </p:sp>
    </p:spTree>
    <p:extLst>
      <p:ext uri="{BB962C8B-B14F-4D97-AF65-F5344CB8AC3E}">
        <p14:creationId xmlns:p14="http://schemas.microsoft.com/office/powerpoint/2010/main" val="52225080"/>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3"/>
          <p:cNvSpPr>
            <a:spLocks noGrp="1" noChangeArrowheads="1"/>
          </p:cNvSpPr>
          <p:nvPr>
            <p:ph sz="quarter" idx="1"/>
          </p:nvPr>
        </p:nvSpPr>
        <p:spPr>
          <a:xfrm>
            <a:off x="457200" y="304800"/>
            <a:ext cx="8229600" cy="5821363"/>
          </a:xfrm>
        </p:spPr>
        <p:txBody>
          <a:bodyPr/>
          <a:lstStyle/>
          <a:p>
            <a:pPr eaLnBrk="1" hangingPunct="1">
              <a:lnSpc>
                <a:spcPct val="90000"/>
              </a:lnSpc>
              <a:buFontTx/>
              <a:buNone/>
            </a:pPr>
            <a:r>
              <a:rPr lang="en-US" altLang="en-US" sz="3200" b="1" smtClean="0"/>
              <a:t>O/E</a:t>
            </a:r>
            <a:endParaRPr lang="en-US" altLang="en-US" sz="3200" smtClean="0"/>
          </a:p>
          <a:p>
            <a:pPr eaLnBrk="1" hangingPunct="1">
              <a:lnSpc>
                <a:spcPct val="90000"/>
              </a:lnSpc>
            </a:pPr>
            <a:r>
              <a:rPr lang="en-US" altLang="en-US" sz="3200" smtClean="0"/>
              <a:t>Oedema - Due to hypoproteinaemia</a:t>
            </a:r>
          </a:p>
          <a:p>
            <a:pPr eaLnBrk="1" hangingPunct="1">
              <a:lnSpc>
                <a:spcPct val="90000"/>
              </a:lnSpc>
            </a:pPr>
            <a:r>
              <a:rPr lang="en-US" altLang="en-US" sz="3200" smtClean="0"/>
              <a:t>mixed type of anaemia</a:t>
            </a:r>
          </a:p>
          <a:p>
            <a:pPr eaLnBrk="1" hangingPunct="1">
              <a:lnSpc>
                <a:spcPct val="90000"/>
              </a:lnSpc>
            </a:pPr>
            <a:r>
              <a:rPr lang="en-US" altLang="en-US" sz="3200" smtClean="0"/>
              <a:t>finger clubbing</a:t>
            </a:r>
          </a:p>
          <a:p>
            <a:pPr eaLnBrk="1" hangingPunct="1">
              <a:lnSpc>
                <a:spcPct val="90000"/>
              </a:lnSpc>
            </a:pPr>
            <a:r>
              <a:rPr lang="en-US" altLang="en-US" sz="3200" smtClean="0"/>
              <a:t>Glossitis and </a:t>
            </a:r>
            <a:r>
              <a:rPr lang="en-US" altLang="en-US" sz="3600" smtClean="0"/>
              <a:t>cheilosis - folate</a:t>
            </a:r>
            <a:r>
              <a:rPr lang="en-US" altLang="en-US" sz="3200" smtClean="0"/>
              <a:t> and iron deficiency</a:t>
            </a:r>
          </a:p>
          <a:p>
            <a:pPr eaLnBrk="1" hangingPunct="1">
              <a:lnSpc>
                <a:spcPct val="90000"/>
              </a:lnSpc>
            </a:pPr>
            <a:r>
              <a:rPr lang="en-US" altLang="en-US" sz="3200" smtClean="0"/>
              <a:t>Bleeding tenderness -Vit. K</a:t>
            </a:r>
          </a:p>
          <a:p>
            <a:pPr eaLnBrk="1" hangingPunct="1">
              <a:lnSpc>
                <a:spcPct val="90000"/>
              </a:lnSpc>
            </a:pPr>
            <a:r>
              <a:rPr lang="en-US" altLang="en-US" sz="3200" smtClean="0"/>
              <a:t>Tetany- calcium</a:t>
            </a:r>
          </a:p>
          <a:p>
            <a:pPr eaLnBrk="1" hangingPunct="1">
              <a:lnSpc>
                <a:spcPct val="90000"/>
              </a:lnSpc>
            </a:pPr>
            <a:r>
              <a:rPr lang="en-US" altLang="en-US" sz="3200" smtClean="0"/>
              <a:t>Rickets - vit. D</a:t>
            </a:r>
          </a:p>
          <a:p>
            <a:pPr eaLnBrk="1" hangingPunct="1">
              <a:lnSpc>
                <a:spcPct val="90000"/>
              </a:lnSpc>
            </a:pPr>
            <a:r>
              <a:rPr lang="en-US" altLang="en-US" sz="3200" smtClean="0"/>
              <a:t>Osteomyelitis</a:t>
            </a:r>
          </a:p>
          <a:p>
            <a:pPr eaLnBrk="1" hangingPunct="1">
              <a:lnSpc>
                <a:spcPct val="90000"/>
              </a:lnSpc>
            </a:pPr>
            <a:r>
              <a:rPr lang="en-US" altLang="en-US" sz="3200" smtClean="0"/>
              <a:t>Peripheral neuropathy</a:t>
            </a:r>
          </a:p>
          <a:p>
            <a:pPr eaLnBrk="1" hangingPunct="1">
              <a:lnSpc>
                <a:spcPct val="90000"/>
              </a:lnSpc>
            </a:pPr>
            <a:r>
              <a:rPr lang="en-US" altLang="en-US" sz="3200" smtClean="0"/>
              <a:t>Ammenorrhoea - due to Hypoproteinaemia</a:t>
            </a:r>
          </a:p>
          <a:p>
            <a:pPr eaLnBrk="1" hangingPunct="1">
              <a:lnSpc>
                <a:spcPct val="90000"/>
              </a:lnSpc>
              <a:buFontTx/>
              <a:buNone/>
            </a:pPr>
            <a:r>
              <a:rPr lang="en-US" altLang="en-US" sz="3200" smtClean="0"/>
              <a:t>       - Other features are those of underlying dz.</a:t>
            </a:r>
          </a:p>
        </p:txBody>
      </p:sp>
      <p:sp>
        <p:nvSpPr>
          <p:cNvPr id="3" name="Slide Number Placeholder 2"/>
          <p:cNvSpPr>
            <a:spLocks noGrp="1"/>
          </p:cNvSpPr>
          <p:nvPr>
            <p:ph type="sldNum" sz="quarter" idx="12"/>
          </p:nvPr>
        </p:nvSpPr>
        <p:spPr/>
        <p:txBody>
          <a:bodyPr/>
          <a:lstStyle/>
          <a:p>
            <a:pPr>
              <a:defRPr/>
            </a:pPr>
            <a:fld id="{5B88245D-0874-4C59-8905-72624510590D}" type="slidenum">
              <a:rPr lang="en-US"/>
              <a:pPr>
                <a:defRPr/>
              </a:pPr>
              <a:t>281</a:t>
            </a:fld>
            <a:endParaRPr lang="en-US"/>
          </a:p>
        </p:txBody>
      </p:sp>
    </p:spTree>
    <p:extLst>
      <p:ext uri="{BB962C8B-B14F-4D97-AF65-F5344CB8AC3E}">
        <p14:creationId xmlns:p14="http://schemas.microsoft.com/office/powerpoint/2010/main" val="4031902628"/>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3"/>
          <p:cNvSpPr>
            <a:spLocks noGrp="1" noChangeArrowheads="1"/>
          </p:cNvSpPr>
          <p:nvPr>
            <p:ph sz="quarter" idx="1"/>
          </p:nvPr>
        </p:nvSpPr>
        <p:spPr>
          <a:xfrm>
            <a:off x="457200" y="304800"/>
            <a:ext cx="8229600" cy="6553200"/>
          </a:xfrm>
        </p:spPr>
        <p:txBody>
          <a:bodyPr/>
          <a:lstStyle/>
          <a:p>
            <a:pPr eaLnBrk="1" hangingPunct="1">
              <a:lnSpc>
                <a:spcPct val="90000"/>
              </a:lnSpc>
              <a:buFontTx/>
              <a:buNone/>
            </a:pPr>
            <a:r>
              <a:rPr lang="en-US" altLang="en-US" sz="2800" b="1" u="sng" smtClean="0"/>
              <a:t>Investigations</a:t>
            </a:r>
            <a:endParaRPr lang="en-US" altLang="en-US" sz="2800" u="sng" smtClean="0"/>
          </a:p>
          <a:p>
            <a:pPr eaLnBrk="1" hangingPunct="1">
              <a:lnSpc>
                <a:spcPct val="90000"/>
              </a:lnSpc>
              <a:buFontTx/>
              <a:buNone/>
            </a:pPr>
            <a:r>
              <a:rPr lang="en-US" altLang="en-US" sz="2800" smtClean="0"/>
              <a:t>1. Stool-O/C</a:t>
            </a:r>
          </a:p>
          <a:p>
            <a:pPr eaLnBrk="1" hangingPunct="1">
              <a:lnSpc>
                <a:spcPct val="90000"/>
              </a:lnSpc>
              <a:buFontTx/>
              <a:buNone/>
            </a:pPr>
            <a:r>
              <a:rPr lang="en-US" altLang="en-US" sz="2800" smtClean="0"/>
              <a:t>2. Stool to assess fat contents</a:t>
            </a:r>
          </a:p>
          <a:p>
            <a:pPr eaLnBrk="1" hangingPunct="1">
              <a:lnSpc>
                <a:spcPct val="90000"/>
              </a:lnSpc>
              <a:buFontTx/>
              <a:buNone/>
            </a:pPr>
            <a:r>
              <a:rPr lang="en-US" altLang="en-US" sz="2800" smtClean="0"/>
              <a:t>- normal Feacal fat excretion should be &lt;7gms/day</a:t>
            </a:r>
          </a:p>
          <a:p>
            <a:pPr eaLnBrk="1" hangingPunct="1">
              <a:lnSpc>
                <a:spcPct val="90000"/>
              </a:lnSpc>
              <a:buFontTx/>
              <a:buNone/>
            </a:pPr>
            <a:r>
              <a:rPr lang="en-US" altLang="en-US" sz="2800" smtClean="0"/>
              <a:t>3. Carbohydrates absorption test</a:t>
            </a:r>
          </a:p>
          <a:p>
            <a:pPr eaLnBrk="1" hangingPunct="1">
              <a:lnSpc>
                <a:spcPct val="90000"/>
              </a:lnSpc>
              <a:buFontTx/>
              <a:buNone/>
            </a:pPr>
            <a:r>
              <a:rPr lang="en-US" altLang="en-US" sz="2800" smtClean="0"/>
              <a:t>GTT-Glucose Tolerance test</a:t>
            </a:r>
          </a:p>
          <a:p>
            <a:pPr eaLnBrk="1" hangingPunct="1">
              <a:lnSpc>
                <a:spcPct val="90000"/>
              </a:lnSpc>
              <a:buFontTx/>
              <a:buNone/>
            </a:pPr>
            <a:r>
              <a:rPr lang="en-US" altLang="en-US" sz="2800" smtClean="0"/>
              <a:t>	Fast the patient overnight, then in the morning a blood sample is taken to determine fasting blood sugar glucose level.</a:t>
            </a:r>
          </a:p>
          <a:p>
            <a:pPr eaLnBrk="1" hangingPunct="1">
              <a:lnSpc>
                <a:spcPct val="90000"/>
              </a:lnSpc>
              <a:buFontTx/>
              <a:buNone/>
            </a:pPr>
            <a:r>
              <a:rPr lang="en-US" altLang="en-US" sz="2800" smtClean="0"/>
              <a:t>	Then 50gms of glucose dissolved in 250mls of H2O is given to the patient orally and then samples of blood sugars are collected ½ hourly for at least 2 hours.</a:t>
            </a:r>
          </a:p>
          <a:p>
            <a:pPr eaLnBrk="1" hangingPunct="1">
              <a:lnSpc>
                <a:spcPct val="90000"/>
              </a:lnSpc>
              <a:buFontTx/>
              <a:buNone/>
            </a:pPr>
            <a:r>
              <a:rPr lang="en-US" altLang="en-US" sz="2800" smtClean="0"/>
              <a:t>	The glucose level is estimated then charted.</a:t>
            </a:r>
          </a:p>
        </p:txBody>
      </p:sp>
      <p:sp>
        <p:nvSpPr>
          <p:cNvPr id="3" name="Slide Number Placeholder 2"/>
          <p:cNvSpPr>
            <a:spLocks noGrp="1"/>
          </p:cNvSpPr>
          <p:nvPr>
            <p:ph type="sldNum" sz="quarter" idx="12"/>
          </p:nvPr>
        </p:nvSpPr>
        <p:spPr/>
        <p:txBody>
          <a:bodyPr/>
          <a:lstStyle/>
          <a:p>
            <a:pPr>
              <a:defRPr/>
            </a:pPr>
            <a:fld id="{A8909C09-BDE4-4BA8-AFFC-97506ED792B5}" type="slidenum">
              <a:rPr lang="en-US"/>
              <a:pPr>
                <a:defRPr/>
              </a:pPr>
              <a:t>282</a:t>
            </a:fld>
            <a:endParaRPr lang="en-US"/>
          </a:p>
        </p:txBody>
      </p:sp>
    </p:spTree>
    <p:extLst>
      <p:ext uri="{BB962C8B-B14F-4D97-AF65-F5344CB8AC3E}">
        <p14:creationId xmlns:p14="http://schemas.microsoft.com/office/powerpoint/2010/main" val="1680539317"/>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3"/>
          <p:cNvSpPr>
            <a:spLocks noGrp="1" noChangeArrowheads="1"/>
          </p:cNvSpPr>
          <p:nvPr>
            <p:ph sz="quarter" idx="1"/>
          </p:nvPr>
        </p:nvSpPr>
        <p:spPr>
          <a:xfrm>
            <a:off x="304800" y="228600"/>
            <a:ext cx="8610600" cy="5516563"/>
          </a:xfrm>
        </p:spPr>
        <p:txBody>
          <a:bodyPr/>
          <a:lstStyle/>
          <a:p>
            <a:pPr marL="609600" indent="-609600" eaLnBrk="1" hangingPunct="1">
              <a:lnSpc>
                <a:spcPct val="90000"/>
              </a:lnSpc>
              <a:buFontTx/>
              <a:buNone/>
              <a:defRPr/>
            </a:pPr>
            <a:r>
              <a:rPr lang="en-US" sz="2800" dirty="0"/>
              <a:t>4. Blood for serum protein.</a:t>
            </a:r>
            <a:endParaRPr lang="en-US" sz="2800" b="1" dirty="0"/>
          </a:p>
          <a:p>
            <a:pPr marL="609600" indent="-609600" eaLnBrk="1" hangingPunct="1">
              <a:lnSpc>
                <a:spcPct val="90000"/>
              </a:lnSpc>
              <a:buFont typeface="Wingdings 2" pitchFamily="18" charset="2"/>
              <a:buNone/>
              <a:defRPr/>
            </a:pPr>
            <a:r>
              <a:rPr lang="en-US" sz="2800" b="1" dirty="0"/>
              <a:t>Disease that lower serum proteins.</a:t>
            </a:r>
            <a:endParaRPr lang="en-US" sz="2800" dirty="0"/>
          </a:p>
          <a:p>
            <a:pPr marL="990600" lvl="1" indent="-533400" eaLnBrk="1" hangingPunct="1">
              <a:lnSpc>
                <a:spcPct val="90000"/>
              </a:lnSpc>
              <a:defRPr/>
            </a:pPr>
            <a:r>
              <a:rPr lang="en-US" dirty="0" err="1"/>
              <a:t>Malabsorption</a:t>
            </a:r>
            <a:endParaRPr lang="en-US" dirty="0"/>
          </a:p>
          <a:p>
            <a:pPr marL="990600" lvl="1" indent="-533400" eaLnBrk="1" hangingPunct="1">
              <a:lnSpc>
                <a:spcPct val="90000"/>
              </a:lnSpc>
              <a:defRPr/>
            </a:pPr>
            <a:r>
              <a:rPr lang="en-US" dirty="0"/>
              <a:t>Protein loosing </a:t>
            </a:r>
            <a:r>
              <a:rPr lang="en-US" dirty="0" err="1"/>
              <a:t>enteropathy</a:t>
            </a:r>
            <a:endParaRPr lang="en-US" dirty="0"/>
          </a:p>
          <a:p>
            <a:pPr marL="990600" lvl="1" indent="-533400" eaLnBrk="1" hangingPunct="1">
              <a:lnSpc>
                <a:spcPct val="90000"/>
              </a:lnSpc>
              <a:defRPr/>
            </a:pPr>
            <a:r>
              <a:rPr lang="en-US" dirty="0"/>
              <a:t>Renal disease</a:t>
            </a:r>
          </a:p>
          <a:p>
            <a:pPr marL="990600" lvl="1" indent="-533400" eaLnBrk="1" hangingPunct="1">
              <a:lnSpc>
                <a:spcPct val="90000"/>
              </a:lnSpc>
              <a:defRPr/>
            </a:pPr>
            <a:r>
              <a:rPr lang="en-US" dirty="0"/>
              <a:t>Hepatic disease</a:t>
            </a:r>
          </a:p>
          <a:p>
            <a:pPr marL="715962" indent="-533400" eaLnBrk="1" hangingPunct="1">
              <a:lnSpc>
                <a:spcPct val="90000"/>
              </a:lnSpc>
              <a:buFont typeface="Wingdings 2" pitchFamily="18" charset="2"/>
              <a:buNone/>
              <a:defRPr/>
            </a:pPr>
            <a:r>
              <a:rPr lang="en-US" dirty="0"/>
              <a:t>5. Vitamin B12 absorption test.</a:t>
            </a:r>
          </a:p>
          <a:p>
            <a:pPr marL="609600" indent="-609600" eaLnBrk="1" hangingPunct="1">
              <a:lnSpc>
                <a:spcPct val="90000"/>
              </a:lnSpc>
              <a:buFontTx/>
              <a:buNone/>
              <a:defRPr/>
            </a:pPr>
            <a:r>
              <a:rPr lang="en-US" sz="2800" dirty="0"/>
              <a:t>This is done using schilling test.</a:t>
            </a:r>
          </a:p>
          <a:p>
            <a:pPr marL="609600" indent="-609600" eaLnBrk="1" hangingPunct="1">
              <a:lnSpc>
                <a:spcPct val="90000"/>
              </a:lnSpc>
              <a:defRPr/>
            </a:pPr>
            <a:r>
              <a:rPr lang="en-US" sz="2800" dirty="0"/>
              <a:t>-Radioactive </a:t>
            </a:r>
            <a:r>
              <a:rPr lang="en-US" sz="2800" dirty="0" err="1"/>
              <a:t>vit</a:t>
            </a:r>
            <a:r>
              <a:rPr lang="en-US" sz="2800" dirty="0"/>
              <a:t>. B12 is given by mouth and urine collected for 24 hours.</a:t>
            </a:r>
          </a:p>
          <a:p>
            <a:pPr marL="609600" indent="-609600" eaLnBrk="1" hangingPunct="1">
              <a:lnSpc>
                <a:spcPct val="90000"/>
              </a:lnSpc>
              <a:defRPr/>
            </a:pPr>
            <a:r>
              <a:rPr lang="en-US" sz="2800" dirty="0"/>
              <a:t>-A normal individual will excrete at least 10 % of the original dose over this period.</a:t>
            </a:r>
            <a:endParaRPr lang="en-US" sz="2800" b="1" dirty="0"/>
          </a:p>
          <a:p>
            <a:pPr marL="609600" indent="-609600" eaLnBrk="1" hangingPunct="1">
              <a:lnSpc>
                <a:spcPct val="90000"/>
              </a:lnSpc>
              <a:buFontTx/>
              <a:buNone/>
              <a:defRPr/>
            </a:pPr>
            <a:r>
              <a:rPr lang="en-US" sz="2800" b="1" dirty="0"/>
              <a:t>NB</a:t>
            </a:r>
            <a:endParaRPr lang="en-US" sz="2800" dirty="0"/>
          </a:p>
          <a:p>
            <a:pPr marL="609600" indent="-609600" eaLnBrk="1" hangingPunct="1">
              <a:lnSpc>
                <a:spcPct val="90000"/>
              </a:lnSpc>
              <a:defRPr/>
            </a:pPr>
            <a:r>
              <a:rPr lang="en-US" sz="2800" dirty="0"/>
              <a:t>A pt with pernicious </a:t>
            </a:r>
            <a:r>
              <a:rPr lang="en-US" sz="2800" dirty="0" err="1"/>
              <a:t>anaemia</a:t>
            </a:r>
            <a:r>
              <a:rPr lang="en-US" sz="2800" dirty="0"/>
              <a:t> will excrete less than 5%.</a:t>
            </a:r>
          </a:p>
        </p:txBody>
      </p:sp>
      <p:sp>
        <p:nvSpPr>
          <p:cNvPr id="3" name="Slide Number Placeholder 2"/>
          <p:cNvSpPr>
            <a:spLocks noGrp="1"/>
          </p:cNvSpPr>
          <p:nvPr>
            <p:ph type="sldNum" sz="quarter" idx="12"/>
          </p:nvPr>
        </p:nvSpPr>
        <p:spPr/>
        <p:txBody>
          <a:bodyPr/>
          <a:lstStyle/>
          <a:p>
            <a:pPr>
              <a:defRPr/>
            </a:pPr>
            <a:fld id="{C909408A-1E17-42B2-A8D4-05FA5F1BD3F0}" type="slidenum">
              <a:rPr lang="en-US"/>
              <a:pPr>
                <a:defRPr/>
              </a:pPr>
              <a:t>283</a:t>
            </a:fld>
            <a:endParaRPr lang="en-US"/>
          </a:p>
        </p:txBody>
      </p:sp>
    </p:spTree>
    <p:extLst>
      <p:ext uri="{BB962C8B-B14F-4D97-AF65-F5344CB8AC3E}">
        <p14:creationId xmlns:p14="http://schemas.microsoft.com/office/powerpoint/2010/main" val="3600371543"/>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3"/>
          <p:cNvSpPr>
            <a:spLocks noGrp="1" noChangeArrowheads="1"/>
          </p:cNvSpPr>
          <p:nvPr>
            <p:ph sz="quarter" idx="1"/>
          </p:nvPr>
        </p:nvSpPr>
        <p:spPr>
          <a:xfrm>
            <a:off x="457200" y="381000"/>
            <a:ext cx="8229600" cy="6477000"/>
          </a:xfrm>
        </p:spPr>
        <p:txBody>
          <a:bodyPr/>
          <a:lstStyle/>
          <a:p>
            <a:pPr eaLnBrk="1" hangingPunct="1">
              <a:buFont typeface="Wingdings 2" pitchFamily="18" charset="2"/>
              <a:buNone/>
            </a:pPr>
            <a:r>
              <a:rPr lang="en-US" altLang="en-US" sz="4400" b="1" smtClean="0"/>
              <a:t>Other investigations</a:t>
            </a:r>
            <a:endParaRPr lang="en-US" altLang="en-US" sz="4400" smtClean="0"/>
          </a:p>
          <a:p>
            <a:pPr lvl="1" eaLnBrk="1" hangingPunct="1"/>
            <a:r>
              <a:rPr lang="en-US" altLang="en-US" sz="4400" smtClean="0"/>
              <a:t>Blood for Electrolyte level e.g. ca</a:t>
            </a:r>
            <a:r>
              <a:rPr lang="en-US" altLang="en-US" sz="4400" baseline="30000" smtClean="0"/>
              <a:t>2++</a:t>
            </a:r>
            <a:r>
              <a:rPr lang="en-US" altLang="en-US" sz="4400" smtClean="0"/>
              <a:t>, K</a:t>
            </a:r>
            <a:r>
              <a:rPr lang="en-US" altLang="en-US" sz="4400" baseline="30000" smtClean="0"/>
              <a:t>+</a:t>
            </a:r>
          </a:p>
          <a:p>
            <a:pPr lvl="1" eaLnBrk="1" hangingPunct="1"/>
            <a:r>
              <a:rPr lang="en-US" altLang="en-US" sz="4400" smtClean="0"/>
              <a:t>Bone x-ray - Oesteo-malacia</a:t>
            </a:r>
          </a:p>
          <a:p>
            <a:pPr lvl="1" eaLnBrk="1" hangingPunct="1"/>
            <a:r>
              <a:rPr lang="en-US" altLang="en-US" sz="4400" smtClean="0"/>
              <a:t>Blood –FHG-shows the type of anaemia</a:t>
            </a:r>
          </a:p>
          <a:p>
            <a:pPr lvl="1" eaLnBrk="1" hangingPunct="1"/>
            <a:r>
              <a:rPr lang="en-US" altLang="en-US" sz="4400" smtClean="0"/>
              <a:t>Ba meal –shows dilated lumen, with loss of the feather pattern</a:t>
            </a:r>
          </a:p>
          <a:p>
            <a:pPr lvl="1" eaLnBrk="1" hangingPunct="1"/>
            <a:r>
              <a:rPr lang="en-US" altLang="en-US" sz="4400" smtClean="0"/>
              <a:t>Biopsy-show evidence of atrophy.</a:t>
            </a:r>
          </a:p>
        </p:txBody>
      </p:sp>
      <p:sp>
        <p:nvSpPr>
          <p:cNvPr id="3" name="Slide Number Placeholder 2"/>
          <p:cNvSpPr>
            <a:spLocks noGrp="1"/>
          </p:cNvSpPr>
          <p:nvPr>
            <p:ph type="sldNum" sz="quarter" idx="12"/>
          </p:nvPr>
        </p:nvSpPr>
        <p:spPr/>
        <p:txBody>
          <a:bodyPr/>
          <a:lstStyle/>
          <a:p>
            <a:pPr>
              <a:defRPr/>
            </a:pPr>
            <a:fld id="{813912F6-5973-4923-A887-C4F1D5A788AE}" type="slidenum">
              <a:rPr lang="en-US"/>
              <a:pPr>
                <a:defRPr/>
              </a:pPr>
              <a:t>284</a:t>
            </a:fld>
            <a:endParaRPr lang="en-US"/>
          </a:p>
        </p:txBody>
      </p:sp>
    </p:spTree>
    <p:extLst>
      <p:ext uri="{BB962C8B-B14F-4D97-AF65-F5344CB8AC3E}">
        <p14:creationId xmlns:p14="http://schemas.microsoft.com/office/powerpoint/2010/main" val="2062951108"/>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3"/>
          <p:cNvSpPr>
            <a:spLocks noGrp="1" noChangeArrowheads="1"/>
          </p:cNvSpPr>
          <p:nvPr>
            <p:ph sz="quarter" idx="1"/>
          </p:nvPr>
        </p:nvSpPr>
        <p:spPr>
          <a:xfrm>
            <a:off x="228600" y="381000"/>
            <a:ext cx="8458200" cy="6477000"/>
          </a:xfrm>
        </p:spPr>
        <p:txBody>
          <a:bodyPr/>
          <a:lstStyle/>
          <a:p>
            <a:pPr eaLnBrk="1" hangingPunct="1">
              <a:lnSpc>
                <a:spcPct val="80000"/>
              </a:lnSpc>
              <a:buFontTx/>
              <a:buNone/>
            </a:pPr>
            <a:r>
              <a:rPr lang="en-US" altLang="en-US" sz="2800" b="1" smtClean="0"/>
              <a:t>Summary</a:t>
            </a:r>
            <a:endParaRPr lang="en-US" altLang="en-US" sz="2800" smtClean="0"/>
          </a:p>
          <a:p>
            <a:pPr eaLnBrk="1" hangingPunct="1">
              <a:lnSpc>
                <a:spcPct val="80000"/>
              </a:lnSpc>
              <a:buFontTx/>
              <a:buNone/>
            </a:pPr>
            <a:r>
              <a:rPr lang="en-US" altLang="en-US" sz="2800" smtClean="0"/>
              <a:t>1.Steatorrhoea (Bulky ,light colored stools)</a:t>
            </a:r>
          </a:p>
          <a:p>
            <a:pPr lvl="1" eaLnBrk="1" hangingPunct="1">
              <a:lnSpc>
                <a:spcPct val="80000"/>
              </a:lnSpc>
              <a:buFontTx/>
              <a:buNone/>
            </a:pPr>
            <a:r>
              <a:rPr lang="en-US" altLang="en-US" smtClean="0"/>
              <a:t>-Lab-increased feacal fat.</a:t>
            </a:r>
          </a:p>
          <a:p>
            <a:pPr lvl="1" eaLnBrk="1" hangingPunct="1">
              <a:lnSpc>
                <a:spcPct val="80000"/>
              </a:lnSpc>
              <a:buFontTx/>
              <a:buNone/>
            </a:pPr>
            <a:r>
              <a:rPr lang="en-US" altLang="en-US" smtClean="0"/>
              <a:t>-decreased serum cholesterol.</a:t>
            </a:r>
          </a:p>
          <a:p>
            <a:pPr eaLnBrk="1" hangingPunct="1">
              <a:lnSpc>
                <a:spcPct val="80000"/>
              </a:lnSpc>
              <a:buFontTx/>
              <a:buNone/>
            </a:pPr>
            <a:r>
              <a:rPr lang="en-US" altLang="en-US" sz="2800" smtClean="0"/>
              <a:t>2. Diarrhoea (increased feacal water)</a:t>
            </a:r>
          </a:p>
          <a:p>
            <a:pPr eaLnBrk="1" hangingPunct="1">
              <a:lnSpc>
                <a:spcPct val="80000"/>
              </a:lnSpc>
              <a:buFontTx/>
              <a:buNone/>
            </a:pPr>
            <a:r>
              <a:rPr lang="en-US" altLang="en-US" sz="2800" smtClean="0"/>
              <a:t>Lab-increased feacal fat</a:t>
            </a:r>
          </a:p>
          <a:p>
            <a:pPr eaLnBrk="1" hangingPunct="1">
              <a:lnSpc>
                <a:spcPct val="80000"/>
              </a:lnSpc>
              <a:buFontTx/>
              <a:buNone/>
            </a:pPr>
            <a:r>
              <a:rPr lang="en-US" altLang="en-US" sz="2800" smtClean="0"/>
              <a:t>      -positive bile salt breath test.</a:t>
            </a:r>
          </a:p>
          <a:p>
            <a:pPr eaLnBrk="1" hangingPunct="1">
              <a:lnSpc>
                <a:spcPct val="80000"/>
              </a:lnSpc>
              <a:buFontTx/>
              <a:buNone/>
            </a:pPr>
            <a:r>
              <a:rPr lang="en-US" altLang="en-US" sz="2800" smtClean="0"/>
              <a:t>Deficiency nutrient -Fatty acids</a:t>
            </a:r>
          </a:p>
          <a:p>
            <a:pPr eaLnBrk="1" hangingPunct="1">
              <a:lnSpc>
                <a:spcPct val="80000"/>
              </a:lnSpc>
              <a:buFontTx/>
              <a:buNone/>
            </a:pPr>
            <a:r>
              <a:rPr lang="en-US" altLang="en-US" sz="2800" smtClean="0"/>
              <a:t>			            -Bile salts.</a:t>
            </a:r>
          </a:p>
          <a:p>
            <a:pPr eaLnBrk="1" hangingPunct="1">
              <a:lnSpc>
                <a:spcPct val="80000"/>
              </a:lnSpc>
              <a:buFontTx/>
              <a:buNone/>
            </a:pPr>
            <a:r>
              <a:rPr lang="en-US" altLang="en-US" sz="2800" smtClean="0"/>
              <a:t>3. Weight loss/malnutrition (muscle wasting)</a:t>
            </a:r>
          </a:p>
          <a:p>
            <a:pPr eaLnBrk="1" hangingPunct="1">
              <a:lnSpc>
                <a:spcPct val="80000"/>
              </a:lnSpc>
              <a:buFontTx/>
              <a:buNone/>
            </a:pPr>
            <a:r>
              <a:rPr lang="en-US" altLang="en-US" sz="2800" smtClean="0"/>
              <a:t>	Weakness, fatigue, abdominal distension.</a:t>
            </a:r>
          </a:p>
          <a:p>
            <a:pPr eaLnBrk="1" hangingPunct="1">
              <a:lnSpc>
                <a:spcPct val="80000"/>
              </a:lnSpc>
              <a:buFontTx/>
              <a:buNone/>
            </a:pPr>
            <a:r>
              <a:rPr lang="en-US" altLang="en-US" sz="2800" smtClean="0"/>
              <a:t>Lab- Increased feacal fat and nitrogen.</a:t>
            </a:r>
          </a:p>
          <a:p>
            <a:pPr eaLnBrk="1" hangingPunct="1">
              <a:lnSpc>
                <a:spcPct val="80000"/>
              </a:lnSpc>
              <a:buFontTx/>
              <a:buNone/>
            </a:pPr>
            <a:r>
              <a:rPr lang="en-US" altLang="en-US" sz="2800" smtClean="0"/>
              <a:t>	   -Decreased glucose and xylose absorption.</a:t>
            </a:r>
          </a:p>
          <a:p>
            <a:pPr eaLnBrk="1" hangingPunct="1">
              <a:lnSpc>
                <a:spcPct val="80000"/>
              </a:lnSpc>
              <a:buFontTx/>
              <a:buNone/>
            </a:pPr>
            <a:r>
              <a:rPr lang="en-US" altLang="en-US" sz="2800" smtClean="0"/>
              <a:t>Deficiency nutrient – calories (fat, protein and carbohydrates.)</a:t>
            </a:r>
          </a:p>
        </p:txBody>
      </p:sp>
      <p:sp>
        <p:nvSpPr>
          <p:cNvPr id="3" name="Slide Number Placeholder 2"/>
          <p:cNvSpPr>
            <a:spLocks noGrp="1"/>
          </p:cNvSpPr>
          <p:nvPr>
            <p:ph type="sldNum" sz="quarter" idx="12"/>
          </p:nvPr>
        </p:nvSpPr>
        <p:spPr/>
        <p:txBody>
          <a:bodyPr/>
          <a:lstStyle/>
          <a:p>
            <a:pPr>
              <a:defRPr/>
            </a:pPr>
            <a:fld id="{1B10F99A-F140-4E7B-AAEC-A4EDA14D5810}" type="slidenum">
              <a:rPr lang="en-US"/>
              <a:pPr>
                <a:defRPr/>
              </a:pPr>
              <a:t>285</a:t>
            </a:fld>
            <a:endParaRPr lang="en-US"/>
          </a:p>
        </p:txBody>
      </p:sp>
    </p:spTree>
    <p:extLst>
      <p:ext uri="{BB962C8B-B14F-4D97-AF65-F5344CB8AC3E}">
        <p14:creationId xmlns:p14="http://schemas.microsoft.com/office/powerpoint/2010/main" val="2634674228"/>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3"/>
          <p:cNvSpPr>
            <a:spLocks noGrp="1" noChangeArrowheads="1"/>
          </p:cNvSpPr>
          <p:nvPr>
            <p:ph sz="quarter" idx="1"/>
          </p:nvPr>
        </p:nvSpPr>
        <p:spPr>
          <a:xfrm>
            <a:off x="457200" y="0"/>
            <a:ext cx="8229600" cy="6629400"/>
          </a:xfrm>
        </p:spPr>
        <p:txBody>
          <a:bodyPr/>
          <a:lstStyle/>
          <a:p>
            <a:pPr eaLnBrk="1" hangingPunct="1">
              <a:lnSpc>
                <a:spcPct val="80000"/>
              </a:lnSpc>
              <a:buFontTx/>
              <a:buNone/>
            </a:pPr>
            <a:r>
              <a:rPr lang="en-US" altLang="en-US" sz="2400" smtClean="0"/>
              <a:t>4. Iron deficiency anaemia</a:t>
            </a:r>
          </a:p>
          <a:p>
            <a:pPr eaLnBrk="1" hangingPunct="1">
              <a:lnSpc>
                <a:spcPct val="80000"/>
              </a:lnSpc>
              <a:buFontTx/>
              <a:buNone/>
            </a:pPr>
            <a:r>
              <a:rPr lang="en-US" altLang="en-US" sz="2400" smtClean="0"/>
              <a:t>Lab -Hypo chromic anaemia</a:t>
            </a:r>
          </a:p>
          <a:p>
            <a:pPr eaLnBrk="1" hangingPunct="1">
              <a:lnSpc>
                <a:spcPct val="80000"/>
              </a:lnSpc>
              <a:buFontTx/>
              <a:buNone/>
            </a:pPr>
            <a:r>
              <a:rPr lang="en-US" altLang="en-US" sz="2400" smtClean="0"/>
              <a:t>       -low iron</a:t>
            </a:r>
          </a:p>
          <a:p>
            <a:pPr eaLnBrk="1" hangingPunct="1">
              <a:lnSpc>
                <a:spcPct val="80000"/>
              </a:lnSpc>
              <a:buFontTx/>
              <a:buNone/>
            </a:pPr>
            <a:r>
              <a:rPr lang="en-US" altLang="en-US" sz="2400" smtClean="0"/>
              <a:t>Deficiency nutrient-iron</a:t>
            </a:r>
          </a:p>
          <a:p>
            <a:pPr eaLnBrk="1" hangingPunct="1">
              <a:lnSpc>
                <a:spcPct val="80000"/>
              </a:lnSpc>
              <a:buFontTx/>
              <a:buNone/>
            </a:pPr>
            <a:r>
              <a:rPr lang="en-US" altLang="en-US" sz="2400" smtClean="0"/>
              <a:t>5. Megaloplastic anaemia.</a:t>
            </a:r>
          </a:p>
          <a:p>
            <a:pPr eaLnBrk="1" hangingPunct="1">
              <a:lnSpc>
                <a:spcPct val="80000"/>
              </a:lnSpc>
              <a:buFontTx/>
              <a:buNone/>
            </a:pPr>
            <a:r>
              <a:rPr lang="en-US" altLang="en-US" sz="2400" smtClean="0"/>
              <a:t>-Lab-macrocytosis</a:t>
            </a:r>
          </a:p>
          <a:p>
            <a:pPr eaLnBrk="1" hangingPunct="1">
              <a:lnSpc>
                <a:spcPct val="80000"/>
              </a:lnSpc>
              <a:buFontTx/>
              <a:buNone/>
            </a:pPr>
            <a:r>
              <a:rPr lang="en-US" altLang="en-US" sz="2400" smtClean="0"/>
              <a:t>-Decreased serum B12 and cell folate.</a:t>
            </a:r>
          </a:p>
          <a:p>
            <a:pPr eaLnBrk="1" hangingPunct="1">
              <a:lnSpc>
                <a:spcPct val="80000"/>
              </a:lnSpc>
              <a:buFontTx/>
              <a:buNone/>
            </a:pPr>
            <a:r>
              <a:rPr lang="en-US" altLang="en-US" sz="2400" smtClean="0"/>
              <a:t>      Deficiency nutrient-vit. B12</a:t>
            </a:r>
          </a:p>
          <a:p>
            <a:pPr eaLnBrk="1" hangingPunct="1">
              <a:lnSpc>
                <a:spcPct val="80000"/>
              </a:lnSpc>
              <a:buFontTx/>
              <a:buNone/>
            </a:pPr>
            <a:r>
              <a:rPr lang="en-US" altLang="en-US" sz="2400" smtClean="0"/>
              <a:t>			           -folate</a:t>
            </a:r>
          </a:p>
          <a:p>
            <a:pPr eaLnBrk="1" hangingPunct="1">
              <a:lnSpc>
                <a:spcPct val="80000"/>
              </a:lnSpc>
              <a:buFontTx/>
              <a:buNone/>
            </a:pPr>
            <a:r>
              <a:rPr lang="en-US" altLang="en-US" sz="2400" smtClean="0"/>
              <a:t>6. Paraesthesia/tetany/positive Trousseaus and chvostek signs.</a:t>
            </a:r>
          </a:p>
          <a:p>
            <a:pPr eaLnBrk="1" hangingPunct="1">
              <a:lnSpc>
                <a:spcPct val="80000"/>
              </a:lnSpc>
              <a:buFontTx/>
              <a:buNone/>
            </a:pPr>
            <a:r>
              <a:rPr lang="en-US" altLang="en-US" sz="2400" smtClean="0"/>
              <a:t>        -Lab-decreased serum -calcium</a:t>
            </a:r>
          </a:p>
          <a:p>
            <a:pPr eaLnBrk="1" hangingPunct="1">
              <a:lnSpc>
                <a:spcPct val="80000"/>
              </a:lnSpc>
              <a:buFontTx/>
              <a:buNone/>
            </a:pPr>
            <a:r>
              <a:rPr lang="en-US" altLang="en-US" sz="2400" smtClean="0"/>
              <a:t>				     -magnesium</a:t>
            </a:r>
          </a:p>
          <a:p>
            <a:pPr eaLnBrk="1" hangingPunct="1">
              <a:lnSpc>
                <a:spcPct val="80000"/>
              </a:lnSpc>
              <a:buFontTx/>
              <a:buNone/>
            </a:pPr>
            <a:r>
              <a:rPr lang="en-US" altLang="en-US" sz="2400" smtClean="0"/>
              <a:t>				     -potassium</a:t>
            </a:r>
          </a:p>
          <a:p>
            <a:pPr eaLnBrk="1" hangingPunct="1">
              <a:lnSpc>
                <a:spcPct val="80000"/>
              </a:lnSpc>
              <a:buFontTx/>
              <a:buNone/>
            </a:pPr>
            <a:r>
              <a:rPr lang="en-US" altLang="en-US" sz="2400" smtClean="0"/>
              <a:t>        -Deficiency nutrient-Calcium</a:t>
            </a:r>
          </a:p>
          <a:p>
            <a:pPr eaLnBrk="1" hangingPunct="1">
              <a:lnSpc>
                <a:spcPct val="80000"/>
              </a:lnSpc>
              <a:buFontTx/>
              <a:buNone/>
            </a:pPr>
            <a:r>
              <a:rPr lang="en-US" altLang="en-US" sz="2400" smtClean="0"/>
              <a:t>			              -vit D</a:t>
            </a:r>
          </a:p>
          <a:p>
            <a:pPr eaLnBrk="1" hangingPunct="1">
              <a:lnSpc>
                <a:spcPct val="80000"/>
              </a:lnSpc>
              <a:buFontTx/>
              <a:buNone/>
            </a:pPr>
            <a:r>
              <a:rPr lang="en-US" altLang="en-US" sz="2400" smtClean="0"/>
              <a:t>			              -magnesium</a:t>
            </a:r>
          </a:p>
          <a:p>
            <a:pPr eaLnBrk="1" hangingPunct="1">
              <a:lnSpc>
                <a:spcPct val="80000"/>
              </a:lnSpc>
              <a:buFontTx/>
              <a:buNone/>
            </a:pPr>
            <a:r>
              <a:rPr lang="en-US" altLang="en-US" sz="2400" smtClean="0"/>
              <a:t>      	                            -potassium</a:t>
            </a:r>
          </a:p>
        </p:txBody>
      </p:sp>
      <p:sp>
        <p:nvSpPr>
          <p:cNvPr id="3" name="Slide Number Placeholder 2"/>
          <p:cNvSpPr>
            <a:spLocks noGrp="1"/>
          </p:cNvSpPr>
          <p:nvPr>
            <p:ph type="sldNum" sz="quarter" idx="12"/>
          </p:nvPr>
        </p:nvSpPr>
        <p:spPr/>
        <p:txBody>
          <a:bodyPr/>
          <a:lstStyle/>
          <a:p>
            <a:pPr>
              <a:defRPr/>
            </a:pPr>
            <a:fld id="{0E4838C0-9EA9-4715-9DBD-EFED8DF999DE}" type="slidenum">
              <a:rPr lang="en-US"/>
              <a:pPr>
                <a:defRPr/>
              </a:pPr>
              <a:t>286</a:t>
            </a:fld>
            <a:endParaRPr lang="en-US"/>
          </a:p>
        </p:txBody>
      </p:sp>
    </p:spTree>
    <p:extLst>
      <p:ext uri="{BB962C8B-B14F-4D97-AF65-F5344CB8AC3E}">
        <p14:creationId xmlns:p14="http://schemas.microsoft.com/office/powerpoint/2010/main" val="3417999827"/>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3"/>
          <p:cNvSpPr>
            <a:spLocks noGrp="1" noChangeArrowheads="1"/>
          </p:cNvSpPr>
          <p:nvPr>
            <p:ph sz="quarter" idx="1"/>
          </p:nvPr>
        </p:nvSpPr>
        <p:spPr>
          <a:xfrm>
            <a:off x="228600" y="304800"/>
            <a:ext cx="8229600" cy="6172200"/>
          </a:xfrm>
        </p:spPr>
        <p:txBody>
          <a:bodyPr/>
          <a:lstStyle/>
          <a:p>
            <a:pPr eaLnBrk="1" hangingPunct="1">
              <a:lnSpc>
                <a:spcPct val="90000"/>
              </a:lnSpc>
              <a:buFontTx/>
              <a:buNone/>
            </a:pPr>
            <a:r>
              <a:rPr lang="en-US" altLang="en-US" sz="2800" smtClean="0"/>
              <a:t>7. Bone pain/pathological #s/skeletal deformity</a:t>
            </a:r>
          </a:p>
          <a:p>
            <a:pPr eaLnBrk="1" hangingPunct="1">
              <a:lnSpc>
                <a:spcPct val="90000"/>
              </a:lnSpc>
              <a:buFontTx/>
              <a:buNone/>
            </a:pPr>
            <a:r>
              <a:rPr lang="en-US" altLang="en-US" sz="2800" smtClean="0"/>
              <a:t>Investigation results</a:t>
            </a:r>
          </a:p>
          <a:p>
            <a:pPr eaLnBrk="1" hangingPunct="1">
              <a:lnSpc>
                <a:spcPct val="90000"/>
              </a:lnSpc>
              <a:buFontTx/>
              <a:buNone/>
            </a:pPr>
            <a:r>
              <a:rPr lang="en-US" altLang="en-US" sz="2800" smtClean="0"/>
              <a:t>	Osteoporosis on X-ray</a:t>
            </a:r>
          </a:p>
          <a:p>
            <a:pPr eaLnBrk="1" hangingPunct="1">
              <a:lnSpc>
                <a:spcPct val="90000"/>
              </a:lnSpc>
              <a:buFontTx/>
              <a:buNone/>
            </a:pPr>
            <a:r>
              <a:rPr lang="en-US" altLang="en-US" sz="2800" smtClean="0"/>
              <a:t>	Oesteomalacia on Biopsy</a:t>
            </a:r>
          </a:p>
          <a:p>
            <a:pPr eaLnBrk="1" hangingPunct="1">
              <a:lnSpc>
                <a:spcPct val="90000"/>
              </a:lnSpc>
              <a:buFontTx/>
              <a:buNone/>
            </a:pPr>
            <a:r>
              <a:rPr lang="en-US" altLang="en-US" sz="2800" smtClean="0"/>
              <a:t>Deficiency nutrient-calcium</a:t>
            </a:r>
          </a:p>
          <a:p>
            <a:pPr eaLnBrk="1" hangingPunct="1">
              <a:lnSpc>
                <a:spcPct val="90000"/>
              </a:lnSpc>
              <a:buFontTx/>
              <a:buNone/>
            </a:pPr>
            <a:r>
              <a:rPr lang="en-US" altLang="en-US" sz="2800" smtClean="0"/>
              <a:t>			         -protein</a:t>
            </a:r>
          </a:p>
          <a:p>
            <a:pPr eaLnBrk="1" hangingPunct="1">
              <a:lnSpc>
                <a:spcPct val="90000"/>
              </a:lnSpc>
              <a:buFontTx/>
              <a:buNone/>
            </a:pPr>
            <a:r>
              <a:rPr lang="en-US" altLang="en-US" sz="2800" smtClean="0"/>
              <a:t>8. Bleeding Tendency (Ecchymosis, melena, heamaturia)</a:t>
            </a:r>
          </a:p>
          <a:p>
            <a:pPr eaLnBrk="1" hangingPunct="1">
              <a:lnSpc>
                <a:spcPct val="90000"/>
              </a:lnSpc>
              <a:buFontTx/>
              <a:buNone/>
            </a:pPr>
            <a:r>
              <a:rPr lang="en-US" altLang="en-US" sz="2800" smtClean="0"/>
              <a:t>Lab-prolonged prothrombin time.</a:t>
            </a:r>
          </a:p>
          <a:p>
            <a:pPr eaLnBrk="1" hangingPunct="1">
              <a:lnSpc>
                <a:spcPct val="90000"/>
              </a:lnSpc>
              <a:buFontTx/>
              <a:buNone/>
            </a:pPr>
            <a:r>
              <a:rPr lang="en-US" altLang="en-US" sz="2800" smtClean="0"/>
              <a:t>Deficiency nutrient –vitamin K.</a:t>
            </a:r>
          </a:p>
          <a:p>
            <a:pPr eaLnBrk="1" hangingPunct="1">
              <a:lnSpc>
                <a:spcPct val="90000"/>
              </a:lnSpc>
              <a:buFontTx/>
              <a:buNone/>
            </a:pPr>
            <a:r>
              <a:rPr lang="en-US" altLang="en-US" sz="2800" smtClean="0"/>
              <a:t>9. Oedema</a:t>
            </a:r>
          </a:p>
          <a:p>
            <a:pPr eaLnBrk="1" hangingPunct="1">
              <a:lnSpc>
                <a:spcPct val="90000"/>
              </a:lnSpc>
              <a:buFontTx/>
              <a:buNone/>
            </a:pPr>
            <a:r>
              <a:rPr lang="en-US" altLang="en-US" sz="2800" smtClean="0"/>
              <a:t>Lab-Decreased serum albumin</a:t>
            </a:r>
          </a:p>
          <a:p>
            <a:pPr eaLnBrk="1" hangingPunct="1">
              <a:lnSpc>
                <a:spcPct val="90000"/>
              </a:lnSpc>
              <a:buFontTx/>
              <a:buNone/>
            </a:pPr>
            <a:r>
              <a:rPr lang="en-US" altLang="en-US" sz="2800" smtClean="0"/>
              <a:t>	   -Increased faecal loss of antitrypsin (ant protease).</a:t>
            </a:r>
          </a:p>
          <a:p>
            <a:pPr eaLnBrk="1" hangingPunct="1">
              <a:lnSpc>
                <a:spcPct val="90000"/>
              </a:lnSpc>
              <a:buFontTx/>
              <a:buNone/>
            </a:pPr>
            <a:r>
              <a:rPr lang="en-US" altLang="en-US" sz="2800" smtClean="0"/>
              <a:t>Deficiency nutrient-protein (or protein losing Enteropathy)</a:t>
            </a:r>
          </a:p>
        </p:txBody>
      </p:sp>
      <p:sp>
        <p:nvSpPr>
          <p:cNvPr id="3" name="Slide Number Placeholder 2"/>
          <p:cNvSpPr>
            <a:spLocks noGrp="1"/>
          </p:cNvSpPr>
          <p:nvPr>
            <p:ph type="sldNum" sz="quarter" idx="12"/>
          </p:nvPr>
        </p:nvSpPr>
        <p:spPr/>
        <p:txBody>
          <a:bodyPr/>
          <a:lstStyle/>
          <a:p>
            <a:pPr>
              <a:defRPr/>
            </a:pPr>
            <a:fld id="{EB2F7AED-FB6D-4562-8B17-DD07B1EAFA37}" type="slidenum">
              <a:rPr lang="en-US"/>
              <a:pPr>
                <a:defRPr/>
              </a:pPr>
              <a:t>287</a:t>
            </a:fld>
            <a:endParaRPr lang="en-US"/>
          </a:p>
        </p:txBody>
      </p:sp>
    </p:spTree>
    <p:extLst>
      <p:ext uri="{BB962C8B-B14F-4D97-AF65-F5344CB8AC3E}">
        <p14:creationId xmlns:p14="http://schemas.microsoft.com/office/powerpoint/2010/main" val="3174497929"/>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3"/>
          <p:cNvSpPr>
            <a:spLocks noGrp="1" noChangeArrowheads="1"/>
          </p:cNvSpPr>
          <p:nvPr>
            <p:ph sz="quarter" idx="1"/>
          </p:nvPr>
        </p:nvSpPr>
        <p:spPr>
          <a:xfrm>
            <a:off x="381000" y="381000"/>
            <a:ext cx="8229600" cy="5943600"/>
          </a:xfrm>
        </p:spPr>
        <p:txBody>
          <a:bodyPr/>
          <a:lstStyle/>
          <a:p>
            <a:pPr marL="609600" indent="-609600" eaLnBrk="1" hangingPunct="1">
              <a:buFontTx/>
              <a:buNone/>
            </a:pPr>
            <a:r>
              <a:rPr lang="en-US" altLang="en-US" sz="3600" smtClean="0"/>
              <a:t>10. Nocturia/Abdominal distension.</a:t>
            </a:r>
          </a:p>
          <a:p>
            <a:pPr marL="609600" indent="-609600" eaLnBrk="1" hangingPunct="1"/>
            <a:r>
              <a:rPr lang="en-US" altLang="en-US" sz="3600" smtClean="0"/>
              <a:t>Investigation </a:t>
            </a:r>
          </a:p>
          <a:p>
            <a:pPr marL="609600" indent="-609600" eaLnBrk="1" hangingPunct="1"/>
            <a:r>
              <a:rPr lang="en-US" altLang="en-US" sz="3600" smtClean="0"/>
              <a:t>Increased small bowel fluid on X-ray</a:t>
            </a:r>
          </a:p>
          <a:p>
            <a:pPr marL="609600" indent="-609600" eaLnBrk="1" hangingPunct="1"/>
            <a:r>
              <a:rPr lang="en-US" altLang="en-US" sz="3600" smtClean="0"/>
              <a:t>Deficiency or malabsorption of  Water</a:t>
            </a:r>
          </a:p>
          <a:p>
            <a:pPr marL="609600" indent="-609600" eaLnBrk="1" hangingPunct="1">
              <a:buFontTx/>
              <a:buNone/>
            </a:pPr>
            <a:r>
              <a:rPr lang="en-US" altLang="en-US" sz="3600" smtClean="0"/>
              <a:t>11. Milk intolerance (cramps , bloating , diarrhoea)</a:t>
            </a:r>
          </a:p>
          <a:p>
            <a:pPr marL="609600" indent="-609600" eaLnBrk="1" hangingPunct="1">
              <a:buFontTx/>
              <a:buNone/>
            </a:pPr>
            <a:r>
              <a:rPr lang="en-US" altLang="en-US" sz="3600" smtClean="0"/>
              <a:t>-Lab Flat lactose tolerance test.</a:t>
            </a:r>
          </a:p>
          <a:p>
            <a:pPr marL="609600" indent="-609600" eaLnBrk="1" hangingPunct="1">
              <a:buFontTx/>
              <a:buNone/>
            </a:pPr>
            <a:r>
              <a:rPr lang="en-US" altLang="en-US" sz="3600" smtClean="0"/>
              <a:t>-Decreased mucosal lactase levels.</a:t>
            </a:r>
          </a:p>
          <a:p>
            <a:pPr marL="609600" indent="-609600" eaLnBrk="1" hangingPunct="1">
              <a:buFontTx/>
              <a:buNone/>
            </a:pPr>
            <a:r>
              <a:rPr lang="en-US" altLang="en-US" sz="3600" smtClean="0"/>
              <a:t>-Deficiency nutrient/malabsorption of:-</a:t>
            </a:r>
          </a:p>
          <a:p>
            <a:pPr marL="609600" indent="-609600" eaLnBrk="1" hangingPunct="1">
              <a:buFontTx/>
              <a:buNone/>
            </a:pPr>
            <a:r>
              <a:rPr lang="en-US" altLang="en-US" sz="3600" smtClean="0"/>
              <a:t>		-lactose</a:t>
            </a:r>
          </a:p>
        </p:txBody>
      </p:sp>
      <p:sp>
        <p:nvSpPr>
          <p:cNvPr id="3" name="Slide Number Placeholder 2"/>
          <p:cNvSpPr>
            <a:spLocks noGrp="1"/>
          </p:cNvSpPr>
          <p:nvPr>
            <p:ph type="sldNum" sz="quarter" idx="12"/>
          </p:nvPr>
        </p:nvSpPr>
        <p:spPr/>
        <p:txBody>
          <a:bodyPr/>
          <a:lstStyle/>
          <a:p>
            <a:pPr>
              <a:defRPr/>
            </a:pPr>
            <a:fld id="{BF392BEF-54BF-427A-B3D3-9E4D2D64C291}" type="slidenum">
              <a:rPr lang="en-US"/>
              <a:pPr>
                <a:defRPr/>
              </a:pPr>
              <a:t>288</a:t>
            </a:fld>
            <a:endParaRPr lang="en-US"/>
          </a:p>
        </p:txBody>
      </p:sp>
    </p:spTree>
    <p:extLst>
      <p:ext uri="{BB962C8B-B14F-4D97-AF65-F5344CB8AC3E}">
        <p14:creationId xmlns:p14="http://schemas.microsoft.com/office/powerpoint/2010/main" val="2700487908"/>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3"/>
          <p:cNvSpPr>
            <a:spLocks noGrp="1" noChangeArrowheads="1"/>
          </p:cNvSpPr>
          <p:nvPr>
            <p:ph sz="quarter" idx="1"/>
          </p:nvPr>
        </p:nvSpPr>
        <p:spPr>
          <a:xfrm>
            <a:off x="457200" y="228600"/>
            <a:ext cx="8229600" cy="6324600"/>
          </a:xfrm>
        </p:spPr>
        <p:txBody>
          <a:bodyPr/>
          <a:lstStyle/>
          <a:p>
            <a:pPr eaLnBrk="1" hangingPunct="1">
              <a:lnSpc>
                <a:spcPct val="90000"/>
              </a:lnSpc>
              <a:buFontTx/>
              <a:buNone/>
            </a:pPr>
            <a:r>
              <a:rPr lang="en-US" altLang="en-US" sz="3200" b="1" smtClean="0"/>
              <a:t>TX</a:t>
            </a:r>
            <a:endParaRPr lang="en-US" altLang="en-US" sz="3200" smtClean="0"/>
          </a:p>
          <a:p>
            <a:pPr eaLnBrk="1" hangingPunct="1">
              <a:lnSpc>
                <a:spcPct val="90000"/>
              </a:lnSpc>
              <a:buFontTx/>
              <a:buNone/>
            </a:pPr>
            <a:r>
              <a:rPr lang="en-US" altLang="en-US" sz="3200" smtClean="0"/>
              <a:t>1. IVF</a:t>
            </a:r>
          </a:p>
          <a:p>
            <a:pPr eaLnBrk="1" hangingPunct="1">
              <a:lnSpc>
                <a:spcPct val="90000"/>
              </a:lnSpc>
              <a:buFontTx/>
              <a:buNone/>
            </a:pPr>
            <a:r>
              <a:rPr lang="en-US" altLang="en-US" sz="3200" smtClean="0"/>
              <a:t>2. Treat </a:t>
            </a:r>
          </a:p>
          <a:p>
            <a:pPr eaLnBrk="1" hangingPunct="1">
              <a:lnSpc>
                <a:spcPct val="90000"/>
              </a:lnSpc>
              <a:buFontTx/>
              <a:buNone/>
            </a:pPr>
            <a:r>
              <a:rPr lang="en-US" altLang="en-US" sz="3200" smtClean="0"/>
              <a:t>   -Any malnutrition</a:t>
            </a:r>
          </a:p>
          <a:p>
            <a:pPr eaLnBrk="1" hangingPunct="1">
              <a:lnSpc>
                <a:spcPct val="90000"/>
              </a:lnSpc>
              <a:buFontTx/>
              <a:buNone/>
            </a:pPr>
            <a:r>
              <a:rPr lang="en-US" altLang="en-US" sz="3200" smtClean="0"/>
              <a:t>	-Bleeding Tendency</a:t>
            </a:r>
          </a:p>
          <a:p>
            <a:pPr eaLnBrk="1" hangingPunct="1">
              <a:lnSpc>
                <a:spcPct val="90000"/>
              </a:lnSpc>
              <a:buFontTx/>
              <a:buNone/>
            </a:pPr>
            <a:r>
              <a:rPr lang="en-US" altLang="en-US" sz="3200" smtClean="0"/>
              <a:t>	-Anaemia –Treat</a:t>
            </a:r>
          </a:p>
          <a:p>
            <a:pPr eaLnBrk="1" hangingPunct="1">
              <a:lnSpc>
                <a:spcPct val="90000"/>
              </a:lnSpc>
              <a:buFontTx/>
              <a:buNone/>
            </a:pPr>
            <a:r>
              <a:rPr lang="en-US" altLang="en-US" sz="3200" smtClean="0"/>
              <a:t>	-Hypocalcaemia-calciumgluconate</a:t>
            </a:r>
          </a:p>
          <a:p>
            <a:pPr eaLnBrk="1" hangingPunct="1">
              <a:lnSpc>
                <a:spcPct val="90000"/>
              </a:lnSpc>
              <a:buFontTx/>
              <a:buNone/>
            </a:pPr>
            <a:r>
              <a:rPr lang="en-US" altLang="en-US" sz="3200" smtClean="0"/>
              <a:t>	-Prolonged A/b therapy –stop therapy</a:t>
            </a:r>
          </a:p>
          <a:p>
            <a:pPr eaLnBrk="1" hangingPunct="1">
              <a:lnSpc>
                <a:spcPct val="90000"/>
              </a:lnSpc>
              <a:buFontTx/>
              <a:buNone/>
            </a:pPr>
            <a:r>
              <a:rPr lang="en-US" altLang="en-US" sz="3200" smtClean="0"/>
              <a:t>	-Lack of vitamins –maltivitamins-parenteral e.g. parenterovite IV</a:t>
            </a:r>
          </a:p>
          <a:p>
            <a:pPr eaLnBrk="1" hangingPunct="1">
              <a:lnSpc>
                <a:spcPct val="90000"/>
              </a:lnSpc>
              <a:buFontTx/>
              <a:buNone/>
            </a:pPr>
            <a:r>
              <a:rPr lang="en-US" altLang="en-US" sz="3200" smtClean="0"/>
              <a:t>	-Vitamin D deficiency-Vitamin D</a:t>
            </a:r>
          </a:p>
          <a:p>
            <a:pPr eaLnBrk="1" hangingPunct="1">
              <a:lnSpc>
                <a:spcPct val="90000"/>
              </a:lnSpc>
              <a:buFontTx/>
              <a:buNone/>
            </a:pPr>
            <a:r>
              <a:rPr lang="en-US" altLang="en-US" sz="3200" smtClean="0"/>
              <a:t>3. Identity and treat the cause.</a:t>
            </a:r>
          </a:p>
        </p:txBody>
      </p:sp>
      <p:sp>
        <p:nvSpPr>
          <p:cNvPr id="3" name="Slide Number Placeholder 2"/>
          <p:cNvSpPr>
            <a:spLocks noGrp="1"/>
          </p:cNvSpPr>
          <p:nvPr>
            <p:ph type="sldNum" sz="quarter" idx="12"/>
          </p:nvPr>
        </p:nvSpPr>
        <p:spPr/>
        <p:txBody>
          <a:bodyPr/>
          <a:lstStyle/>
          <a:p>
            <a:pPr>
              <a:defRPr/>
            </a:pPr>
            <a:fld id="{769208BD-58F2-4230-A11A-BDD49A12D181}" type="slidenum">
              <a:rPr lang="en-US"/>
              <a:pPr>
                <a:defRPr/>
              </a:pPr>
              <a:t>289</a:t>
            </a:fld>
            <a:endParaRPr lang="en-US"/>
          </a:p>
        </p:txBody>
      </p:sp>
    </p:spTree>
    <p:extLst>
      <p:ext uri="{BB962C8B-B14F-4D97-AF65-F5344CB8AC3E}">
        <p14:creationId xmlns:p14="http://schemas.microsoft.com/office/powerpoint/2010/main" val="13202491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0" y="1828800"/>
            <a:ext cx="6324600" cy="5029200"/>
          </a:xfrm>
        </p:spPr>
        <p:txBody>
          <a:bodyPr/>
          <a:lstStyle/>
          <a:p>
            <a:pPr>
              <a:defRPr/>
            </a:pPr>
            <a:r>
              <a:rPr lang="en-US" dirty="0"/>
              <a:t>In parts of Asia the disease is common among people who chew areca nuts wrapped in leaves of the betel plant ('betel nuts'). </a:t>
            </a:r>
          </a:p>
          <a:p>
            <a:pPr>
              <a:defRPr/>
            </a:pPr>
            <a:r>
              <a:rPr lang="en-US" dirty="0"/>
              <a:t>Oral cancer may present in many ways and a high index of suspicion is required. </a:t>
            </a:r>
          </a:p>
        </p:txBody>
      </p:sp>
      <p:sp>
        <p:nvSpPr>
          <p:cNvPr id="67587" name="TextBox 3"/>
          <p:cNvSpPr txBox="1">
            <a:spLocks noChangeArrowheads="1"/>
          </p:cNvSpPr>
          <p:nvPr/>
        </p:nvSpPr>
        <p:spPr bwMode="auto">
          <a:xfrm>
            <a:off x="2514600" y="457200"/>
            <a:ext cx="6096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cs typeface="Arial" charset="0"/>
              </a:defRPr>
            </a:lvl1pPr>
            <a:lvl2pPr>
              <a:defRPr sz="2800">
                <a:solidFill>
                  <a:schemeClr val="tx1"/>
                </a:solidFill>
                <a:latin typeface="Arial" charset="0"/>
                <a:cs typeface="Arial" charset="0"/>
              </a:defRPr>
            </a:lvl2pPr>
            <a:lvl3pPr>
              <a:defRPr sz="2400">
                <a:solidFill>
                  <a:schemeClr val="tx1"/>
                </a:solidFill>
                <a:latin typeface="Arial" charset="0"/>
                <a:cs typeface="Arial" charset="0"/>
              </a:defRPr>
            </a:lvl3pPr>
            <a:lvl4pPr>
              <a:defRPr sz="2000">
                <a:solidFill>
                  <a:schemeClr val="tx1"/>
                </a:solidFill>
                <a:latin typeface="Arial" charset="0"/>
                <a:cs typeface="Arial" charset="0"/>
              </a:defRPr>
            </a:lvl4pPr>
            <a:lvl5pPr>
              <a:defRPr sz="2000">
                <a:solidFill>
                  <a:schemeClr val="tx1"/>
                </a:solidFill>
                <a:latin typeface="Arial" charset="0"/>
                <a:cs typeface="Arial" charset="0"/>
              </a:defRPr>
            </a:lvl5pPr>
            <a:lvl6pPr eaLnBrk="0" hangingPunct="0">
              <a:defRPr sz="2000">
                <a:solidFill>
                  <a:schemeClr val="tx1"/>
                </a:solidFill>
                <a:latin typeface="Arial" charset="0"/>
                <a:cs typeface="Arial" charset="0"/>
              </a:defRPr>
            </a:lvl6pPr>
            <a:lvl7pPr eaLnBrk="0" hangingPunct="0">
              <a:defRPr sz="2000">
                <a:solidFill>
                  <a:schemeClr val="tx1"/>
                </a:solidFill>
                <a:latin typeface="Arial" charset="0"/>
                <a:cs typeface="Arial" charset="0"/>
              </a:defRPr>
            </a:lvl7pPr>
            <a:lvl8pPr eaLnBrk="0" hangingPunct="0">
              <a:defRPr sz="2000">
                <a:solidFill>
                  <a:schemeClr val="tx1"/>
                </a:solidFill>
                <a:latin typeface="Arial" charset="0"/>
                <a:cs typeface="Arial" charset="0"/>
              </a:defRPr>
            </a:lvl8pPr>
            <a:lvl9pPr eaLnBrk="0" hangingPunct="0">
              <a:defRPr sz="2000">
                <a:solidFill>
                  <a:schemeClr val="tx1"/>
                </a:solidFill>
                <a:latin typeface="Arial" charset="0"/>
                <a:cs typeface="Arial" charset="0"/>
              </a:defRPr>
            </a:lvl9pPr>
          </a:lstStyle>
          <a:p>
            <a:pPr fontAlgn="base">
              <a:spcBef>
                <a:spcPct val="0"/>
              </a:spcBef>
              <a:spcAft>
                <a:spcPct val="0"/>
              </a:spcAft>
            </a:pPr>
            <a:r>
              <a:rPr lang="en-US" altLang="en-US" sz="5400" b="1" u="sng">
                <a:solidFill>
                  <a:srgbClr val="000000"/>
                </a:solidFill>
                <a:latin typeface="Times New Roman" pitchFamily="18" charset="0"/>
                <a:cs typeface="Times New Roman" pitchFamily="18" charset="0"/>
              </a:rPr>
              <a:t>ORAL CANCER</a:t>
            </a:r>
          </a:p>
        </p:txBody>
      </p:sp>
      <p:sp>
        <p:nvSpPr>
          <p:cNvPr id="4" name="Slide Number Placeholder 3"/>
          <p:cNvSpPr>
            <a:spLocks noGrp="1"/>
          </p:cNvSpPr>
          <p:nvPr>
            <p:ph type="sldNum" sz="quarter" idx="12"/>
          </p:nvPr>
        </p:nvSpPr>
        <p:spPr/>
        <p:txBody>
          <a:bodyPr/>
          <a:lstStyle/>
          <a:p>
            <a:pPr>
              <a:defRPr/>
            </a:pPr>
            <a:fld id="{E11E7F2A-A76C-478D-A56F-A2EF16C565FD}" type="slidenum">
              <a:rPr lang="en-US">
                <a:solidFill>
                  <a:srgbClr val="000000"/>
                </a:solidFill>
              </a:rPr>
              <a:pPr>
                <a:defRPr/>
              </a:pPr>
              <a:t>29</a:t>
            </a:fld>
            <a:endParaRPr lang="en-US">
              <a:solidFill>
                <a:srgbClr val="000000"/>
              </a:solidFill>
            </a:endParaRPr>
          </a:p>
        </p:txBody>
      </p:sp>
    </p:spTree>
    <p:extLst>
      <p:ext uri="{BB962C8B-B14F-4D97-AF65-F5344CB8AC3E}">
        <p14:creationId xmlns:p14="http://schemas.microsoft.com/office/powerpoint/2010/main" val="1602771439"/>
      </p:ext>
    </p:extLst>
  </p:cSld>
  <p:clrMapOvr>
    <a:masterClrMapping/>
  </p:clrMapOvr>
  <p:transition spd="slow"/>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914400" y="228600"/>
            <a:ext cx="5257800" cy="563563"/>
          </a:xfrm>
        </p:spPr>
        <p:txBody>
          <a:bodyPr>
            <a:normAutofit fontScale="90000"/>
          </a:bodyPr>
          <a:lstStyle/>
          <a:p>
            <a:pPr eaLnBrk="1" fontAlgn="auto" hangingPunct="1">
              <a:spcAft>
                <a:spcPts val="0"/>
              </a:spcAft>
              <a:defRPr/>
            </a:pPr>
            <a:r>
              <a:rPr lang="en-US" dirty="0">
                <a:solidFill>
                  <a:schemeClr val="tx1"/>
                </a:solidFill>
              </a:rPr>
              <a:t>Referred Pain Locations</a:t>
            </a:r>
          </a:p>
        </p:txBody>
      </p:sp>
      <p:sp>
        <p:nvSpPr>
          <p:cNvPr id="4" name="Slide Number Placeholder 3"/>
          <p:cNvSpPr>
            <a:spLocks noGrp="1"/>
          </p:cNvSpPr>
          <p:nvPr>
            <p:ph type="sldNum" sz="quarter" idx="12"/>
          </p:nvPr>
        </p:nvSpPr>
        <p:spPr/>
        <p:txBody>
          <a:bodyPr/>
          <a:lstStyle/>
          <a:p>
            <a:pPr>
              <a:defRPr/>
            </a:pPr>
            <a:fld id="{DBA114E8-8ACE-41D7-9476-57ED99A15487}" type="slidenum">
              <a:rPr lang="en-US"/>
              <a:pPr>
                <a:defRPr/>
              </a:pPr>
              <a:t>290</a:t>
            </a:fld>
            <a:endParaRPr lang="en-US"/>
          </a:p>
        </p:txBody>
      </p:sp>
      <p:pic>
        <p:nvPicPr>
          <p:cNvPr id="334852" name="Content Placeholder 4" descr="34_00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52400" y="685800"/>
            <a:ext cx="8839200" cy="6113463"/>
          </a:xfrm>
          <a:noFill/>
        </p:spPr>
      </p:pic>
    </p:spTree>
    <p:extLst>
      <p:ext uri="{BB962C8B-B14F-4D97-AF65-F5344CB8AC3E}">
        <p14:creationId xmlns:p14="http://schemas.microsoft.com/office/powerpoint/2010/main" val="2717596727"/>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Title 1"/>
          <p:cNvSpPr>
            <a:spLocks noGrp="1"/>
          </p:cNvSpPr>
          <p:nvPr>
            <p:ph type="title"/>
          </p:nvPr>
        </p:nvSpPr>
        <p:spPr>
          <a:xfrm>
            <a:off x="762000" y="2438400"/>
            <a:ext cx="7772400" cy="1143000"/>
          </a:xfrm>
          <a:solidFill>
            <a:schemeClr val="bg1"/>
          </a:solidFill>
        </p:spPr>
        <p:txBody>
          <a:bodyPr/>
          <a:lstStyle/>
          <a:p>
            <a:r>
              <a:rPr lang="en-US" altLang="en-US" sz="7200" b="1" smtClean="0"/>
              <a:t>COELIAC DISEASE</a:t>
            </a:r>
            <a:endParaRPr lang="en-US" altLang="en-US" sz="7200" smtClean="0"/>
          </a:p>
        </p:txBody>
      </p:sp>
      <p:sp>
        <p:nvSpPr>
          <p:cNvPr id="4" name="Slide Number Placeholder 3"/>
          <p:cNvSpPr>
            <a:spLocks noGrp="1"/>
          </p:cNvSpPr>
          <p:nvPr>
            <p:ph type="sldNum" sz="quarter" idx="12"/>
          </p:nvPr>
        </p:nvSpPr>
        <p:spPr/>
        <p:txBody>
          <a:bodyPr/>
          <a:lstStyle/>
          <a:p>
            <a:pPr>
              <a:defRPr/>
            </a:pPr>
            <a:fld id="{19B08416-6E10-41B4-BD40-D092F465B4A3}" type="slidenum">
              <a:rPr lang="en-US"/>
              <a:pPr>
                <a:defRPr/>
              </a:pPr>
              <a:t>291</a:t>
            </a:fld>
            <a:endParaRPr lang="en-US"/>
          </a:p>
        </p:txBody>
      </p:sp>
    </p:spTree>
    <p:extLst>
      <p:ext uri="{BB962C8B-B14F-4D97-AF65-F5344CB8AC3E}">
        <p14:creationId xmlns:p14="http://schemas.microsoft.com/office/powerpoint/2010/main" val="3188457275"/>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457200" y="228600"/>
            <a:ext cx="4343400" cy="762000"/>
          </a:xfrm>
          <a:solidFill>
            <a:schemeClr val="bg1"/>
          </a:solidFill>
        </p:spPr>
        <p:txBody>
          <a:bodyPr/>
          <a:lstStyle/>
          <a:p>
            <a:pPr eaLnBrk="1" hangingPunct="1"/>
            <a:r>
              <a:rPr lang="en-US" altLang="en-US" b="1" smtClean="0"/>
              <a:t>COELIAC DISEASE</a:t>
            </a:r>
          </a:p>
        </p:txBody>
      </p:sp>
      <p:sp>
        <p:nvSpPr>
          <p:cNvPr id="336899" name="Rectangle 3"/>
          <p:cNvSpPr>
            <a:spLocks noGrp="1" noChangeArrowheads="1"/>
          </p:cNvSpPr>
          <p:nvPr>
            <p:ph sz="quarter" idx="1"/>
          </p:nvPr>
        </p:nvSpPr>
        <p:spPr>
          <a:xfrm>
            <a:off x="457200" y="1066800"/>
            <a:ext cx="8229600" cy="5410200"/>
          </a:xfrm>
        </p:spPr>
        <p:txBody>
          <a:bodyPr/>
          <a:lstStyle/>
          <a:p>
            <a:pPr eaLnBrk="1" hangingPunct="1"/>
            <a:r>
              <a:rPr lang="en-US" altLang="en-US" sz="3600" smtClean="0"/>
              <a:t>This is a disorder characteristic by an abnormal mucosa in the small intestines induced by ingestion of GLUTEN containing foods e.g. barley, wheat.</a:t>
            </a:r>
          </a:p>
          <a:p>
            <a:pPr eaLnBrk="1" hangingPunct="1"/>
            <a:r>
              <a:rPr lang="en-US" altLang="en-US" sz="3600" smtClean="0"/>
              <a:t>It is associated with malabsorption.</a:t>
            </a:r>
            <a:endParaRPr lang="en-US" altLang="en-US" sz="3600" b="1" smtClean="0"/>
          </a:p>
          <a:p>
            <a:pPr eaLnBrk="1" hangingPunct="1">
              <a:buFontTx/>
              <a:buNone/>
            </a:pPr>
            <a:endParaRPr lang="en-US" altLang="en-US" sz="3600" b="1" smtClean="0"/>
          </a:p>
          <a:p>
            <a:pPr eaLnBrk="1" hangingPunct="1">
              <a:buFontTx/>
              <a:buNone/>
            </a:pPr>
            <a:r>
              <a:rPr lang="en-US" altLang="en-US" sz="3600" b="1" smtClean="0"/>
              <a:t>Aetiology</a:t>
            </a:r>
            <a:endParaRPr lang="en-US" altLang="en-US" sz="3600" smtClean="0"/>
          </a:p>
          <a:p>
            <a:pPr eaLnBrk="1" hangingPunct="1"/>
            <a:r>
              <a:rPr lang="en-US" altLang="en-US" sz="3600" smtClean="0"/>
              <a:t>Caused by a polypeptide gluten in wheat, barley etc.</a:t>
            </a:r>
          </a:p>
        </p:txBody>
      </p:sp>
      <p:sp>
        <p:nvSpPr>
          <p:cNvPr id="4" name="Slide Number Placeholder 3"/>
          <p:cNvSpPr>
            <a:spLocks noGrp="1"/>
          </p:cNvSpPr>
          <p:nvPr>
            <p:ph type="sldNum" sz="quarter" idx="12"/>
          </p:nvPr>
        </p:nvSpPr>
        <p:spPr/>
        <p:txBody>
          <a:bodyPr/>
          <a:lstStyle/>
          <a:p>
            <a:pPr>
              <a:defRPr/>
            </a:pPr>
            <a:fld id="{A9D26B4E-2A6D-42E9-AE35-2A7C847E1012}" type="slidenum">
              <a:rPr lang="en-US"/>
              <a:pPr>
                <a:defRPr/>
              </a:pPr>
              <a:t>292</a:t>
            </a:fld>
            <a:endParaRPr lang="en-US"/>
          </a:p>
        </p:txBody>
      </p:sp>
    </p:spTree>
    <p:extLst>
      <p:ext uri="{BB962C8B-B14F-4D97-AF65-F5344CB8AC3E}">
        <p14:creationId xmlns:p14="http://schemas.microsoft.com/office/powerpoint/2010/main" val="3736254001"/>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3"/>
          <p:cNvSpPr>
            <a:spLocks noGrp="1" noChangeArrowheads="1"/>
          </p:cNvSpPr>
          <p:nvPr>
            <p:ph sz="quarter" idx="1"/>
          </p:nvPr>
        </p:nvSpPr>
        <p:spPr>
          <a:xfrm>
            <a:off x="457200" y="304800"/>
            <a:ext cx="8229600" cy="5592763"/>
          </a:xfrm>
        </p:spPr>
        <p:txBody>
          <a:bodyPr/>
          <a:lstStyle/>
          <a:p>
            <a:pPr eaLnBrk="1" hangingPunct="1">
              <a:buFontTx/>
              <a:buNone/>
            </a:pPr>
            <a:r>
              <a:rPr lang="en-US" altLang="en-US" sz="4000" b="1" smtClean="0"/>
              <a:t>Pathophysiology – SUMMARY  (OPTIONAL)</a:t>
            </a:r>
            <a:endParaRPr lang="en-US" altLang="en-US" sz="4000" smtClean="0"/>
          </a:p>
          <a:p>
            <a:pPr eaLnBrk="1" hangingPunct="1"/>
            <a:r>
              <a:rPr lang="en-US" altLang="en-US" sz="4000" smtClean="0"/>
              <a:t> Gluten and its break down products i.e. Gliadin are toxic to the intestinal mucosa.</a:t>
            </a:r>
          </a:p>
          <a:p>
            <a:pPr eaLnBrk="1" hangingPunct="1"/>
            <a:r>
              <a:rPr lang="en-US" altLang="en-US" sz="4000" smtClean="0"/>
              <a:t>They cause damage to intestinal mucosa and eventually there will be blunting or loss of vili and also the crypts of lueberkuhn. </a:t>
            </a:r>
          </a:p>
          <a:p>
            <a:pPr eaLnBrk="1" hangingPunct="1"/>
            <a:r>
              <a:rPr lang="en-US" altLang="en-US" sz="4000" smtClean="0"/>
              <a:t>This will cause an increased reduction in absorption.</a:t>
            </a:r>
          </a:p>
        </p:txBody>
      </p:sp>
      <p:sp>
        <p:nvSpPr>
          <p:cNvPr id="3" name="Slide Number Placeholder 2"/>
          <p:cNvSpPr>
            <a:spLocks noGrp="1"/>
          </p:cNvSpPr>
          <p:nvPr>
            <p:ph type="sldNum" sz="quarter" idx="12"/>
          </p:nvPr>
        </p:nvSpPr>
        <p:spPr/>
        <p:txBody>
          <a:bodyPr/>
          <a:lstStyle/>
          <a:p>
            <a:pPr>
              <a:defRPr/>
            </a:pPr>
            <a:fld id="{3B4BAD55-CE3D-4304-AC39-2067555B6B01}" type="slidenum">
              <a:rPr lang="en-US"/>
              <a:pPr>
                <a:defRPr/>
              </a:pPr>
              <a:t>293</a:t>
            </a:fld>
            <a:endParaRPr lang="en-US"/>
          </a:p>
        </p:txBody>
      </p:sp>
    </p:spTree>
    <p:extLst>
      <p:ext uri="{BB962C8B-B14F-4D97-AF65-F5344CB8AC3E}">
        <p14:creationId xmlns:p14="http://schemas.microsoft.com/office/powerpoint/2010/main" val="2955120465"/>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Title 1"/>
          <p:cNvSpPr>
            <a:spLocks noGrp="1"/>
          </p:cNvSpPr>
          <p:nvPr>
            <p:ph type="title"/>
          </p:nvPr>
        </p:nvSpPr>
        <p:spPr>
          <a:xfrm>
            <a:off x="457200" y="228600"/>
            <a:ext cx="8458200" cy="609600"/>
          </a:xfrm>
          <a:solidFill>
            <a:schemeClr val="bg1"/>
          </a:solidFill>
        </p:spPr>
        <p:txBody>
          <a:bodyPr/>
          <a:lstStyle/>
          <a:p>
            <a:r>
              <a:rPr lang="en-US" altLang="en-US" b="1" smtClean="0">
                <a:solidFill>
                  <a:schemeClr val="tx1"/>
                </a:solidFill>
              </a:rPr>
              <a:t>Pathophysiology of coeliac disease. </a:t>
            </a:r>
          </a:p>
        </p:txBody>
      </p:sp>
      <p:sp>
        <p:nvSpPr>
          <p:cNvPr id="338947" name="Content Placeholder 2"/>
          <p:cNvSpPr>
            <a:spLocks noGrp="1"/>
          </p:cNvSpPr>
          <p:nvPr>
            <p:ph sz="quarter" idx="1"/>
          </p:nvPr>
        </p:nvSpPr>
        <p:spPr>
          <a:xfrm>
            <a:off x="609600" y="990600"/>
            <a:ext cx="8077200" cy="5334000"/>
          </a:xfrm>
        </p:spPr>
        <p:txBody>
          <a:bodyPr/>
          <a:lstStyle/>
          <a:p>
            <a:r>
              <a:rPr lang="en-US" altLang="en-US" sz="2800" smtClean="0"/>
              <a:t>After being taken up by epithelial cells, gluten peptides are deamidated by the enzyme tissue transglutaminase in the subepithelial layer.</a:t>
            </a:r>
          </a:p>
          <a:p>
            <a:r>
              <a:rPr lang="en-US" altLang="en-US" sz="2800" smtClean="0"/>
              <a:t> They are then able to fit the antigen-binding motif on HLA-DQ2-positive antigen-presenting cells. </a:t>
            </a:r>
          </a:p>
          <a:p>
            <a:r>
              <a:rPr lang="en-US" altLang="en-US" sz="2800" smtClean="0"/>
              <a:t>Recognition by CD4+ T cells triggers a Th</a:t>
            </a:r>
            <a:r>
              <a:rPr lang="en-US" altLang="en-US" sz="2800" baseline="-25000" smtClean="0"/>
              <a:t>1</a:t>
            </a:r>
            <a:r>
              <a:rPr lang="en-US" altLang="en-US" sz="2800" smtClean="0"/>
              <a:t> (T helper cell) immune response with generation of pro-inflammatory cytokines (IL-1, IFN-</a:t>
            </a:r>
            <a:r>
              <a:rPr lang="el-GR" altLang="en-US" sz="2800" smtClean="0"/>
              <a:t>γ </a:t>
            </a:r>
            <a:r>
              <a:rPr lang="en-US" altLang="en-US" sz="2800" smtClean="0"/>
              <a:t>and TNF-</a:t>
            </a:r>
            <a:r>
              <a:rPr lang="el-GR" altLang="en-US" sz="2800" smtClean="0"/>
              <a:t>α). </a:t>
            </a:r>
            <a:endParaRPr lang="en-US" altLang="en-US" sz="2800" smtClean="0"/>
          </a:p>
          <a:p>
            <a:r>
              <a:rPr lang="en-US" altLang="en-US" sz="2800" smtClean="0"/>
              <a:t>Lymphocytes infiltrate the lamina propria, and increased intraepithelial lymphocytes (IEL), crypt hyperplasia and villous atrophy ensue.</a:t>
            </a:r>
          </a:p>
        </p:txBody>
      </p:sp>
      <p:sp>
        <p:nvSpPr>
          <p:cNvPr id="4" name="Slide Number Placeholder 3"/>
          <p:cNvSpPr>
            <a:spLocks noGrp="1"/>
          </p:cNvSpPr>
          <p:nvPr>
            <p:ph type="sldNum" sz="quarter" idx="12"/>
          </p:nvPr>
        </p:nvSpPr>
        <p:spPr/>
        <p:txBody>
          <a:bodyPr/>
          <a:lstStyle/>
          <a:p>
            <a:pPr>
              <a:defRPr/>
            </a:pPr>
            <a:fld id="{C7C8634F-7083-469D-93C8-E8FAF75BF5FB}" type="slidenum">
              <a:rPr lang="en-US"/>
              <a:pPr>
                <a:defRPr/>
              </a:pPr>
              <a:t>294</a:t>
            </a:fld>
            <a:endParaRPr lang="en-US"/>
          </a:p>
        </p:txBody>
      </p:sp>
    </p:spTree>
    <p:extLst>
      <p:ext uri="{BB962C8B-B14F-4D97-AF65-F5344CB8AC3E}">
        <p14:creationId xmlns:p14="http://schemas.microsoft.com/office/powerpoint/2010/main" val="3714699885"/>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EF51F5B-8CD7-4CE3-85D9-6CE239B0AE90}" type="slidenum">
              <a:rPr lang="en-US"/>
              <a:pPr>
                <a:defRPr/>
              </a:pPr>
              <a:t>295</a:t>
            </a:fld>
            <a:endParaRPr lang="en-US"/>
          </a:p>
        </p:txBody>
      </p:sp>
      <p:pic>
        <p:nvPicPr>
          <p:cNvPr id="339971"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19075" y="381000"/>
            <a:ext cx="8620125" cy="6096000"/>
          </a:xfrm>
          <a:noFill/>
        </p:spPr>
      </p:pic>
    </p:spTree>
    <p:extLst>
      <p:ext uri="{BB962C8B-B14F-4D97-AF65-F5344CB8AC3E}">
        <p14:creationId xmlns:p14="http://schemas.microsoft.com/office/powerpoint/2010/main" val="687938101"/>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3"/>
          <p:cNvSpPr>
            <a:spLocks noGrp="1" noChangeArrowheads="1"/>
          </p:cNvSpPr>
          <p:nvPr>
            <p:ph sz="quarter" idx="1"/>
          </p:nvPr>
        </p:nvSpPr>
        <p:spPr>
          <a:xfrm>
            <a:off x="838200" y="381000"/>
            <a:ext cx="8077200" cy="5745163"/>
          </a:xfrm>
        </p:spPr>
        <p:txBody>
          <a:bodyPr/>
          <a:lstStyle/>
          <a:p>
            <a:pPr eaLnBrk="1" hangingPunct="1">
              <a:buFontTx/>
              <a:buNone/>
            </a:pPr>
            <a:r>
              <a:rPr lang="en-US" altLang="en-US" sz="3200" b="1" smtClean="0"/>
              <a:t>CF</a:t>
            </a:r>
            <a:endParaRPr lang="en-US" altLang="en-US" sz="3200" smtClean="0"/>
          </a:p>
          <a:p>
            <a:pPr eaLnBrk="1" hangingPunct="1"/>
            <a:r>
              <a:rPr lang="en-US" altLang="en-US" sz="3200" smtClean="0"/>
              <a:t>Manifest as early as 6/12 -2 years</a:t>
            </a:r>
          </a:p>
          <a:p>
            <a:pPr eaLnBrk="1" hangingPunct="1"/>
            <a:r>
              <a:rPr lang="en-US" altLang="en-US" sz="3200" smtClean="0"/>
              <a:t>In adults 20-50 years</a:t>
            </a:r>
          </a:p>
          <a:p>
            <a:pPr eaLnBrk="1" hangingPunct="1"/>
            <a:r>
              <a:rPr lang="en-US" altLang="en-US" sz="3200" smtClean="0"/>
              <a:t>Failure to thrive</a:t>
            </a:r>
          </a:p>
          <a:p>
            <a:pPr eaLnBrk="1" hangingPunct="1"/>
            <a:r>
              <a:rPr lang="en-US" altLang="en-US" sz="3200" smtClean="0"/>
              <a:t>weight loss</a:t>
            </a:r>
          </a:p>
          <a:p>
            <a:pPr eaLnBrk="1" hangingPunct="1"/>
            <a:r>
              <a:rPr lang="en-US" altLang="en-US" sz="3200" smtClean="0"/>
              <a:t>Diarrhoea</a:t>
            </a:r>
          </a:p>
          <a:p>
            <a:pPr eaLnBrk="1" hangingPunct="1"/>
            <a:r>
              <a:rPr lang="en-US" altLang="en-US" sz="3200" smtClean="0"/>
              <a:t>Anorexia</a:t>
            </a:r>
          </a:p>
          <a:p>
            <a:pPr eaLnBrk="1" hangingPunct="1"/>
            <a:r>
              <a:rPr lang="en-US" altLang="en-US" sz="3200" smtClean="0"/>
              <a:t>Irritability</a:t>
            </a:r>
            <a:endParaRPr lang="en-US" altLang="en-US" sz="3200" b="1" smtClean="0"/>
          </a:p>
          <a:p>
            <a:pPr eaLnBrk="1" hangingPunct="1">
              <a:buFontTx/>
              <a:buNone/>
            </a:pPr>
            <a:r>
              <a:rPr lang="en-US" altLang="en-US" sz="3200" b="1" smtClean="0"/>
              <a:t>O/E</a:t>
            </a:r>
            <a:endParaRPr lang="en-US" altLang="en-US" sz="3200" smtClean="0"/>
          </a:p>
          <a:p>
            <a:pPr eaLnBrk="1" hangingPunct="1"/>
            <a:r>
              <a:rPr lang="en-US" altLang="en-US" sz="3200" smtClean="0"/>
              <a:t>Finger clubbing</a:t>
            </a:r>
          </a:p>
          <a:p>
            <a:pPr eaLnBrk="1" hangingPunct="1">
              <a:buFontTx/>
              <a:buNone/>
            </a:pPr>
            <a:r>
              <a:rPr lang="en-US" altLang="en-US" sz="3200" smtClean="0"/>
              <a:t>-Other features are those of malabsorption.</a:t>
            </a:r>
          </a:p>
        </p:txBody>
      </p:sp>
      <p:sp>
        <p:nvSpPr>
          <p:cNvPr id="3" name="Slide Number Placeholder 2"/>
          <p:cNvSpPr>
            <a:spLocks noGrp="1"/>
          </p:cNvSpPr>
          <p:nvPr>
            <p:ph type="sldNum" sz="quarter" idx="12"/>
          </p:nvPr>
        </p:nvSpPr>
        <p:spPr/>
        <p:txBody>
          <a:bodyPr/>
          <a:lstStyle/>
          <a:p>
            <a:pPr>
              <a:defRPr/>
            </a:pPr>
            <a:fld id="{CA2C67EA-5028-4479-86E4-10243D275403}" type="slidenum">
              <a:rPr lang="en-US"/>
              <a:pPr>
                <a:defRPr/>
              </a:pPr>
              <a:t>296</a:t>
            </a:fld>
            <a:endParaRPr lang="en-US"/>
          </a:p>
        </p:txBody>
      </p:sp>
    </p:spTree>
    <p:extLst>
      <p:ext uri="{BB962C8B-B14F-4D97-AF65-F5344CB8AC3E}">
        <p14:creationId xmlns:p14="http://schemas.microsoft.com/office/powerpoint/2010/main" val="1823229979"/>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3"/>
          <p:cNvSpPr>
            <a:spLocks noGrp="1" noChangeArrowheads="1"/>
          </p:cNvSpPr>
          <p:nvPr>
            <p:ph sz="quarter" idx="1"/>
          </p:nvPr>
        </p:nvSpPr>
        <p:spPr>
          <a:xfrm>
            <a:off x="457200" y="381000"/>
            <a:ext cx="8229600" cy="6096000"/>
          </a:xfrm>
        </p:spPr>
        <p:txBody>
          <a:bodyPr/>
          <a:lstStyle/>
          <a:p>
            <a:pPr eaLnBrk="1" hangingPunct="1">
              <a:buFontTx/>
              <a:buNone/>
            </a:pPr>
            <a:r>
              <a:rPr lang="en-US" altLang="en-US" sz="2800" b="1" smtClean="0"/>
              <a:t>DX</a:t>
            </a:r>
            <a:endParaRPr lang="en-US" altLang="en-US" sz="2800" smtClean="0"/>
          </a:p>
          <a:p>
            <a:pPr eaLnBrk="1" hangingPunct="1"/>
            <a:r>
              <a:rPr lang="en-US" altLang="en-US" sz="2800" smtClean="0"/>
              <a:t>Evidence of malabsoption</a:t>
            </a:r>
          </a:p>
          <a:p>
            <a:pPr eaLnBrk="1" hangingPunct="1"/>
            <a:r>
              <a:rPr lang="en-US" altLang="en-US" sz="2800" smtClean="0"/>
              <a:t>Clinical improvement if gluten free diet is given.</a:t>
            </a:r>
          </a:p>
          <a:p>
            <a:pPr eaLnBrk="1" hangingPunct="1"/>
            <a:r>
              <a:rPr lang="en-US" altLang="en-US" sz="2800" smtClean="0"/>
              <a:t>Biopsy-There is flattening of villi.</a:t>
            </a:r>
          </a:p>
          <a:p>
            <a:pPr eaLnBrk="1" hangingPunct="1">
              <a:buFontTx/>
              <a:buNone/>
            </a:pPr>
            <a:endParaRPr lang="en-US" altLang="en-US" sz="2800" b="1" smtClean="0"/>
          </a:p>
          <a:p>
            <a:pPr eaLnBrk="1" hangingPunct="1">
              <a:buFontTx/>
              <a:buNone/>
            </a:pPr>
            <a:r>
              <a:rPr lang="en-US" altLang="en-US" sz="2800" b="1" smtClean="0"/>
              <a:t>TX</a:t>
            </a:r>
            <a:endParaRPr lang="en-US" altLang="en-US" sz="2800" smtClean="0"/>
          </a:p>
          <a:p>
            <a:pPr eaLnBrk="1" hangingPunct="1">
              <a:buFontTx/>
              <a:buNone/>
            </a:pPr>
            <a:r>
              <a:rPr lang="en-US" altLang="en-US" sz="2800" smtClean="0"/>
              <a:t> 1.Gluten free diet </a:t>
            </a:r>
          </a:p>
          <a:p>
            <a:pPr lvl="1" eaLnBrk="1" hangingPunct="1">
              <a:buFont typeface="Wingdings 2" pitchFamily="18" charset="2"/>
              <a:buNone/>
            </a:pPr>
            <a:r>
              <a:rPr lang="en-US" altLang="en-US" smtClean="0"/>
              <a:t>-</a:t>
            </a:r>
            <a:r>
              <a:rPr lang="en-US" altLang="en-US" sz="2800" smtClean="0"/>
              <a:t>Clinical symptoms begin to subside.</a:t>
            </a:r>
          </a:p>
          <a:p>
            <a:pPr lvl="1" eaLnBrk="1" hangingPunct="1">
              <a:buFont typeface="Wingdings 2" pitchFamily="18" charset="2"/>
              <a:buNone/>
            </a:pPr>
            <a:r>
              <a:rPr lang="en-US" altLang="en-US" sz="2800" smtClean="0"/>
              <a:t>-If no clinical improvement the dx is wrong </a:t>
            </a:r>
          </a:p>
          <a:p>
            <a:pPr eaLnBrk="1" hangingPunct="1">
              <a:buFontTx/>
              <a:buNone/>
            </a:pPr>
            <a:r>
              <a:rPr lang="en-US" altLang="en-US" sz="2800" smtClean="0"/>
              <a:t> 2. Replace lost nutrients</a:t>
            </a:r>
          </a:p>
          <a:p>
            <a:pPr eaLnBrk="1" hangingPunct="1">
              <a:buFontTx/>
              <a:buNone/>
            </a:pPr>
            <a:r>
              <a:rPr lang="en-US" altLang="en-US" sz="2800" smtClean="0"/>
              <a:t> 3. Steroids-if the pt is not improving.</a:t>
            </a:r>
          </a:p>
        </p:txBody>
      </p:sp>
      <p:sp>
        <p:nvSpPr>
          <p:cNvPr id="3" name="Slide Number Placeholder 2"/>
          <p:cNvSpPr>
            <a:spLocks noGrp="1"/>
          </p:cNvSpPr>
          <p:nvPr>
            <p:ph type="sldNum" sz="quarter" idx="12"/>
          </p:nvPr>
        </p:nvSpPr>
        <p:spPr/>
        <p:txBody>
          <a:bodyPr/>
          <a:lstStyle/>
          <a:p>
            <a:pPr>
              <a:defRPr/>
            </a:pPr>
            <a:fld id="{46C32D5C-03EB-4964-8F92-A629014A5D81}" type="slidenum">
              <a:rPr lang="en-US"/>
              <a:pPr>
                <a:defRPr/>
              </a:pPr>
              <a:t>297</a:t>
            </a:fld>
            <a:endParaRPr lang="en-US"/>
          </a:p>
        </p:txBody>
      </p:sp>
    </p:spTree>
    <p:extLst>
      <p:ext uri="{BB962C8B-B14F-4D97-AF65-F5344CB8AC3E}">
        <p14:creationId xmlns:p14="http://schemas.microsoft.com/office/powerpoint/2010/main" val="3498111425"/>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a:xfrm>
            <a:off x="457200" y="0"/>
            <a:ext cx="8229600" cy="792163"/>
          </a:xfrm>
        </p:spPr>
        <p:txBody>
          <a:bodyPr/>
          <a:lstStyle/>
          <a:p>
            <a:pPr eaLnBrk="1" hangingPunct="1"/>
            <a:r>
              <a:rPr lang="en-US" altLang="en-US" b="1" u="sng" smtClean="0"/>
              <a:t>CROHN’S DISEASE</a:t>
            </a:r>
          </a:p>
        </p:txBody>
      </p:sp>
      <p:sp>
        <p:nvSpPr>
          <p:cNvPr id="343043" name="Rectangle 3"/>
          <p:cNvSpPr>
            <a:spLocks noGrp="1" noChangeArrowheads="1"/>
          </p:cNvSpPr>
          <p:nvPr>
            <p:ph sz="quarter" idx="1"/>
          </p:nvPr>
        </p:nvSpPr>
        <p:spPr>
          <a:xfrm>
            <a:off x="457200" y="838200"/>
            <a:ext cx="8229600" cy="6019800"/>
          </a:xfrm>
        </p:spPr>
        <p:txBody>
          <a:bodyPr/>
          <a:lstStyle/>
          <a:p>
            <a:pPr eaLnBrk="1" hangingPunct="1"/>
            <a:r>
              <a:rPr lang="en-US" altLang="en-US" sz="3200" smtClean="0"/>
              <a:t>This is chronic relapsing granulomatous inflammatory disease of the GIT, Commonly affecting the terminal ileum. </a:t>
            </a:r>
          </a:p>
          <a:p>
            <a:pPr eaLnBrk="1" hangingPunct="1"/>
            <a:r>
              <a:rPr lang="en-US" altLang="en-US" sz="3200" smtClean="0"/>
              <a:t>Many other areas of the GIT may be affected.</a:t>
            </a:r>
            <a:endParaRPr lang="en-US" altLang="en-US" sz="3200" b="1" smtClean="0"/>
          </a:p>
          <a:p>
            <a:pPr eaLnBrk="1" hangingPunct="1"/>
            <a:endParaRPr lang="en-US" altLang="en-US" sz="3200" b="1" smtClean="0"/>
          </a:p>
          <a:p>
            <a:pPr eaLnBrk="1" hangingPunct="1">
              <a:buFontTx/>
              <a:buNone/>
            </a:pPr>
            <a:r>
              <a:rPr lang="en-US" altLang="en-US" sz="3200" b="1" u="sng" smtClean="0"/>
              <a:t>Aetology</a:t>
            </a:r>
            <a:endParaRPr lang="en-US" altLang="en-US" sz="3200" u="sng" smtClean="0"/>
          </a:p>
          <a:p>
            <a:pPr eaLnBrk="1" hangingPunct="1"/>
            <a:r>
              <a:rPr lang="en-US" altLang="en-US" sz="3200" smtClean="0"/>
              <a:t>Idiopathic.</a:t>
            </a:r>
          </a:p>
          <a:p>
            <a:pPr eaLnBrk="1" hangingPunct="1"/>
            <a:r>
              <a:rPr lang="en-US" altLang="en-US" sz="3200" smtClean="0"/>
              <a:t>It is thought to be associated with Ab + Ag Rxn.</a:t>
            </a:r>
          </a:p>
          <a:p>
            <a:pPr eaLnBrk="1" hangingPunct="1"/>
            <a:r>
              <a:rPr lang="en-US" altLang="en-US" sz="3200" smtClean="0"/>
              <a:t>Any age can be affected – commonly-btw-20-40years.</a:t>
            </a:r>
          </a:p>
          <a:p>
            <a:pPr eaLnBrk="1" hangingPunct="1"/>
            <a:r>
              <a:rPr lang="en-US" altLang="en-US" sz="3200" smtClean="0"/>
              <a:t>Both sexes are equally affected.</a:t>
            </a:r>
          </a:p>
        </p:txBody>
      </p:sp>
      <p:sp>
        <p:nvSpPr>
          <p:cNvPr id="4" name="Slide Number Placeholder 3"/>
          <p:cNvSpPr>
            <a:spLocks noGrp="1"/>
          </p:cNvSpPr>
          <p:nvPr>
            <p:ph type="sldNum" sz="quarter" idx="12"/>
          </p:nvPr>
        </p:nvSpPr>
        <p:spPr/>
        <p:txBody>
          <a:bodyPr/>
          <a:lstStyle/>
          <a:p>
            <a:pPr>
              <a:defRPr/>
            </a:pPr>
            <a:fld id="{C9D9753C-4EC5-4F66-8741-FA3A304F7EDF}" type="slidenum">
              <a:rPr lang="en-US"/>
              <a:pPr>
                <a:defRPr/>
              </a:pPr>
              <a:t>298</a:t>
            </a:fld>
            <a:endParaRPr lang="en-US"/>
          </a:p>
        </p:txBody>
      </p:sp>
    </p:spTree>
    <p:extLst>
      <p:ext uri="{BB962C8B-B14F-4D97-AF65-F5344CB8AC3E}">
        <p14:creationId xmlns:p14="http://schemas.microsoft.com/office/powerpoint/2010/main" val="255329440"/>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457200" y="274638"/>
            <a:ext cx="8229600" cy="563562"/>
          </a:xfrm>
        </p:spPr>
        <p:txBody>
          <a:bodyPr/>
          <a:lstStyle/>
          <a:p>
            <a:pPr eaLnBrk="1" hangingPunct="1"/>
            <a:r>
              <a:rPr lang="en-US" altLang="en-US" b="1" smtClean="0"/>
              <a:t>Pathophysiology</a:t>
            </a:r>
          </a:p>
        </p:txBody>
      </p:sp>
      <p:sp>
        <p:nvSpPr>
          <p:cNvPr id="344067" name="Rectangle 3"/>
          <p:cNvSpPr>
            <a:spLocks noGrp="1" noChangeArrowheads="1"/>
          </p:cNvSpPr>
          <p:nvPr>
            <p:ph sz="quarter" idx="1"/>
          </p:nvPr>
        </p:nvSpPr>
        <p:spPr>
          <a:xfrm>
            <a:off x="457200" y="914400"/>
            <a:ext cx="8229600" cy="5211763"/>
          </a:xfrm>
        </p:spPr>
        <p:txBody>
          <a:bodyPr/>
          <a:lstStyle/>
          <a:p>
            <a:pPr eaLnBrk="1" hangingPunct="1">
              <a:lnSpc>
                <a:spcPct val="90000"/>
              </a:lnSpc>
            </a:pPr>
            <a:r>
              <a:rPr lang="en-US" altLang="en-US" sz="2800" smtClean="0"/>
              <a:t>The mucosa displays features of inflammation i.e. engorged, oedematous.</a:t>
            </a:r>
          </a:p>
          <a:p>
            <a:pPr eaLnBrk="1" hangingPunct="1">
              <a:lnSpc>
                <a:spcPct val="90000"/>
              </a:lnSpc>
            </a:pPr>
            <a:r>
              <a:rPr lang="en-US" altLang="en-US" sz="2800" smtClean="0"/>
              <a:t>As a result of engorgement and oedema, the lumen of the small intestine becomes narrow →Obstruction of intestinal flow.</a:t>
            </a:r>
          </a:p>
          <a:p>
            <a:pPr eaLnBrk="1" hangingPunct="1">
              <a:lnSpc>
                <a:spcPct val="90000"/>
              </a:lnSpc>
            </a:pPr>
            <a:r>
              <a:rPr lang="en-US" altLang="en-US" sz="2800" smtClean="0"/>
              <a:t>These changes appear in patches.</a:t>
            </a:r>
          </a:p>
          <a:p>
            <a:pPr eaLnBrk="1" hangingPunct="1">
              <a:lnSpc>
                <a:spcPct val="90000"/>
              </a:lnSpc>
            </a:pPr>
            <a:r>
              <a:rPr lang="en-US" altLang="en-US" sz="2800" smtClean="0"/>
              <a:t>In the affected areas LN may be seen.</a:t>
            </a:r>
          </a:p>
          <a:p>
            <a:pPr eaLnBrk="1" hangingPunct="1">
              <a:lnSpc>
                <a:spcPct val="90000"/>
              </a:lnSpc>
            </a:pPr>
            <a:r>
              <a:rPr lang="en-US" altLang="en-US" sz="2800" smtClean="0"/>
              <a:t>The affected mucosa also may be ulcerated.</a:t>
            </a:r>
          </a:p>
          <a:p>
            <a:pPr eaLnBrk="1" hangingPunct="1">
              <a:lnSpc>
                <a:spcPct val="90000"/>
              </a:lnSpc>
            </a:pPr>
            <a:r>
              <a:rPr lang="en-US" altLang="en-US" sz="2800" smtClean="0"/>
              <a:t>With time fissures form. May progress deeper→fistulae formation. These Fistulae may extend to involve the surrounding organs.</a:t>
            </a:r>
          </a:p>
          <a:p>
            <a:pPr eaLnBrk="1" hangingPunct="1">
              <a:lnSpc>
                <a:spcPct val="90000"/>
              </a:lnSpc>
            </a:pPr>
            <a:r>
              <a:rPr lang="en-US" altLang="en-US" sz="2800" smtClean="0"/>
              <a:t>As a result of fistulae formation there is secondary bacterial infections. </a:t>
            </a:r>
          </a:p>
        </p:txBody>
      </p:sp>
      <p:sp>
        <p:nvSpPr>
          <p:cNvPr id="4" name="Slide Number Placeholder 3"/>
          <p:cNvSpPr>
            <a:spLocks noGrp="1"/>
          </p:cNvSpPr>
          <p:nvPr>
            <p:ph type="sldNum" sz="quarter" idx="12"/>
          </p:nvPr>
        </p:nvSpPr>
        <p:spPr/>
        <p:txBody>
          <a:bodyPr/>
          <a:lstStyle/>
          <a:p>
            <a:pPr>
              <a:defRPr/>
            </a:pPr>
            <a:fld id="{A1C69218-4C26-4767-9413-3F254EAB1933}" type="slidenum">
              <a:rPr lang="en-US"/>
              <a:pPr>
                <a:defRPr/>
              </a:pPr>
              <a:t>299</a:t>
            </a:fld>
            <a:endParaRPr lang="en-US"/>
          </a:p>
        </p:txBody>
      </p:sp>
    </p:spTree>
    <p:extLst>
      <p:ext uri="{BB962C8B-B14F-4D97-AF65-F5344CB8AC3E}">
        <p14:creationId xmlns:p14="http://schemas.microsoft.com/office/powerpoint/2010/main" val="28156735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1"/>
          </p:nvPr>
        </p:nvSpPr>
        <p:spPr>
          <a:xfrm>
            <a:off x="2438400" y="609600"/>
            <a:ext cx="6400800" cy="5791200"/>
          </a:xfrm>
        </p:spPr>
        <p:txBody>
          <a:bodyPr/>
          <a:lstStyle/>
          <a:p>
            <a:pPr eaLnBrk="1" hangingPunct="1">
              <a:buFont typeface="Wingdings" pitchFamily="2" charset="2"/>
              <a:buNone/>
              <a:defRPr/>
            </a:pPr>
            <a:r>
              <a:rPr lang="en-US" b="1" u="sng"/>
              <a:t>MOUTH</a:t>
            </a:r>
            <a:endParaRPr lang="en-US"/>
          </a:p>
          <a:p>
            <a:pPr eaLnBrk="1" hangingPunct="1">
              <a:buFont typeface="Wingdings" pitchFamily="2" charset="2"/>
              <a:buNone/>
              <a:defRPr/>
            </a:pPr>
            <a:r>
              <a:rPr lang="en-US"/>
              <a:t>(I) Stomatitis</a:t>
            </a:r>
          </a:p>
          <a:p>
            <a:pPr lvl="2" eaLnBrk="1" hangingPunct="1">
              <a:defRPr/>
            </a:pPr>
            <a:r>
              <a:rPr lang="en-US"/>
              <a:t>simple/catarrhal stomatitis</a:t>
            </a:r>
          </a:p>
          <a:p>
            <a:pPr lvl="2" eaLnBrk="1" hangingPunct="1">
              <a:defRPr/>
            </a:pPr>
            <a:r>
              <a:rPr lang="en-US"/>
              <a:t>candidiasis/oral thrush/moniliosis</a:t>
            </a:r>
          </a:p>
          <a:p>
            <a:pPr lvl="2" eaLnBrk="1" hangingPunct="1">
              <a:defRPr/>
            </a:pPr>
            <a:r>
              <a:rPr lang="en-US"/>
              <a:t>ulcerative stomatitis</a:t>
            </a:r>
          </a:p>
          <a:p>
            <a:pPr lvl="2" eaLnBrk="1" hangingPunct="1">
              <a:defRPr/>
            </a:pPr>
            <a:r>
              <a:rPr lang="en-US"/>
              <a:t>Apthous ulcerations</a:t>
            </a:r>
          </a:p>
          <a:p>
            <a:pPr lvl="2" eaLnBrk="1" hangingPunct="1">
              <a:defRPr/>
            </a:pPr>
            <a:r>
              <a:rPr lang="en-US"/>
              <a:t>Gangrenous stomatitis (cancrum oris)</a:t>
            </a:r>
          </a:p>
          <a:p>
            <a:pPr eaLnBrk="1" hangingPunct="1">
              <a:buFont typeface="Wingdings" pitchFamily="2" charset="2"/>
              <a:buNone/>
              <a:defRPr/>
            </a:pPr>
            <a:r>
              <a:rPr lang="en-US"/>
              <a:t>(ii) Gingivitis </a:t>
            </a:r>
          </a:p>
          <a:p>
            <a:pPr eaLnBrk="1" hangingPunct="1">
              <a:buFont typeface="Wingdings" pitchFamily="2" charset="2"/>
              <a:buNone/>
              <a:defRPr/>
            </a:pPr>
            <a:r>
              <a:rPr lang="en-US"/>
              <a:t>(iii) Glossitis </a:t>
            </a:r>
          </a:p>
          <a:p>
            <a:pPr eaLnBrk="1" hangingPunct="1">
              <a:defRPr/>
            </a:pPr>
            <a:endParaRPr lang="en-US"/>
          </a:p>
        </p:txBody>
      </p:sp>
      <p:sp>
        <p:nvSpPr>
          <p:cNvPr id="3" name="Slide Number Placeholder 2"/>
          <p:cNvSpPr>
            <a:spLocks noGrp="1"/>
          </p:cNvSpPr>
          <p:nvPr>
            <p:ph type="sldNum" sz="quarter" idx="12"/>
          </p:nvPr>
        </p:nvSpPr>
        <p:spPr/>
        <p:txBody>
          <a:bodyPr/>
          <a:lstStyle/>
          <a:p>
            <a:pPr>
              <a:defRPr/>
            </a:pPr>
            <a:fld id="{F1CC47F9-E389-4876-8B6D-B07A84BCFF6B}" type="slidenum">
              <a:rPr lang="en-US">
                <a:solidFill>
                  <a:srgbClr val="000000"/>
                </a:solidFill>
              </a:rPr>
              <a:pPr>
                <a:defRPr/>
              </a:pPr>
              <a:t>3</a:t>
            </a:fld>
            <a:endParaRPr lang="en-US">
              <a:solidFill>
                <a:srgbClr val="000000"/>
              </a:solidFill>
            </a:endParaRPr>
          </a:p>
        </p:txBody>
      </p:sp>
    </p:spTree>
    <p:extLst>
      <p:ext uri="{BB962C8B-B14F-4D97-AF65-F5344CB8AC3E}">
        <p14:creationId xmlns:p14="http://schemas.microsoft.com/office/powerpoint/2010/main" val="4196024553"/>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0"/>
            <a:ext cx="7086600" cy="6858000"/>
          </a:xfrm>
        </p:spPr>
        <p:txBody>
          <a:bodyPr/>
          <a:lstStyle/>
          <a:p>
            <a:pPr>
              <a:buFont typeface="Wingdings" pitchFamily="2" charset="2"/>
              <a:buNone/>
              <a:defRPr/>
            </a:pPr>
            <a:r>
              <a:rPr lang="en-US" b="1" dirty="0"/>
              <a:t>Symptoms and signs of oral cancer</a:t>
            </a:r>
            <a:r>
              <a:rPr lang="en-US" dirty="0"/>
              <a:t> </a:t>
            </a:r>
          </a:p>
          <a:p>
            <a:pPr>
              <a:defRPr/>
            </a:pPr>
            <a:r>
              <a:rPr lang="en-US" dirty="0"/>
              <a:t>Solitary ulcer without precipitant, e.g. local trauma </a:t>
            </a:r>
          </a:p>
          <a:p>
            <a:pPr>
              <a:defRPr/>
            </a:pPr>
            <a:r>
              <a:rPr lang="en-US" dirty="0"/>
              <a:t>Solitary white patch ('</a:t>
            </a:r>
            <a:r>
              <a:rPr lang="en-US" dirty="0" err="1"/>
              <a:t>leukoplakia</a:t>
            </a:r>
            <a:r>
              <a:rPr lang="en-US" dirty="0"/>
              <a:t>') which fails to wipe off </a:t>
            </a:r>
          </a:p>
          <a:p>
            <a:pPr>
              <a:defRPr/>
            </a:pPr>
            <a:r>
              <a:rPr lang="en-US" dirty="0"/>
              <a:t>Solitary red patch </a:t>
            </a:r>
          </a:p>
          <a:p>
            <a:pPr>
              <a:defRPr/>
            </a:pPr>
            <a:r>
              <a:rPr lang="en-US" dirty="0"/>
              <a:t>Fixed lump </a:t>
            </a:r>
          </a:p>
          <a:p>
            <a:pPr>
              <a:defRPr/>
            </a:pPr>
            <a:r>
              <a:rPr lang="en-US" dirty="0"/>
              <a:t>Lip numbness in absence of trauma or infection </a:t>
            </a:r>
          </a:p>
          <a:p>
            <a:pPr>
              <a:defRPr/>
            </a:pPr>
            <a:r>
              <a:rPr lang="en-US" dirty="0" err="1"/>
              <a:t>Trismus</a:t>
            </a:r>
            <a:r>
              <a:rPr lang="en-US" dirty="0"/>
              <a:t> (painful/difficult mouth opening) </a:t>
            </a:r>
          </a:p>
          <a:p>
            <a:pPr>
              <a:defRPr/>
            </a:pPr>
            <a:r>
              <a:rPr lang="en-US" dirty="0"/>
              <a:t>Cervical </a:t>
            </a:r>
            <a:r>
              <a:rPr lang="en-US" dirty="0" err="1"/>
              <a:t>lymphadenopathy</a:t>
            </a:r>
            <a:r>
              <a:rPr lang="en-US" dirty="0"/>
              <a:t> </a:t>
            </a:r>
          </a:p>
          <a:p>
            <a:pPr>
              <a:defRPr/>
            </a:pPr>
            <a:endParaRPr lang="en-US" dirty="0"/>
          </a:p>
        </p:txBody>
      </p:sp>
      <p:sp>
        <p:nvSpPr>
          <p:cNvPr id="4" name="Slide Number Placeholder 3"/>
          <p:cNvSpPr>
            <a:spLocks noGrp="1"/>
          </p:cNvSpPr>
          <p:nvPr>
            <p:ph type="sldNum" sz="quarter" idx="12"/>
          </p:nvPr>
        </p:nvSpPr>
        <p:spPr/>
        <p:txBody>
          <a:bodyPr/>
          <a:lstStyle/>
          <a:p>
            <a:pPr>
              <a:defRPr/>
            </a:pPr>
            <a:fld id="{97D54274-1D6C-4A69-A6AD-8895B5979C38}" type="slidenum">
              <a:rPr lang="en-US">
                <a:solidFill>
                  <a:srgbClr val="000000"/>
                </a:solidFill>
              </a:rPr>
              <a:pPr>
                <a:defRPr/>
              </a:pPr>
              <a:t>30</a:t>
            </a:fld>
            <a:endParaRPr lang="en-US">
              <a:solidFill>
                <a:srgbClr val="000000"/>
              </a:solidFill>
            </a:endParaRPr>
          </a:p>
        </p:txBody>
      </p:sp>
    </p:spTree>
    <p:extLst>
      <p:ext uri="{BB962C8B-B14F-4D97-AF65-F5344CB8AC3E}">
        <p14:creationId xmlns:p14="http://schemas.microsoft.com/office/powerpoint/2010/main" val="1241741284"/>
      </p:ext>
    </p:extLst>
  </p:cSld>
  <p:clrMapOvr>
    <a:masterClrMapping/>
  </p:clrMapOvr>
  <p:transition spd="slow"/>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3"/>
          <p:cNvSpPr>
            <a:spLocks noGrp="1" noChangeArrowheads="1"/>
          </p:cNvSpPr>
          <p:nvPr>
            <p:ph sz="quarter" idx="1"/>
          </p:nvPr>
        </p:nvSpPr>
        <p:spPr>
          <a:xfrm>
            <a:off x="457200" y="228600"/>
            <a:ext cx="8229600" cy="6324600"/>
          </a:xfrm>
        </p:spPr>
        <p:txBody>
          <a:bodyPr/>
          <a:lstStyle/>
          <a:p>
            <a:pPr eaLnBrk="1" hangingPunct="1">
              <a:lnSpc>
                <a:spcPct val="90000"/>
              </a:lnSpc>
              <a:buFontTx/>
              <a:buNone/>
            </a:pPr>
            <a:r>
              <a:rPr lang="en-US" altLang="en-US" sz="3200" b="1" smtClean="0"/>
              <a:t>CF</a:t>
            </a:r>
            <a:endParaRPr lang="en-US" altLang="en-US" sz="3200" smtClean="0"/>
          </a:p>
          <a:p>
            <a:pPr lvl="1" eaLnBrk="1" hangingPunct="1">
              <a:lnSpc>
                <a:spcPct val="90000"/>
              </a:lnSpc>
            </a:pPr>
            <a:r>
              <a:rPr lang="en-US" altLang="en-US" sz="3200" smtClean="0"/>
              <a:t>Abdominal pain - colicky in nature.</a:t>
            </a:r>
          </a:p>
          <a:p>
            <a:pPr lvl="1" eaLnBrk="1" hangingPunct="1">
              <a:lnSpc>
                <a:spcPct val="90000"/>
              </a:lnSpc>
            </a:pPr>
            <a:r>
              <a:rPr lang="en-US" altLang="en-US" sz="3200" smtClean="0"/>
              <a:t>Diarrhoea +/- stool-Blood stained.</a:t>
            </a:r>
          </a:p>
          <a:p>
            <a:pPr lvl="1" eaLnBrk="1" hangingPunct="1">
              <a:lnSpc>
                <a:spcPct val="90000"/>
              </a:lnSpc>
            </a:pPr>
            <a:r>
              <a:rPr lang="en-US" altLang="en-US" sz="3200" smtClean="0"/>
              <a:t>Fever</a:t>
            </a:r>
          </a:p>
          <a:p>
            <a:pPr lvl="1" eaLnBrk="1" hangingPunct="1">
              <a:lnSpc>
                <a:spcPct val="90000"/>
              </a:lnSpc>
            </a:pPr>
            <a:r>
              <a:rPr lang="en-US" altLang="en-US" sz="3200" smtClean="0"/>
              <a:t>Other features are those of malabsorption.</a:t>
            </a:r>
            <a:endParaRPr lang="en-US" altLang="en-US" sz="3200" b="1" smtClean="0"/>
          </a:p>
          <a:p>
            <a:pPr eaLnBrk="1" hangingPunct="1">
              <a:lnSpc>
                <a:spcPct val="90000"/>
              </a:lnSpc>
              <a:buFontTx/>
              <a:buNone/>
            </a:pPr>
            <a:r>
              <a:rPr lang="en-US" altLang="en-US" sz="3200" b="1" smtClean="0"/>
              <a:t>O/E</a:t>
            </a:r>
            <a:endParaRPr lang="en-US" altLang="en-US" sz="3200" smtClean="0"/>
          </a:p>
          <a:p>
            <a:pPr eaLnBrk="1" hangingPunct="1">
              <a:lnSpc>
                <a:spcPct val="90000"/>
              </a:lnSpc>
            </a:pPr>
            <a:r>
              <a:rPr lang="en-US" altLang="en-US" sz="3200" smtClean="0"/>
              <a:t>Pale</a:t>
            </a:r>
          </a:p>
          <a:p>
            <a:pPr eaLnBrk="1" hangingPunct="1">
              <a:lnSpc>
                <a:spcPct val="90000"/>
              </a:lnSpc>
            </a:pPr>
            <a:r>
              <a:rPr lang="en-US" altLang="en-US" sz="3200" smtClean="0"/>
              <a:t>Finger clubbing</a:t>
            </a:r>
          </a:p>
          <a:p>
            <a:pPr eaLnBrk="1" hangingPunct="1">
              <a:lnSpc>
                <a:spcPct val="90000"/>
              </a:lnSpc>
              <a:buFontTx/>
              <a:buNone/>
            </a:pPr>
            <a:endParaRPr lang="en-US" altLang="en-US" sz="3200" b="1" smtClean="0"/>
          </a:p>
          <a:p>
            <a:pPr eaLnBrk="1" hangingPunct="1">
              <a:lnSpc>
                <a:spcPct val="90000"/>
              </a:lnSpc>
              <a:buFontTx/>
              <a:buNone/>
            </a:pPr>
            <a:r>
              <a:rPr lang="en-US" altLang="en-US" sz="3200" b="1" smtClean="0"/>
              <a:t>P/A</a:t>
            </a:r>
            <a:endParaRPr lang="en-US" altLang="en-US" sz="3200" smtClean="0"/>
          </a:p>
          <a:p>
            <a:pPr eaLnBrk="1" hangingPunct="1">
              <a:lnSpc>
                <a:spcPct val="90000"/>
              </a:lnSpc>
            </a:pPr>
            <a:r>
              <a:rPr lang="en-US" altLang="en-US" sz="3200" smtClean="0"/>
              <a:t>Tenderness</a:t>
            </a:r>
          </a:p>
          <a:p>
            <a:pPr eaLnBrk="1" hangingPunct="1">
              <a:lnSpc>
                <a:spcPct val="90000"/>
              </a:lnSpc>
            </a:pPr>
            <a:r>
              <a:rPr lang="en-US" altLang="en-US" sz="3200" smtClean="0"/>
              <a:t>Palpable masses</a:t>
            </a:r>
          </a:p>
          <a:p>
            <a:pPr eaLnBrk="1" hangingPunct="1">
              <a:lnSpc>
                <a:spcPct val="90000"/>
              </a:lnSpc>
            </a:pPr>
            <a:endParaRPr lang="en-US" altLang="en-US" sz="3200" smtClean="0"/>
          </a:p>
        </p:txBody>
      </p:sp>
      <p:sp>
        <p:nvSpPr>
          <p:cNvPr id="3" name="Slide Number Placeholder 2"/>
          <p:cNvSpPr>
            <a:spLocks noGrp="1"/>
          </p:cNvSpPr>
          <p:nvPr>
            <p:ph type="sldNum" sz="quarter" idx="12"/>
          </p:nvPr>
        </p:nvSpPr>
        <p:spPr/>
        <p:txBody>
          <a:bodyPr/>
          <a:lstStyle/>
          <a:p>
            <a:pPr>
              <a:defRPr/>
            </a:pPr>
            <a:fld id="{FF7DAFD5-D2ED-4704-8AD9-6696A0F229EE}" type="slidenum">
              <a:rPr lang="en-US"/>
              <a:pPr>
                <a:defRPr/>
              </a:pPr>
              <a:t>300</a:t>
            </a:fld>
            <a:endParaRPr lang="en-US"/>
          </a:p>
        </p:txBody>
      </p:sp>
    </p:spTree>
    <p:extLst>
      <p:ext uri="{BB962C8B-B14F-4D97-AF65-F5344CB8AC3E}">
        <p14:creationId xmlns:p14="http://schemas.microsoft.com/office/powerpoint/2010/main" val="1474688444"/>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114"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04800" y="228600"/>
            <a:ext cx="8610600" cy="6470650"/>
          </a:xfrm>
        </p:spPr>
      </p:pic>
      <p:sp>
        <p:nvSpPr>
          <p:cNvPr id="3" name="Slide Number Placeholder 2"/>
          <p:cNvSpPr>
            <a:spLocks noGrp="1"/>
          </p:cNvSpPr>
          <p:nvPr>
            <p:ph type="sldNum" sz="quarter" idx="12"/>
          </p:nvPr>
        </p:nvSpPr>
        <p:spPr/>
        <p:txBody>
          <a:bodyPr/>
          <a:lstStyle/>
          <a:p>
            <a:pPr>
              <a:defRPr/>
            </a:pPr>
            <a:fld id="{6B1F0F42-1BC2-426E-AB5F-65433DBE0912}" type="slidenum">
              <a:rPr lang="en-US"/>
              <a:pPr>
                <a:defRPr/>
              </a:pPr>
              <a:t>301</a:t>
            </a:fld>
            <a:endParaRPr lang="en-US"/>
          </a:p>
        </p:txBody>
      </p:sp>
    </p:spTree>
    <p:extLst>
      <p:ext uri="{BB962C8B-B14F-4D97-AF65-F5344CB8AC3E}">
        <p14:creationId xmlns:p14="http://schemas.microsoft.com/office/powerpoint/2010/main" val="387423623"/>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3"/>
          <p:cNvSpPr>
            <a:spLocks noGrp="1" noChangeArrowheads="1"/>
          </p:cNvSpPr>
          <p:nvPr>
            <p:ph sz="quarter" idx="1"/>
          </p:nvPr>
        </p:nvSpPr>
        <p:spPr>
          <a:xfrm>
            <a:off x="457200" y="457200"/>
            <a:ext cx="8229600" cy="5668963"/>
          </a:xfrm>
        </p:spPr>
        <p:txBody>
          <a:bodyPr/>
          <a:lstStyle/>
          <a:p>
            <a:pPr eaLnBrk="1" hangingPunct="1">
              <a:buFontTx/>
              <a:buNone/>
            </a:pPr>
            <a:r>
              <a:rPr lang="en-US" altLang="en-US" sz="4000" b="1" u="sng" smtClean="0"/>
              <a:t>DDX</a:t>
            </a:r>
            <a:endParaRPr lang="en-US" altLang="en-US" sz="4000" u="sng" smtClean="0"/>
          </a:p>
          <a:p>
            <a:pPr eaLnBrk="1" hangingPunct="1"/>
            <a:r>
              <a:rPr lang="en-US" altLang="en-US" sz="4000" smtClean="0"/>
              <a:t>Salphingitis</a:t>
            </a:r>
          </a:p>
          <a:p>
            <a:pPr eaLnBrk="1" hangingPunct="1"/>
            <a:r>
              <a:rPr lang="en-US" altLang="en-US" sz="4000" smtClean="0"/>
              <a:t>Acute pelvic inflammatory disease</a:t>
            </a:r>
          </a:p>
          <a:p>
            <a:pPr eaLnBrk="1" hangingPunct="1"/>
            <a:r>
              <a:rPr lang="en-US" altLang="en-US" sz="4000" smtClean="0"/>
              <a:t>Acute appendicitis</a:t>
            </a:r>
          </a:p>
          <a:p>
            <a:pPr eaLnBrk="1" hangingPunct="1"/>
            <a:r>
              <a:rPr lang="en-US" altLang="en-US" sz="4000" smtClean="0"/>
              <a:t>Intestinal amoebiasis</a:t>
            </a:r>
          </a:p>
          <a:p>
            <a:pPr eaLnBrk="1" hangingPunct="1"/>
            <a:r>
              <a:rPr lang="en-US" altLang="en-US" sz="4000" smtClean="0"/>
              <a:t>Ca colon</a:t>
            </a:r>
          </a:p>
          <a:p>
            <a:pPr eaLnBrk="1" hangingPunct="1"/>
            <a:r>
              <a:rPr lang="en-US" altLang="en-US" sz="4000" smtClean="0"/>
              <a:t>Ulcerative colitis</a:t>
            </a:r>
          </a:p>
          <a:p>
            <a:pPr eaLnBrk="1" hangingPunct="1"/>
            <a:endParaRPr lang="en-US" altLang="en-US" sz="4000" smtClean="0"/>
          </a:p>
        </p:txBody>
      </p:sp>
      <p:sp>
        <p:nvSpPr>
          <p:cNvPr id="3" name="Slide Number Placeholder 2"/>
          <p:cNvSpPr>
            <a:spLocks noGrp="1"/>
          </p:cNvSpPr>
          <p:nvPr>
            <p:ph type="sldNum" sz="quarter" idx="12"/>
          </p:nvPr>
        </p:nvSpPr>
        <p:spPr/>
        <p:txBody>
          <a:bodyPr/>
          <a:lstStyle/>
          <a:p>
            <a:pPr>
              <a:defRPr/>
            </a:pPr>
            <a:fld id="{0D02080F-008F-4C59-AB8C-4193F27CB139}" type="slidenum">
              <a:rPr lang="en-US"/>
              <a:pPr>
                <a:defRPr/>
              </a:pPr>
              <a:t>302</a:t>
            </a:fld>
            <a:endParaRPr lang="en-US"/>
          </a:p>
        </p:txBody>
      </p:sp>
    </p:spTree>
    <p:extLst>
      <p:ext uri="{BB962C8B-B14F-4D97-AF65-F5344CB8AC3E}">
        <p14:creationId xmlns:p14="http://schemas.microsoft.com/office/powerpoint/2010/main" val="3119161117"/>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3"/>
          <p:cNvSpPr>
            <a:spLocks noGrp="1" noChangeArrowheads="1"/>
          </p:cNvSpPr>
          <p:nvPr>
            <p:ph sz="quarter" idx="1"/>
          </p:nvPr>
        </p:nvSpPr>
        <p:spPr>
          <a:xfrm>
            <a:off x="457200" y="457200"/>
            <a:ext cx="8229600" cy="5668963"/>
          </a:xfrm>
        </p:spPr>
        <p:txBody>
          <a:bodyPr/>
          <a:lstStyle/>
          <a:p>
            <a:pPr marL="609600" indent="-609600" eaLnBrk="1" hangingPunct="1">
              <a:buFontTx/>
              <a:buNone/>
            </a:pPr>
            <a:r>
              <a:rPr lang="en-US" altLang="en-US" sz="4000" b="1" u="sng" smtClean="0"/>
              <a:t>Investigations</a:t>
            </a:r>
            <a:endParaRPr lang="en-US" altLang="en-US" sz="4000" u="sng" smtClean="0"/>
          </a:p>
          <a:p>
            <a:pPr marL="609600" indent="-609600" eaLnBrk="1" hangingPunct="1">
              <a:buFontTx/>
              <a:buAutoNum type="arabicPeriod"/>
            </a:pPr>
            <a:r>
              <a:rPr lang="en-US" altLang="en-US" sz="4000" smtClean="0"/>
              <a:t>Stool –microscopy- pus cells </a:t>
            </a:r>
          </a:p>
          <a:p>
            <a:pPr marL="609600" indent="-609600" eaLnBrk="1" hangingPunct="1">
              <a:buFontTx/>
              <a:buNone/>
            </a:pPr>
            <a:r>
              <a:rPr lang="en-US" altLang="en-US" sz="4000" smtClean="0"/>
              <a:t>                                   - rbc</a:t>
            </a:r>
          </a:p>
          <a:p>
            <a:pPr marL="609600" indent="-609600" eaLnBrk="1" hangingPunct="1">
              <a:buFontTx/>
              <a:buNone/>
            </a:pPr>
            <a:r>
              <a:rPr lang="en-US" altLang="en-US" sz="4000" smtClean="0"/>
              <a:t>2. Bld –FG-show features of anaemia</a:t>
            </a:r>
          </a:p>
          <a:p>
            <a:pPr marL="609600" indent="-609600" eaLnBrk="1" hangingPunct="1">
              <a:buFontTx/>
              <a:buNone/>
            </a:pPr>
            <a:r>
              <a:rPr lang="en-US" altLang="en-US" sz="4000" smtClean="0"/>
              <a:t>3. Ba meal and follow through</a:t>
            </a:r>
          </a:p>
          <a:p>
            <a:pPr marL="609600" indent="-609600" eaLnBrk="1" hangingPunct="1">
              <a:buFontTx/>
              <a:buNone/>
            </a:pPr>
            <a:r>
              <a:rPr lang="en-US" altLang="en-US" sz="4000" smtClean="0"/>
              <a:t>   -Shows thickened gut wall with narrowing of the lumen i.e. string sign.</a:t>
            </a:r>
          </a:p>
          <a:p>
            <a:pPr marL="609600" indent="-609600" eaLnBrk="1" hangingPunct="1">
              <a:buFontTx/>
              <a:buNone/>
            </a:pPr>
            <a:r>
              <a:rPr lang="en-US" altLang="en-US" sz="4000" smtClean="0"/>
              <a:t>4.Ba enema – since colon may also be affected.</a:t>
            </a:r>
          </a:p>
        </p:txBody>
      </p:sp>
      <p:sp>
        <p:nvSpPr>
          <p:cNvPr id="3" name="Slide Number Placeholder 2"/>
          <p:cNvSpPr>
            <a:spLocks noGrp="1"/>
          </p:cNvSpPr>
          <p:nvPr>
            <p:ph type="sldNum" sz="quarter" idx="12"/>
          </p:nvPr>
        </p:nvSpPr>
        <p:spPr/>
        <p:txBody>
          <a:bodyPr/>
          <a:lstStyle/>
          <a:p>
            <a:pPr>
              <a:defRPr/>
            </a:pPr>
            <a:fld id="{7D608473-FE74-48CA-957C-4DFC894BC8C4}" type="slidenum">
              <a:rPr lang="en-US"/>
              <a:pPr>
                <a:defRPr/>
              </a:pPr>
              <a:t>303</a:t>
            </a:fld>
            <a:endParaRPr lang="en-US"/>
          </a:p>
        </p:txBody>
      </p:sp>
    </p:spTree>
    <p:extLst>
      <p:ext uri="{BB962C8B-B14F-4D97-AF65-F5344CB8AC3E}">
        <p14:creationId xmlns:p14="http://schemas.microsoft.com/office/powerpoint/2010/main" val="2236458728"/>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eaLnBrk="1" hangingPunct="1"/>
            <a:r>
              <a:rPr lang="en-US" altLang="en-US" b="1" smtClean="0"/>
              <a:t>Crohn's Disease Treatment</a:t>
            </a:r>
            <a:br>
              <a:rPr lang="en-US" altLang="en-US" b="1" smtClean="0"/>
            </a:br>
            <a:endParaRPr lang="en-US" altLang="en-US" b="1" smtClean="0"/>
          </a:p>
        </p:txBody>
      </p:sp>
      <p:sp>
        <p:nvSpPr>
          <p:cNvPr id="349187" name="Rectangle 3"/>
          <p:cNvSpPr>
            <a:spLocks noGrp="1" noChangeArrowheads="1"/>
          </p:cNvSpPr>
          <p:nvPr>
            <p:ph sz="quarter" idx="1"/>
          </p:nvPr>
        </p:nvSpPr>
        <p:spPr>
          <a:xfrm>
            <a:off x="457200" y="990600"/>
            <a:ext cx="8229600" cy="5715000"/>
          </a:xfrm>
        </p:spPr>
        <p:txBody>
          <a:bodyPr/>
          <a:lstStyle/>
          <a:p>
            <a:pPr eaLnBrk="1" hangingPunct="1"/>
            <a:r>
              <a:rPr lang="en-US" altLang="en-US" sz="3600" smtClean="0"/>
              <a:t>The goals of treatment of Crohn's disease are to reduce the underlying inflammation, which then relieves symptoms, prevents complications, and maintains good </a:t>
            </a:r>
            <a:r>
              <a:rPr lang="en-US" altLang="en-US" sz="3600" smtClean="0">
                <a:hlinkClick r:id="rId2"/>
              </a:rPr>
              <a:t>nutrition</a:t>
            </a:r>
            <a:r>
              <a:rPr lang="en-US" altLang="en-US" sz="3600" smtClean="0"/>
              <a:t>.</a:t>
            </a:r>
          </a:p>
          <a:p>
            <a:pPr eaLnBrk="1" hangingPunct="1"/>
            <a:r>
              <a:rPr lang="en-US" altLang="en-US" sz="3600" smtClean="0"/>
              <a:t>Medications used in reducing inflammation in Crohn's disease include;</a:t>
            </a:r>
          </a:p>
          <a:p>
            <a:pPr marL="1176338" lvl="1" indent="-857250" eaLnBrk="1" hangingPunct="1">
              <a:buFont typeface="Franklin Gothic Book" pitchFamily="34" charset="0"/>
              <a:buAutoNum type="romanLcPeriod"/>
            </a:pPr>
            <a:r>
              <a:rPr lang="en-US" altLang="en-US" sz="3600" smtClean="0"/>
              <a:t>anti-inflammatory drugs</a:t>
            </a:r>
          </a:p>
          <a:p>
            <a:pPr marL="1176338" lvl="1" indent="-857250" eaLnBrk="1" hangingPunct="1">
              <a:buFont typeface="Franklin Gothic Book" pitchFamily="34" charset="0"/>
              <a:buAutoNum type="romanLcPeriod"/>
            </a:pPr>
            <a:r>
              <a:rPr lang="en-US" altLang="en-US" sz="3600" smtClean="0"/>
              <a:t>corticosteroids</a:t>
            </a:r>
          </a:p>
          <a:p>
            <a:pPr marL="1176338" lvl="1" indent="-857250" eaLnBrk="1" hangingPunct="1">
              <a:buFont typeface="Franklin Gothic Book" pitchFamily="34" charset="0"/>
              <a:buAutoNum type="romanLcPeriod"/>
            </a:pPr>
            <a:r>
              <a:rPr lang="en-US" altLang="en-US" sz="3600" smtClean="0"/>
              <a:t>immunosuppressants </a:t>
            </a:r>
          </a:p>
          <a:p>
            <a:pPr marL="1176338" lvl="1" indent="-857250" eaLnBrk="1" hangingPunct="1">
              <a:buFont typeface="Franklin Gothic Book" pitchFamily="34" charset="0"/>
              <a:buAutoNum type="romanLcPeriod"/>
            </a:pPr>
            <a:r>
              <a:rPr lang="en-US" altLang="en-US" sz="3600" smtClean="0">
                <a:hlinkClick r:id="rId3"/>
              </a:rPr>
              <a:t>antibiotics</a:t>
            </a:r>
            <a:r>
              <a:rPr lang="en-US" altLang="en-US" sz="3600" smtClean="0"/>
              <a:t>. </a:t>
            </a:r>
          </a:p>
        </p:txBody>
      </p:sp>
      <p:sp>
        <p:nvSpPr>
          <p:cNvPr id="4" name="Slide Number Placeholder 3"/>
          <p:cNvSpPr>
            <a:spLocks noGrp="1"/>
          </p:cNvSpPr>
          <p:nvPr>
            <p:ph type="sldNum" sz="quarter" idx="12"/>
          </p:nvPr>
        </p:nvSpPr>
        <p:spPr/>
        <p:txBody>
          <a:bodyPr/>
          <a:lstStyle/>
          <a:p>
            <a:pPr>
              <a:defRPr/>
            </a:pPr>
            <a:fld id="{C6CFCE69-B47A-4366-A212-8864EADF68B9}" type="slidenum">
              <a:rPr lang="en-US"/>
              <a:pPr>
                <a:defRPr/>
              </a:pPr>
              <a:t>304</a:t>
            </a:fld>
            <a:endParaRPr lang="en-US"/>
          </a:p>
        </p:txBody>
      </p:sp>
    </p:spTree>
    <p:extLst>
      <p:ext uri="{BB962C8B-B14F-4D97-AF65-F5344CB8AC3E}">
        <p14:creationId xmlns:p14="http://schemas.microsoft.com/office/powerpoint/2010/main" val="2294440517"/>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3"/>
          <p:cNvSpPr>
            <a:spLocks noGrp="1" noChangeArrowheads="1"/>
          </p:cNvSpPr>
          <p:nvPr>
            <p:ph sz="quarter" idx="1"/>
          </p:nvPr>
        </p:nvSpPr>
        <p:spPr>
          <a:xfrm>
            <a:off x="152400" y="228600"/>
            <a:ext cx="8991600" cy="6477000"/>
          </a:xfrm>
        </p:spPr>
        <p:txBody>
          <a:bodyPr/>
          <a:lstStyle/>
          <a:p>
            <a:pPr eaLnBrk="1" hangingPunct="1">
              <a:lnSpc>
                <a:spcPct val="90000"/>
              </a:lnSpc>
              <a:buFont typeface="Wingdings 2" pitchFamily="18" charset="2"/>
              <a:buNone/>
            </a:pPr>
            <a:r>
              <a:rPr lang="en-US" altLang="en-US" sz="2400" smtClean="0"/>
              <a:t>1. Aspirinlike anti-inflammatory drugs reduce the inflammation. These drugs are used to prevent flares in people with mild Crohn's disease. E.g. </a:t>
            </a:r>
          </a:p>
          <a:p>
            <a:pPr lvl="1" eaLnBrk="1" hangingPunct="1">
              <a:lnSpc>
                <a:spcPct val="90000"/>
              </a:lnSpc>
            </a:pPr>
            <a:r>
              <a:rPr lang="en-US" altLang="en-US" sz="3200" b="1" smtClean="0"/>
              <a:t>Mesalamine (Asacol, Rowasa, Canasa) </a:t>
            </a:r>
            <a:r>
              <a:rPr lang="en-US" altLang="en-US" sz="2000" smtClean="0"/>
              <a:t>tends to work best in Crohn's disease affecting mainly the colon and to some extent the small intestine. Oral and rectal suppository forms are available. Long-term use may delay relapse of the disease.</a:t>
            </a:r>
          </a:p>
          <a:p>
            <a:pPr lvl="1" eaLnBrk="1" hangingPunct="1">
              <a:lnSpc>
                <a:spcPct val="90000"/>
              </a:lnSpc>
            </a:pPr>
            <a:r>
              <a:rPr lang="en-US" altLang="en-US" sz="3200" b="1" smtClean="0">
                <a:hlinkClick r:id="rId2"/>
              </a:rPr>
              <a:t>Sulfasalazine</a:t>
            </a:r>
            <a:r>
              <a:rPr lang="en-US" altLang="en-US" sz="3200" b="1" smtClean="0"/>
              <a:t> </a:t>
            </a:r>
            <a:r>
              <a:rPr lang="en-US" altLang="en-US" sz="2000" smtClean="0"/>
              <a:t>(Azulfidine) tends to work best in Crohn's disease affecting mainly the colon. It does not work well in the small intestine. Long-term use generally does not delay relapse. People on sulfasalazine should take </a:t>
            </a:r>
            <a:r>
              <a:rPr lang="en-US" altLang="en-US" sz="2000" smtClean="0">
                <a:hlinkClick r:id="rId3"/>
              </a:rPr>
              <a:t>folic acid</a:t>
            </a:r>
            <a:r>
              <a:rPr lang="en-US" altLang="en-US" sz="2000" smtClean="0"/>
              <a:t>.</a:t>
            </a:r>
          </a:p>
          <a:p>
            <a:pPr lvl="1" eaLnBrk="1" hangingPunct="1">
              <a:lnSpc>
                <a:spcPct val="90000"/>
              </a:lnSpc>
              <a:buFont typeface="Symbol" pitchFamily="18" charset="2"/>
              <a:buChar char=""/>
            </a:pPr>
            <a:endParaRPr lang="en-US" altLang="en-US" sz="2000" smtClean="0"/>
          </a:p>
          <a:p>
            <a:pPr eaLnBrk="1" hangingPunct="1">
              <a:lnSpc>
                <a:spcPct val="90000"/>
              </a:lnSpc>
              <a:buFont typeface="Wingdings 2" pitchFamily="18" charset="2"/>
              <a:buNone/>
            </a:pPr>
            <a:r>
              <a:rPr lang="en-US" altLang="en-US" sz="2400" smtClean="0"/>
              <a:t>2. Corticosteroids reduce inflammation and suppress the immune system. They can be used in the short term only. Corticosteroids are indicated in persons with severe systemic symptoms (for example, </a:t>
            </a:r>
            <a:r>
              <a:rPr lang="en-US" altLang="en-US" sz="2400" smtClean="0">
                <a:hlinkClick r:id="rId4"/>
              </a:rPr>
              <a:t>fever</a:t>
            </a:r>
            <a:r>
              <a:rPr lang="en-US" altLang="en-US" sz="2400" smtClean="0"/>
              <a:t>, </a:t>
            </a:r>
            <a:r>
              <a:rPr lang="en-US" altLang="en-US" sz="2400" smtClean="0">
                <a:hlinkClick r:id="rId5"/>
              </a:rPr>
              <a:t>nausea</a:t>
            </a:r>
            <a:r>
              <a:rPr lang="en-US" altLang="en-US" sz="2400" smtClean="0"/>
              <a:t>, weight loss) and in those who do not respond to anti-inflammatory agents.e.g. </a:t>
            </a:r>
          </a:p>
          <a:p>
            <a:pPr lvl="1" eaLnBrk="1" hangingPunct="1">
              <a:lnSpc>
                <a:spcPct val="90000"/>
              </a:lnSpc>
            </a:pPr>
            <a:r>
              <a:rPr lang="en-US" altLang="en-US" sz="3200" b="1" smtClean="0">
                <a:hlinkClick r:id="rId6"/>
              </a:rPr>
              <a:t>Prednisone</a:t>
            </a:r>
            <a:r>
              <a:rPr lang="en-US" altLang="en-US" sz="2000" smtClean="0"/>
              <a:t> (Deltasone, Orasone, Meticorten)</a:t>
            </a:r>
          </a:p>
          <a:p>
            <a:pPr lvl="1" eaLnBrk="1" hangingPunct="1">
              <a:lnSpc>
                <a:spcPct val="90000"/>
              </a:lnSpc>
            </a:pPr>
            <a:r>
              <a:rPr lang="en-US" altLang="en-US" sz="3200" b="1" smtClean="0">
                <a:hlinkClick r:id="rId7"/>
              </a:rPr>
              <a:t>Budesonide</a:t>
            </a:r>
            <a:r>
              <a:rPr lang="en-US" altLang="en-US" sz="2000" smtClean="0"/>
              <a:t> (Entocort )</a:t>
            </a:r>
          </a:p>
          <a:p>
            <a:pPr eaLnBrk="1" hangingPunct="1">
              <a:lnSpc>
                <a:spcPct val="90000"/>
              </a:lnSpc>
              <a:buFont typeface="Symbol" pitchFamily="18" charset="2"/>
              <a:buChar char=""/>
            </a:pPr>
            <a:endParaRPr lang="en-US" altLang="en-US" sz="2400" smtClean="0"/>
          </a:p>
        </p:txBody>
      </p:sp>
      <p:sp>
        <p:nvSpPr>
          <p:cNvPr id="3" name="Slide Number Placeholder 2"/>
          <p:cNvSpPr>
            <a:spLocks noGrp="1"/>
          </p:cNvSpPr>
          <p:nvPr>
            <p:ph type="sldNum" sz="quarter" idx="12"/>
          </p:nvPr>
        </p:nvSpPr>
        <p:spPr/>
        <p:txBody>
          <a:bodyPr/>
          <a:lstStyle/>
          <a:p>
            <a:pPr>
              <a:defRPr/>
            </a:pPr>
            <a:fld id="{5EC81330-F6AF-41D4-AC18-6BC9795F12C4}" type="slidenum">
              <a:rPr lang="en-US"/>
              <a:pPr>
                <a:defRPr/>
              </a:pPr>
              <a:t>305</a:t>
            </a:fld>
            <a:endParaRPr lang="en-US"/>
          </a:p>
        </p:txBody>
      </p:sp>
    </p:spTree>
    <p:extLst>
      <p:ext uri="{BB962C8B-B14F-4D97-AF65-F5344CB8AC3E}">
        <p14:creationId xmlns:p14="http://schemas.microsoft.com/office/powerpoint/2010/main" val="2135136607"/>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3"/>
          <p:cNvSpPr>
            <a:spLocks noGrp="1" noChangeArrowheads="1"/>
          </p:cNvSpPr>
          <p:nvPr>
            <p:ph sz="quarter" idx="1"/>
          </p:nvPr>
        </p:nvSpPr>
        <p:spPr>
          <a:xfrm>
            <a:off x="0" y="152400"/>
            <a:ext cx="9144000" cy="6629400"/>
          </a:xfrm>
        </p:spPr>
        <p:txBody>
          <a:bodyPr/>
          <a:lstStyle/>
          <a:p>
            <a:pPr eaLnBrk="1" hangingPunct="1">
              <a:lnSpc>
                <a:spcPct val="90000"/>
              </a:lnSpc>
              <a:buFont typeface="Wingdings 2" pitchFamily="18" charset="2"/>
              <a:buNone/>
            </a:pPr>
            <a:r>
              <a:rPr lang="en-US" altLang="en-US" sz="2800" smtClean="0"/>
              <a:t>3. Antibiotics reduce inflammation indirectly by reducing infection. E.g. </a:t>
            </a:r>
          </a:p>
          <a:p>
            <a:pPr lvl="1" eaLnBrk="1" hangingPunct="1">
              <a:lnSpc>
                <a:spcPct val="90000"/>
              </a:lnSpc>
            </a:pPr>
            <a:r>
              <a:rPr lang="en-US" altLang="en-US" smtClean="0">
                <a:hlinkClick r:id="rId2"/>
              </a:rPr>
              <a:t>Metronidazole</a:t>
            </a:r>
            <a:r>
              <a:rPr lang="en-US" altLang="en-US" smtClean="0"/>
              <a:t> (Flagyl), besides acting as an antibiotic, has </a:t>
            </a:r>
            <a:r>
              <a:rPr lang="en-US" altLang="en-US" smtClean="0">
                <a:hlinkClick r:id="rId3"/>
              </a:rPr>
              <a:t>immunosuppressive</a:t>
            </a:r>
            <a:r>
              <a:rPr lang="en-US" altLang="en-US" smtClean="0"/>
              <a:t> and anti-inflammatory properties.</a:t>
            </a:r>
          </a:p>
          <a:p>
            <a:pPr lvl="1" eaLnBrk="1" hangingPunct="1">
              <a:lnSpc>
                <a:spcPct val="90000"/>
              </a:lnSpc>
            </a:pPr>
            <a:r>
              <a:rPr lang="en-US" altLang="en-US" smtClean="0">
                <a:hlinkClick r:id="rId4"/>
              </a:rPr>
              <a:t>Ciprofloxacin</a:t>
            </a:r>
            <a:r>
              <a:rPr lang="en-US" altLang="en-US" smtClean="0"/>
              <a:t> (Cipro)</a:t>
            </a:r>
          </a:p>
          <a:p>
            <a:pPr lvl="1" eaLnBrk="1" hangingPunct="1">
              <a:lnSpc>
                <a:spcPct val="90000"/>
              </a:lnSpc>
            </a:pPr>
            <a:r>
              <a:rPr lang="en-US" altLang="en-US" smtClean="0"/>
              <a:t>Cephalosporin, </a:t>
            </a:r>
            <a:r>
              <a:rPr lang="en-US" altLang="en-US" smtClean="0">
                <a:hlinkClick r:id="rId5"/>
              </a:rPr>
              <a:t>ampicillin</a:t>
            </a:r>
            <a:r>
              <a:rPr lang="en-US" altLang="en-US" smtClean="0"/>
              <a:t>, </a:t>
            </a:r>
            <a:r>
              <a:rPr lang="en-US" altLang="en-US" smtClean="0">
                <a:hlinkClick r:id="rId6"/>
              </a:rPr>
              <a:t>tetracycline</a:t>
            </a:r>
            <a:r>
              <a:rPr lang="en-US" altLang="en-US" smtClean="0"/>
              <a:t>, sulfonamide, and others</a:t>
            </a:r>
          </a:p>
          <a:p>
            <a:pPr eaLnBrk="1" hangingPunct="1">
              <a:lnSpc>
                <a:spcPct val="90000"/>
              </a:lnSpc>
              <a:buFont typeface="Symbol" pitchFamily="18" charset="2"/>
              <a:buChar char=""/>
            </a:pPr>
            <a:endParaRPr lang="en-US" altLang="en-US" sz="2800" smtClean="0"/>
          </a:p>
          <a:p>
            <a:pPr eaLnBrk="1" hangingPunct="1">
              <a:lnSpc>
                <a:spcPct val="90000"/>
              </a:lnSpc>
              <a:buFont typeface="Wingdings 2" pitchFamily="18" charset="2"/>
              <a:buNone/>
            </a:pPr>
            <a:r>
              <a:rPr lang="en-US" altLang="en-US" sz="2800" smtClean="0"/>
              <a:t>4. Immunosuppressants suppress the immune system. Some are more effective than steroids, while others have longer duration of effect. E.g. </a:t>
            </a:r>
          </a:p>
          <a:p>
            <a:pPr lvl="1" eaLnBrk="1" hangingPunct="1">
              <a:lnSpc>
                <a:spcPct val="90000"/>
              </a:lnSpc>
            </a:pPr>
            <a:r>
              <a:rPr lang="en-US" altLang="en-US" smtClean="0">
                <a:hlinkClick r:id="rId7"/>
              </a:rPr>
              <a:t>Infliximab</a:t>
            </a:r>
            <a:r>
              <a:rPr lang="en-US" altLang="en-US" smtClean="0"/>
              <a:t> (Remicade) is a </a:t>
            </a:r>
            <a:r>
              <a:rPr lang="en-US" altLang="en-US" smtClean="0">
                <a:hlinkClick r:id="rId8"/>
              </a:rPr>
              <a:t>monoclonal antibody</a:t>
            </a:r>
            <a:r>
              <a:rPr lang="en-US" altLang="en-US" smtClean="0"/>
              <a:t> that acts against </a:t>
            </a:r>
            <a:r>
              <a:rPr lang="en-US" altLang="en-US" smtClean="0">
                <a:hlinkClick r:id="rId9"/>
              </a:rPr>
              <a:t>tumor necrosis factor</a:t>
            </a:r>
            <a:r>
              <a:rPr lang="en-US" altLang="en-US" smtClean="0"/>
              <a:t> alpha, a natural product of the immune system that promotes inflammation. Infliximab is used to treat moderately severe-to-severe Crohn's disease that does not get better with other medications. When given as an </a:t>
            </a:r>
            <a:r>
              <a:rPr lang="en-US" altLang="en-US" smtClean="0">
                <a:hlinkClick r:id="rId10"/>
              </a:rPr>
              <a:t>intravenous</a:t>
            </a:r>
            <a:r>
              <a:rPr lang="en-US" altLang="en-US" smtClean="0"/>
              <a:t> infusion, its effects last for approximately 12 weeks. Repeated doses may be required.</a:t>
            </a:r>
          </a:p>
          <a:p>
            <a:pPr lvl="1" eaLnBrk="1" hangingPunct="1">
              <a:lnSpc>
                <a:spcPct val="90000"/>
              </a:lnSpc>
            </a:pPr>
            <a:r>
              <a:rPr lang="en-US" altLang="en-US" smtClean="0">
                <a:hlinkClick r:id="rId11"/>
              </a:rPr>
              <a:t>Azathioprine</a:t>
            </a:r>
            <a:r>
              <a:rPr lang="en-US" altLang="en-US" smtClean="0"/>
              <a:t> (Imuran) inhibits the </a:t>
            </a:r>
            <a:r>
              <a:rPr lang="en-US" altLang="en-US" smtClean="0">
                <a:hlinkClick r:id="rId12"/>
              </a:rPr>
              <a:t>immune response</a:t>
            </a:r>
            <a:r>
              <a:rPr lang="en-US" altLang="en-US" smtClean="0"/>
              <a:t> that causes inflammation.</a:t>
            </a:r>
          </a:p>
          <a:p>
            <a:pPr eaLnBrk="1" hangingPunct="1">
              <a:lnSpc>
                <a:spcPct val="90000"/>
              </a:lnSpc>
              <a:buFont typeface="Symbol" pitchFamily="18" charset="2"/>
              <a:buChar char=""/>
            </a:pPr>
            <a:endParaRPr lang="en-US" altLang="en-US" sz="2800" smtClean="0"/>
          </a:p>
          <a:p>
            <a:pPr eaLnBrk="1" hangingPunct="1">
              <a:lnSpc>
                <a:spcPct val="90000"/>
              </a:lnSpc>
            </a:pPr>
            <a:endParaRPr lang="en-US" altLang="en-US" sz="2800" smtClean="0"/>
          </a:p>
          <a:p>
            <a:pPr eaLnBrk="1" hangingPunct="1">
              <a:lnSpc>
                <a:spcPct val="90000"/>
              </a:lnSpc>
            </a:pPr>
            <a:endParaRPr lang="en-US" altLang="en-US" sz="2800" smtClean="0"/>
          </a:p>
        </p:txBody>
      </p:sp>
      <p:sp>
        <p:nvSpPr>
          <p:cNvPr id="3" name="Slide Number Placeholder 2"/>
          <p:cNvSpPr>
            <a:spLocks noGrp="1"/>
          </p:cNvSpPr>
          <p:nvPr>
            <p:ph type="sldNum" sz="quarter" idx="12"/>
          </p:nvPr>
        </p:nvSpPr>
        <p:spPr/>
        <p:txBody>
          <a:bodyPr/>
          <a:lstStyle/>
          <a:p>
            <a:pPr>
              <a:defRPr/>
            </a:pPr>
            <a:fld id="{11B9FB3C-F47A-4928-9C12-ABD24A710362}" type="slidenum">
              <a:rPr lang="en-US"/>
              <a:pPr>
                <a:defRPr/>
              </a:pPr>
              <a:t>306</a:t>
            </a:fld>
            <a:endParaRPr lang="en-US"/>
          </a:p>
        </p:txBody>
      </p:sp>
    </p:spTree>
    <p:extLst>
      <p:ext uri="{BB962C8B-B14F-4D97-AF65-F5344CB8AC3E}">
        <p14:creationId xmlns:p14="http://schemas.microsoft.com/office/powerpoint/2010/main" val="3661032280"/>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4"/>
          <p:cNvSpPr>
            <a:spLocks noGrp="1" noChangeArrowheads="1"/>
          </p:cNvSpPr>
          <p:nvPr>
            <p:ph type="title"/>
          </p:nvPr>
        </p:nvSpPr>
        <p:spPr>
          <a:xfrm>
            <a:off x="228600" y="152400"/>
            <a:ext cx="4648200" cy="685800"/>
          </a:xfrm>
        </p:spPr>
        <p:txBody>
          <a:bodyPr/>
          <a:lstStyle/>
          <a:p>
            <a:pPr eaLnBrk="1" hangingPunct="1"/>
            <a:r>
              <a:rPr lang="en-US" altLang="en-US" sz="4800" b="1" u="sng" smtClean="0">
                <a:solidFill>
                  <a:schemeClr val="tx1"/>
                </a:solidFill>
              </a:rPr>
              <a:t>complications</a:t>
            </a:r>
          </a:p>
        </p:txBody>
      </p:sp>
      <p:sp>
        <p:nvSpPr>
          <p:cNvPr id="334851" name="Rectangle 3"/>
          <p:cNvSpPr>
            <a:spLocks noGrp="1" noChangeArrowheads="1"/>
          </p:cNvSpPr>
          <p:nvPr>
            <p:ph type="body" idx="4294967295"/>
          </p:nvPr>
        </p:nvSpPr>
        <p:spPr>
          <a:xfrm>
            <a:off x="152400" y="914400"/>
            <a:ext cx="8839200" cy="5745163"/>
          </a:xfrm>
        </p:spPr>
        <p:txBody>
          <a:bodyPr/>
          <a:lstStyle/>
          <a:p>
            <a:pPr eaLnBrk="1" hangingPunct="1">
              <a:buFontTx/>
              <a:buNone/>
              <a:defRPr/>
            </a:pPr>
            <a:r>
              <a:rPr lang="en-US" sz="3200" dirty="0"/>
              <a:t>The intestinal complications of </a:t>
            </a:r>
            <a:r>
              <a:rPr lang="en-US" sz="3200" dirty="0" err="1"/>
              <a:t>Crohn's</a:t>
            </a:r>
            <a:r>
              <a:rPr lang="en-US" sz="3200" dirty="0"/>
              <a:t> disease include the following: </a:t>
            </a:r>
          </a:p>
          <a:p>
            <a:pPr marL="833438" lvl="1" indent="-514350" eaLnBrk="1" hangingPunct="1">
              <a:buFont typeface="+mj-lt"/>
              <a:buAutoNum type="arabicPeriod"/>
              <a:defRPr/>
            </a:pPr>
            <a:r>
              <a:rPr lang="en-US" sz="3200" dirty="0"/>
              <a:t>Intestinal obstruction </a:t>
            </a:r>
          </a:p>
          <a:p>
            <a:pPr marL="833438" lvl="1" indent="-514350" eaLnBrk="1" hangingPunct="1">
              <a:buFont typeface="+mj-lt"/>
              <a:buAutoNum type="arabicPeriod"/>
              <a:defRPr/>
            </a:pPr>
            <a:r>
              <a:rPr lang="en-US" sz="3200" dirty="0"/>
              <a:t>Fistulas </a:t>
            </a:r>
          </a:p>
          <a:p>
            <a:pPr marL="833438" lvl="1" indent="-514350" eaLnBrk="1" hangingPunct="1">
              <a:buFont typeface="+mj-lt"/>
              <a:buAutoNum type="arabicPeriod"/>
              <a:defRPr/>
            </a:pPr>
            <a:r>
              <a:rPr lang="en-US" sz="3200" dirty="0"/>
              <a:t>Abscess </a:t>
            </a:r>
          </a:p>
          <a:p>
            <a:pPr marL="833438" lvl="1" indent="-514350" eaLnBrk="1" hangingPunct="1">
              <a:buFont typeface="+mj-lt"/>
              <a:buAutoNum type="arabicPeriod"/>
              <a:defRPr/>
            </a:pPr>
            <a:r>
              <a:rPr lang="en-US" sz="3200" dirty="0">
                <a:hlinkClick r:id="rId2"/>
              </a:rPr>
              <a:t>Hemorrhage</a:t>
            </a:r>
            <a:r>
              <a:rPr lang="en-US" sz="3200" dirty="0"/>
              <a:t> (bleeding) - Unusual in </a:t>
            </a:r>
            <a:r>
              <a:rPr lang="en-US" sz="3200" dirty="0" err="1"/>
              <a:t>Crohn's</a:t>
            </a:r>
            <a:r>
              <a:rPr lang="en-US" sz="3200" dirty="0"/>
              <a:t> disease </a:t>
            </a:r>
          </a:p>
          <a:p>
            <a:pPr marL="833438" lvl="1" indent="-514350" eaLnBrk="1" hangingPunct="1">
              <a:buFont typeface="+mj-lt"/>
              <a:buAutoNum type="arabicPeriod"/>
              <a:defRPr/>
            </a:pPr>
            <a:r>
              <a:rPr lang="en-US" sz="3200" dirty="0" err="1"/>
              <a:t>Malabsorption</a:t>
            </a:r>
            <a:r>
              <a:rPr lang="en-US" sz="3200" dirty="0"/>
              <a:t> - Results in diarrhea and nutritional deficiencies </a:t>
            </a:r>
          </a:p>
          <a:p>
            <a:pPr marL="833438" lvl="1" indent="-514350" eaLnBrk="1" hangingPunct="1">
              <a:buFont typeface="+mj-lt"/>
              <a:buAutoNum type="arabicPeriod"/>
              <a:defRPr/>
            </a:pPr>
            <a:r>
              <a:rPr lang="en-US" sz="3200" dirty="0"/>
              <a:t>Acute regional enteritis </a:t>
            </a:r>
          </a:p>
          <a:p>
            <a:pPr marL="833438" lvl="1" indent="-514350" eaLnBrk="1" hangingPunct="1">
              <a:buFont typeface="+mj-lt"/>
              <a:buAutoNum type="arabicPeriod"/>
              <a:defRPr/>
            </a:pPr>
            <a:r>
              <a:rPr lang="en-US" sz="3200" dirty="0">
                <a:hlinkClick r:id="rId3"/>
              </a:rPr>
              <a:t>Carcinoma</a:t>
            </a:r>
            <a:r>
              <a:rPr lang="en-US" sz="3200" dirty="0"/>
              <a:t> - </a:t>
            </a:r>
            <a:r>
              <a:rPr lang="en-US" sz="3200" dirty="0">
                <a:hlinkClick r:id="rId4"/>
              </a:rPr>
              <a:t>Colonic</a:t>
            </a:r>
            <a:r>
              <a:rPr lang="en-US" sz="3200" dirty="0"/>
              <a:t> disease increases risk of </a:t>
            </a:r>
            <a:r>
              <a:rPr lang="en-US" sz="3200" dirty="0">
                <a:hlinkClick r:id="rId5"/>
              </a:rPr>
              <a:t>colon cancer</a:t>
            </a:r>
            <a:r>
              <a:rPr lang="en-US" sz="3200" dirty="0"/>
              <a:t> </a:t>
            </a:r>
          </a:p>
          <a:p>
            <a:pPr lvl="1" eaLnBrk="1" hangingPunct="1">
              <a:defRPr/>
            </a:pPr>
            <a:endParaRPr lang="en-US" sz="3200" dirty="0"/>
          </a:p>
        </p:txBody>
      </p:sp>
      <p:sp>
        <p:nvSpPr>
          <p:cNvPr id="4" name="Slide Number Placeholder 3"/>
          <p:cNvSpPr>
            <a:spLocks noGrp="1"/>
          </p:cNvSpPr>
          <p:nvPr>
            <p:ph type="sldNum" sz="quarter" idx="12"/>
          </p:nvPr>
        </p:nvSpPr>
        <p:spPr/>
        <p:txBody>
          <a:bodyPr/>
          <a:lstStyle/>
          <a:p>
            <a:pPr>
              <a:defRPr/>
            </a:pPr>
            <a:fld id="{D1939F8D-4722-4F7C-85C0-2E3C9D7EA356}" type="slidenum">
              <a:rPr lang="en-US"/>
              <a:pPr>
                <a:defRPr/>
              </a:pPr>
              <a:t>307</a:t>
            </a:fld>
            <a:endParaRPr lang="en-US"/>
          </a:p>
        </p:txBody>
      </p:sp>
    </p:spTree>
    <p:extLst>
      <p:ext uri="{BB962C8B-B14F-4D97-AF65-F5344CB8AC3E}">
        <p14:creationId xmlns:p14="http://schemas.microsoft.com/office/powerpoint/2010/main" val="507311457"/>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F7C5C2DD-63A2-4210-981B-5DEB24DC486E}" type="slidenum">
              <a:rPr lang="en-US"/>
              <a:pPr>
                <a:defRPr/>
              </a:pPr>
              <a:t>308</a:t>
            </a:fld>
            <a:endParaRPr lang="en-US"/>
          </a:p>
        </p:txBody>
      </p:sp>
      <p:sp>
        <p:nvSpPr>
          <p:cNvPr id="353283" name="Rectangle 2"/>
          <p:cNvSpPr>
            <a:spLocks noGrp="1" noChangeArrowheads="1"/>
          </p:cNvSpPr>
          <p:nvPr>
            <p:ph type="title"/>
          </p:nvPr>
        </p:nvSpPr>
        <p:spPr>
          <a:xfrm>
            <a:off x="533400" y="2438400"/>
            <a:ext cx="7772400" cy="1143000"/>
          </a:xfrm>
        </p:spPr>
        <p:txBody>
          <a:bodyPr/>
          <a:lstStyle/>
          <a:p>
            <a:pPr algn="ctr" eaLnBrk="1" hangingPunct="1"/>
            <a:r>
              <a:rPr lang="en-US" altLang="en-US" sz="6000" b="1" u="sng" smtClean="0">
                <a:solidFill>
                  <a:schemeClr val="tx1"/>
                </a:solidFill>
              </a:rPr>
              <a:t>THE LARGE INTESTINE</a:t>
            </a:r>
          </a:p>
        </p:txBody>
      </p:sp>
    </p:spTree>
    <p:extLst>
      <p:ext uri="{BB962C8B-B14F-4D97-AF65-F5344CB8AC3E}">
        <p14:creationId xmlns:p14="http://schemas.microsoft.com/office/powerpoint/2010/main" val="3498659488"/>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228600" y="76200"/>
            <a:ext cx="7772400" cy="1143000"/>
          </a:xfrm>
        </p:spPr>
        <p:txBody>
          <a:bodyPr/>
          <a:lstStyle/>
          <a:p>
            <a:pPr eaLnBrk="1" hangingPunct="1"/>
            <a:r>
              <a:rPr lang="en-US" altLang="en-US" b="1" u="sng" smtClean="0">
                <a:solidFill>
                  <a:schemeClr val="tx1"/>
                </a:solidFill>
              </a:rPr>
              <a:t>THE LARGE INTESTINE</a:t>
            </a:r>
          </a:p>
        </p:txBody>
      </p:sp>
      <p:sp>
        <p:nvSpPr>
          <p:cNvPr id="354307" name="Rectangle 3"/>
          <p:cNvSpPr>
            <a:spLocks noGrp="1" noChangeArrowheads="1"/>
          </p:cNvSpPr>
          <p:nvPr>
            <p:ph sz="quarter" idx="1"/>
          </p:nvPr>
        </p:nvSpPr>
        <p:spPr>
          <a:xfrm>
            <a:off x="609600" y="990600"/>
            <a:ext cx="8229600" cy="5257800"/>
          </a:xfrm>
        </p:spPr>
        <p:txBody>
          <a:bodyPr/>
          <a:lstStyle/>
          <a:p>
            <a:pPr eaLnBrk="1" hangingPunct="1">
              <a:lnSpc>
                <a:spcPct val="80000"/>
              </a:lnSpc>
            </a:pPr>
            <a:endParaRPr lang="en-US" altLang="en-US" sz="3600" smtClean="0"/>
          </a:p>
          <a:p>
            <a:pPr eaLnBrk="1" hangingPunct="1">
              <a:lnSpc>
                <a:spcPct val="80000"/>
              </a:lnSpc>
              <a:buFontTx/>
              <a:buNone/>
            </a:pPr>
            <a:r>
              <a:rPr lang="en-US" altLang="en-US" sz="4000" smtClean="0"/>
              <a:t>Divided into three:-</a:t>
            </a:r>
          </a:p>
          <a:p>
            <a:pPr eaLnBrk="1" hangingPunct="1">
              <a:lnSpc>
                <a:spcPct val="80000"/>
              </a:lnSpc>
              <a:buFontTx/>
              <a:buNone/>
            </a:pPr>
            <a:r>
              <a:rPr lang="en-US" altLang="en-US" sz="4000" smtClean="0"/>
              <a:t>	1. Caecum</a:t>
            </a:r>
          </a:p>
          <a:p>
            <a:pPr eaLnBrk="1" hangingPunct="1">
              <a:lnSpc>
                <a:spcPct val="80000"/>
              </a:lnSpc>
              <a:buFontTx/>
              <a:buNone/>
            </a:pPr>
            <a:r>
              <a:rPr lang="en-US" altLang="en-US" sz="4000" smtClean="0"/>
              <a:t>	2. Colon</a:t>
            </a:r>
          </a:p>
          <a:p>
            <a:pPr eaLnBrk="1" hangingPunct="1">
              <a:lnSpc>
                <a:spcPct val="80000"/>
              </a:lnSpc>
              <a:buFontTx/>
              <a:buNone/>
            </a:pPr>
            <a:r>
              <a:rPr lang="en-US" altLang="en-US" sz="4000" smtClean="0"/>
              <a:t>	3. Rectum</a:t>
            </a:r>
            <a:endParaRPr lang="en-US" altLang="en-US" sz="4000" b="1" smtClean="0"/>
          </a:p>
          <a:p>
            <a:pPr eaLnBrk="1" hangingPunct="1">
              <a:lnSpc>
                <a:spcPct val="80000"/>
              </a:lnSpc>
              <a:buFontTx/>
              <a:buNone/>
            </a:pPr>
            <a:r>
              <a:rPr lang="en-US" altLang="en-US" sz="3600" b="1" smtClean="0"/>
              <a:t>Functions</a:t>
            </a:r>
            <a:endParaRPr lang="en-US" altLang="en-US" sz="3600" smtClean="0"/>
          </a:p>
          <a:p>
            <a:pPr eaLnBrk="1" hangingPunct="1">
              <a:lnSpc>
                <a:spcPct val="80000"/>
              </a:lnSpc>
            </a:pPr>
            <a:r>
              <a:rPr lang="en-US" altLang="en-US" sz="3600" smtClean="0"/>
              <a:t>Absorption of water and Electrolytes</a:t>
            </a:r>
          </a:p>
          <a:p>
            <a:pPr eaLnBrk="1" hangingPunct="1">
              <a:lnSpc>
                <a:spcPct val="80000"/>
              </a:lnSpc>
            </a:pPr>
            <a:r>
              <a:rPr lang="en-US" altLang="en-US" sz="3600" smtClean="0"/>
              <a:t>Putrefaction of undigested protein releasing products e.g. methane, hydrogen, sulphate, ammonia and carbon dioxide.</a:t>
            </a:r>
          </a:p>
          <a:p>
            <a:pPr eaLnBrk="1" hangingPunct="1">
              <a:lnSpc>
                <a:spcPct val="80000"/>
              </a:lnSpc>
            </a:pPr>
            <a:endParaRPr lang="en-US" altLang="en-US" sz="3600" smtClean="0"/>
          </a:p>
        </p:txBody>
      </p:sp>
      <p:sp>
        <p:nvSpPr>
          <p:cNvPr id="4" name="Slide Number Placeholder 3"/>
          <p:cNvSpPr>
            <a:spLocks noGrp="1"/>
          </p:cNvSpPr>
          <p:nvPr>
            <p:ph type="sldNum" sz="quarter" idx="12"/>
          </p:nvPr>
        </p:nvSpPr>
        <p:spPr/>
        <p:txBody>
          <a:bodyPr/>
          <a:lstStyle/>
          <a:p>
            <a:pPr>
              <a:defRPr/>
            </a:pPr>
            <a:fld id="{C6A01042-A80B-4B60-AAF1-27C4244FCFC4}" type="slidenum">
              <a:rPr lang="en-US"/>
              <a:pPr>
                <a:defRPr/>
              </a:pPr>
              <a:t>309</a:t>
            </a:fld>
            <a:endParaRPr lang="en-US"/>
          </a:p>
        </p:txBody>
      </p:sp>
    </p:spTree>
    <p:extLst>
      <p:ext uri="{BB962C8B-B14F-4D97-AF65-F5344CB8AC3E}">
        <p14:creationId xmlns:p14="http://schemas.microsoft.com/office/powerpoint/2010/main" val="19517766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28600"/>
            <a:ext cx="6400800" cy="304800"/>
          </a:xfrm>
        </p:spPr>
        <p:txBody>
          <a:bodyPr/>
          <a:lstStyle/>
          <a:p>
            <a:pPr>
              <a:defRPr/>
            </a:pPr>
            <a:r>
              <a:rPr lang="en-US" dirty="0"/>
              <a:t>Management</a:t>
            </a:r>
          </a:p>
        </p:txBody>
      </p:sp>
      <p:sp>
        <p:nvSpPr>
          <p:cNvPr id="3" name="Content Placeholder 2"/>
          <p:cNvSpPr>
            <a:spLocks noGrp="1"/>
          </p:cNvSpPr>
          <p:nvPr>
            <p:ph idx="1"/>
          </p:nvPr>
        </p:nvSpPr>
        <p:spPr>
          <a:xfrm>
            <a:off x="2286000" y="609600"/>
            <a:ext cx="6858000" cy="6248400"/>
          </a:xfrm>
        </p:spPr>
        <p:txBody>
          <a:bodyPr/>
          <a:lstStyle/>
          <a:p>
            <a:pPr>
              <a:defRPr/>
            </a:pPr>
            <a:r>
              <a:rPr lang="en-US" dirty="0"/>
              <a:t>Patients with suspicious lesions should have all possible sources of local trauma or infection treated and be reviewed after 2 weeks. </a:t>
            </a:r>
          </a:p>
          <a:p>
            <a:pPr>
              <a:defRPr/>
            </a:pPr>
            <a:r>
              <a:rPr lang="en-US" dirty="0"/>
              <a:t>If the lesion persists, biopsy is advisable. </a:t>
            </a:r>
          </a:p>
          <a:p>
            <a:pPr>
              <a:defRPr/>
            </a:pPr>
            <a:r>
              <a:rPr lang="en-US" dirty="0"/>
              <a:t>Small cancers can be </a:t>
            </a:r>
            <a:r>
              <a:rPr lang="en-US" dirty="0" err="1"/>
              <a:t>resected</a:t>
            </a:r>
            <a:r>
              <a:rPr lang="en-US" dirty="0"/>
              <a:t> but extensive surgery with neck dissection to remove involved lymph nodes may be necessary. </a:t>
            </a:r>
          </a:p>
        </p:txBody>
      </p:sp>
      <p:sp>
        <p:nvSpPr>
          <p:cNvPr id="4" name="Slide Number Placeholder 3"/>
          <p:cNvSpPr>
            <a:spLocks noGrp="1"/>
          </p:cNvSpPr>
          <p:nvPr>
            <p:ph type="sldNum" sz="quarter" idx="12"/>
          </p:nvPr>
        </p:nvSpPr>
        <p:spPr/>
        <p:txBody>
          <a:bodyPr/>
          <a:lstStyle/>
          <a:p>
            <a:pPr>
              <a:defRPr/>
            </a:pPr>
            <a:fld id="{5DCD3860-90AC-4BE3-8075-754DB6767A98}" type="slidenum">
              <a:rPr lang="en-US">
                <a:solidFill>
                  <a:srgbClr val="000000"/>
                </a:solidFill>
              </a:rPr>
              <a:pPr>
                <a:defRPr/>
              </a:pPr>
              <a:t>31</a:t>
            </a:fld>
            <a:endParaRPr lang="en-US">
              <a:solidFill>
                <a:srgbClr val="000000"/>
              </a:solidFill>
            </a:endParaRPr>
          </a:p>
        </p:txBody>
      </p:sp>
    </p:spTree>
    <p:extLst>
      <p:ext uri="{BB962C8B-B14F-4D97-AF65-F5344CB8AC3E}">
        <p14:creationId xmlns:p14="http://schemas.microsoft.com/office/powerpoint/2010/main" val="1934555316"/>
      </p:ext>
    </p:extLst>
  </p:cSld>
  <p:clrMapOvr>
    <a:masterClrMapping/>
  </p:clrMapOvr>
  <p:transition spd="slow"/>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5E0510F-9BB5-4BB2-807D-86F9BC020232}" type="slidenum">
              <a:rPr lang="en-US"/>
              <a:pPr>
                <a:defRPr/>
              </a:pPr>
              <a:t>310</a:t>
            </a:fld>
            <a:endParaRPr lang="en-US"/>
          </a:p>
        </p:txBody>
      </p:sp>
      <p:sp>
        <p:nvSpPr>
          <p:cNvPr id="355331" name="Rectangle 2"/>
          <p:cNvSpPr>
            <a:spLocks noGrp="1" noChangeArrowheads="1"/>
          </p:cNvSpPr>
          <p:nvPr>
            <p:ph type="title"/>
          </p:nvPr>
        </p:nvSpPr>
        <p:spPr>
          <a:xfrm>
            <a:off x="609600" y="2362200"/>
            <a:ext cx="7772400" cy="1143000"/>
          </a:xfrm>
        </p:spPr>
        <p:txBody>
          <a:bodyPr/>
          <a:lstStyle/>
          <a:p>
            <a:pPr eaLnBrk="1" hangingPunct="1"/>
            <a:r>
              <a:rPr lang="en-US" altLang="en-US" sz="6600" b="1" smtClean="0">
                <a:solidFill>
                  <a:schemeClr val="tx1"/>
                </a:solidFill>
              </a:rPr>
              <a:t>ULCERATIVE COLITIS</a:t>
            </a:r>
          </a:p>
        </p:txBody>
      </p:sp>
    </p:spTree>
    <p:extLst>
      <p:ext uri="{BB962C8B-B14F-4D97-AF65-F5344CB8AC3E}">
        <p14:creationId xmlns:p14="http://schemas.microsoft.com/office/powerpoint/2010/main" val="2681513737"/>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pPr eaLnBrk="1" hangingPunct="1"/>
            <a:r>
              <a:rPr lang="en-US" altLang="en-US" b="1" smtClean="0">
                <a:solidFill>
                  <a:schemeClr val="tx1"/>
                </a:solidFill>
              </a:rPr>
              <a:t>ULCERATIVE COLITIS</a:t>
            </a:r>
          </a:p>
        </p:txBody>
      </p:sp>
      <p:sp>
        <p:nvSpPr>
          <p:cNvPr id="356355" name="Rectangle 3"/>
          <p:cNvSpPr>
            <a:spLocks noGrp="1" noChangeArrowheads="1"/>
          </p:cNvSpPr>
          <p:nvPr>
            <p:ph sz="quarter" idx="1"/>
          </p:nvPr>
        </p:nvSpPr>
        <p:spPr/>
        <p:txBody>
          <a:bodyPr/>
          <a:lstStyle/>
          <a:p>
            <a:pPr eaLnBrk="1" hangingPunct="1">
              <a:buFontTx/>
              <a:buNone/>
            </a:pPr>
            <a:endParaRPr lang="en-US" altLang="en-US" sz="3200" smtClean="0"/>
          </a:p>
          <a:p>
            <a:pPr eaLnBrk="1" hangingPunct="1"/>
            <a:r>
              <a:rPr lang="en-US" altLang="en-US" sz="3200" smtClean="0"/>
              <a:t>This is a non specific chronic inflammatory disease of the colon, generally following a prolonged course with alternating periods of remission and exacerbation.</a:t>
            </a:r>
          </a:p>
          <a:p>
            <a:pPr eaLnBrk="1" hangingPunct="1">
              <a:buFontTx/>
              <a:buNone/>
            </a:pPr>
            <a:endParaRPr lang="en-US" altLang="en-US" sz="3200" u="sng" smtClean="0"/>
          </a:p>
          <a:p>
            <a:pPr eaLnBrk="1" hangingPunct="1">
              <a:buFontTx/>
              <a:buNone/>
            </a:pPr>
            <a:r>
              <a:rPr lang="en-US" altLang="en-US" sz="3200" u="sng" smtClean="0"/>
              <a:t>Aetiology</a:t>
            </a:r>
          </a:p>
          <a:p>
            <a:pPr eaLnBrk="1" hangingPunct="1"/>
            <a:r>
              <a:rPr lang="en-US" altLang="en-US" sz="3200" smtClean="0"/>
              <a:t>Unknown</a:t>
            </a:r>
          </a:p>
        </p:txBody>
      </p:sp>
      <p:sp>
        <p:nvSpPr>
          <p:cNvPr id="4" name="Slide Number Placeholder 3"/>
          <p:cNvSpPr>
            <a:spLocks noGrp="1"/>
          </p:cNvSpPr>
          <p:nvPr>
            <p:ph type="sldNum" sz="quarter" idx="12"/>
          </p:nvPr>
        </p:nvSpPr>
        <p:spPr/>
        <p:txBody>
          <a:bodyPr/>
          <a:lstStyle/>
          <a:p>
            <a:pPr>
              <a:defRPr/>
            </a:pPr>
            <a:fld id="{E9E88557-B9E0-4D42-9316-9EA63E063476}" type="slidenum">
              <a:rPr lang="en-US"/>
              <a:pPr>
                <a:defRPr/>
              </a:pPr>
              <a:t>311</a:t>
            </a:fld>
            <a:endParaRPr lang="en-US"/>
          </a:p>
        </p:txBody>
      </p:sp>
    </p:spTree>
    <p:extLst>
      <p:ext uri="{BB962C8B-B14F-4D97-AF65-F5344CB8AC3E}">
        <p14:creationId xmlns:p14="http://schemas.microsoft.com/office/powerpoint/2010/main" val="4179606131"/>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p:txBody>
          <a:bodyPr/>
          <a:lstStyle/>
          <a:p>
            <a:pPr eaLnBrk="1" hangingPunct="1"/>
            <a:r>
              <a:rPr lang="en-US" altLang="en-US" b="1" smtClean="0"/>
              <a:t>PF</a:t>
            </a:r>
          </a:p>
        </p:txBody>
      </p:sp>
      <p:sp>
        <p:nvSpPr>
          <p:cNvPr id="357379" name="Rectangle 3"/>
          <p:cNvSpPr>
            <a:spLocks noGrp="1" noChangeArrowheads="1"/>
          </p:cNvSpPr>
          <p:nvPr>
            <p:ph sz="quarter" idx="1"/>
          </p:nvPr>
        </p:nvSpPr>
        <p:spPr>
          <a:xfrm>
            <a:off x="457200" y="914400"/>
            <a:ext cx="8229600" cy="5562600"/>
          </a:xfrm>
        </p:spPr>
        <p:txBody>
          <a:bodyPr/>
          <a:lstStyle/>
          <a:p>
            <a:pPr eaLnBrk="1" hangingPunct="1"/>
            <a:endParaRPr lang="en-US" altLang="en-US" sz="2800" smtClean="0"/>
          </a:p>
          <a:p>
            <a:pPr eaLnBrk="1" hangingPunct="1">
              <a:buClr>
                <a:schemeClr val="tx1"/>
              </a:buClr>
              <a:buFontTx/>
              <a:buNone/>
            </a:pPr>
            <a:r>
              <a:rPr lang="en-US" altLang="en-US" sz="2800" smtClean="0"/>
              <a:t>1. Genetic factors-Evidence in twins.</a:t>
            </a:r>
          </a:p>
          <a:p>
            <a:pPr eaLnBrk="1" hangingPunct="1">
              <a:buClr>
                <a:schemeClr val="tx1"/>
              </a:buClr>
              <a:buFontTx/>
              <a:buNone/>
            </a:pPr>
            <a:r>
              <a:rPr lang="en-US" altLang="en-US" sz="2800" smtClean="0"/>
              <a:t>2. Autoimmunity –Antibodies have been identified in the body which attack the colon.</a:t>
            </a:r>
          </a:p>
          <a:p>
            <a:pPr eaLnBrk="1" hangingPunct="1">
              <a:buClr>
                <a:schemeClr val="tx1"/>
              </a:buClr>
              <a:buFontTx/>
              <a:buNone/>
            </a:pPr>
            <a:r>
              <a:rPr lang="en-US" altLang="en-US" sz="2800" smtClean="0"/>
              <a:t>3. Psychological disturbances-provoke attack.</a:t>
            </a:r>
          </a:p>
          <a:p>
            <a:pPr eaLnBrk="1" hangingPunct="1">
              <a:buFontTx/>
              <a:buNone/>
            </a:pPr>
            <a:r>
              <a:rPr lang="en-US" altLang="en-US" sz="2800" smtClean="0"/>
              <a:t>e.g. undue dependence on others have been seen in pts with ulcerative colitis.</a:t>
            </a:r>
          </a:p>
          <a:p>
            <a:pPr eaLnBrk="1" hangingPunct="1">
              <a:buFontTx/>
              <a:buNone/>
            </a:pPr>
            <a:r>
              <a:rPr lang="en-US" altLang="en-US" sz="2800" smtClean="0"/>
              <a:t>4. Recurrent infection of the colon</a:t>
            </a:r>
          </a:p>
          <a:p>
            <a:pPr eaLnBrk="1" hangingPunct="1">
              <a:buFontTx/>
              <a:buNone/>
            </a:pPr>
            <a:r>
              <a:rPr lang="en-US" altLang="en-US" sz="2800" smtClean="0"/>
              <a:t>5. Peak incidences-20—40years</a:t>
            </a:r>
          </a:p>
          <a:p>
            <a:pPr eaLnBrk="1" hangingPunct="1">
              <a:buFontTx/>
              <a:buNone/>
            </a:pPr>
            <a:r>
              <a:rPr lang="en-US" altLang="en-US" sz="2800" smtClean="0"/>
              <a:t>6. Males and females are equally affected.</a:t>
            </a:r>
          </a:p>
        </p:txBody>
      </p:sp>
      <p:sp>
        <p:nvSpPr>
          <p:cNvPr id="4" name="Slide Number Placeholder 3"/>
          <p:cNvSpPr>
            <a:spLocks noGrp="1"/>
          </p:cNvSpPr>
          <p:nvPr>
            <p:ph type="sldNum" sz="quarter" idx="12"/>
          </p:nvPr>
        </p:nvSpPr>
        <p:spPr/>
        <p:txBody>
          <a:bodyPr/>
          <a:lstStyle/>
          <a:p>
            <a:pPr>
              <a:defRPr/>
            </a:pPr>
            <a:fld id="{18474945-709E-4B70-BA0E-557312E9392C}" type="slidenum">
              <a:rPr lang="en-US"/>
              <a:pPr>
                <a:defRPr/>
              </a:pPr>
              <a:t>312</a:t>
            </a:fld>
            <a:endParaRPr lang="en-US"/>
          </a:p>
        </p:txBody>
      </p:sp>
    </p:spTree>
    <p:extLst>
      <p:ext uri="{BB962C8B-B14F-4D97-AF65-F5344CB8AC3E}">
        <p14:creationId xmlns:p14="http://schemas.microsoft.com/office/powerpoint/2010/main" val="417075543"/>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a:xfrm>
            <a:off x="457200" y="274638"/>
            <a:ext cx="8229600" cy="715962"/>
          </a:xfrm>
        </p:spPr>
        <p:txBody>
          <a:bodyPr/>
          <a:lstStyle/>
          <a:p>
            <a:pPr eaLnBrk="1" hangingPunct="1"/>
            <a:r>
              <a:rPr lang="en-US" altLang="en-US" b="1" smtClean="0"/>
              <a:t>Pathology</a:t>
            </a:r>
          </a:p>
        </p:txBody>
      </p:sp>
      <p:sp>
        <p:nvSpPr>
          <p:cNvPr id="358403" name="Rectangle 3"/>
          <p:cNvSpPr>
            <a:spLocks noGrp="1" noChangeArrowheads="1"/>
          </p:cNvSpPr>
          <p:nvPr>
            <p:ph sz="quarter" idx="1"/>
          </p:nvPr>
        </p:nvSpPr>
        <p:spPr>
          <a:xfrm>
            <a:off x="457200" y="914400"/>
            <a:ext cx="8229600" cy="5943600"/>
          </a:xfrm>
        </p:spPr>
        <p:txBody>
          <a:bodyPr/>
          <a:lstStyle/>
          <a:p>
            <a:pPr eaLnBrk="1" hangingPunct="1">
              <a:lnSpc>
                <a:spcPct val="80000"/>
              </a:lnSpc>
            </a:pPr>
            <a:endParaRPr lang="en-US" altLang="en-US" sz="2800" smtClean="0"/>
          </a:p>
          <a:p>
            <a:pPr eaLnBrk="1" hangingPunct="1">
              <a:lnSpc>
                <a:spcPct val="80000"/>
              </a:lnSpc>
              <a:buFontTx/>
              <a:buNone/>
            </a:pPr>
            <a:r>
              <a:rPr lang="en-US" altLang="en-US" sz="2800" smtClean="0"/>
              <a:t>	Inflammatory changes are seen in the all mucosa. As a result the all mucosa become oedematous, hyperaemic and may bleed.</a:t>
            </a:r>
          </a:p>
          <a:p>
            <a:pPr eaLnBrk="1" hangingPunct="1">
              <a:lnSpc>
                <a:spcPct val="80000"/>
              </a:lnSpc>
              <a:buFontTx/>
              <a:buNone/>
            </a:pPr>
            <a:r>
              <a:rPr lang="en-US" altLang="en-US" sz="2800" smtClean="0"/>
              <a:t>	Later ulcerations form. As the disease progress there is </a:t>
            </a:r>
          </a:p>
          <a:p>
            <a:pPr eaLnBrk="1" hangingPunct="1">
              <a:lnSpc>
                <a:spcPct val="80000"/>
              </a:lnSpc>
              <a:buFontTx/>
              <a:buNone/>
            </a:pPr>
            <a:r>
              <a:rPr lang="en-US" altLang="en-US" sz="2800" smtClean="0"/>
              <a:t>		-Loss of tissues</a:t>
            </a:r>
          </a:p>
          <a:p>
            <a:pPr eaLnBrk="1" hangingPunct="1">
              <a:lnSpc>
                <a:spcPct val="80000"/>
              </a:lnSpc>
              <a:buFontTx/>
              <a:buNone/>
            </a:pPr>
            <a:r>
              <a:rPr lang="en-US" altLang="en-US" sz="2800" smtClean="0"/>
              <a:t>		- Loss of protein</a:t>
            </a:r>
          </a:p>
          <a:p>
            <a:pPr eaLnBrk="1" hangingPunct="1">
              <a:lnSpc>
                <a:spcPct val="80000"/>
              </a:lnSpc>
              <a:buFontTx/>
              <a:buNone/>
            </a:pPr>
            <a:r>
              <a:rPr lang="en-US" altLang="en-US" sz="2800" smtClean="0"/>
              <a:t>		-Loss of blood</a:t>
            </a:r>
          </a:p>
          <a:p>
            <a:pPr eaLnBrk="1" hangingPunct="1">
              <a:lnSpc>
                <a:spcPct val="80000"/>
              </a:lnSpc>
              <a:buFontTx/>
              <a:buNone/>
            </a:pPr>
            <a:r>
              <a:rPr lang="en-US" altLang="en-US" sz="2800" smtClean="0"/>
              <a:t>	</a:t>
            </a:r>
          </a:p>
          <a:p>
            <a:pPr eaLnBrk="1" hangingPunct="1">
              <a:lnSpc>
                <a:spcPct val="80000"/>
              </a:lnSpc>
              <a:buFontTx/>
              <a:buNone/>
            </a:pPr>
            <a:r>
              <a:rPr lang="en-US" altLang="en-US" sz="2800" smtClean="0"/>
              <a:t>Eventually in chronic state there is fibrous tissue deposition. Because of fibrosis →narrow lumen.</a:t>
            </a:r>
          </a:p>
          <a:p>
            <a:pPr eaLnBrk="1" hangingPunct="1">
              <a:lnSpc>
                <a:spcPct val="80000"/>
              </a:lnSpc>
              <a:buFontTx/>
              <a:buNone/>
            </a:pPr>
            <a:r>
              <a:rPr lang="en-US" altLang="en-US" sz="2800" smtClean="0"/>
              <a:t>	Because of this the function of the large intestines becomes impaired.</a:t>
            </a:r>
          </a:p>
        </p:txBody>
      </p:sp>
      <p:sp>
        <p:nvSpPr>
          <p:cNvPr id="4" name="Slide Number Placeholder 3"/>
          <p:cNvSpPr>
            <a:spLocks noGrp="1"/>
          </p:cNvSpPr>
          <p:nvPr>
            <p:ph type="sldNum" sz="quarter" idx="12"/>
          </p:nvPr>
        </p:nvSpPr>
        <p:spPr/>
        <p:txBody>
          <a:bodyPr/>
          <a:lstStyle/>
          <a:p>
            <a:pPr>
              <a:defRPr/>
            </a:pPr>
            <a:fld id="{C2373555-DF29-4DE3-9699-5C5248715721}" type="slidenum">
              <a:rPr lang="en-US"/>
              <a:pPr>
                <a:defRPr/>
              </a:pPr>
              <a:t>313</a:t>
            </a:fld>
            <a:endParaRPr lang="en-US"/>
          </a:p>
        </p:txBody>
      </p:sp>
    </p:spTree>
    <p:extLst>
      <p:ext uri="{BB962C8B-B14F-4D97-AF65-F5344CB8AC3E}">
        <p14:creationId xmlns:p14="http://schemas.microsoft.com/office/powerpoint/2010/main" val="855806090"/>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3"/>
          <p:cNvSpPr>
            <a:spLocks noGrp="1" noChangeArrowheads="1"/>
          </p:cNvSpPr>
          <p:nvPr>
            <p:ph sz="quarter" idx="1"/>
          </p:nvPr>
        </p:nvSpPr>
        <p:spPr>
          <a:xfrm>
            <a:off x="457200" y="304800"/>
            <a:ext cx="8229600" cy="6248400"/>
          </a:xfrm>
        </p:spPr>
        <p:txBody>
          <a:bodyPr/>
          <a:lstStyle/>
          <a:p>
            <a:pPr eaLnBrk="1" hangingPunct="1">
              <a:lnSpc>
                <a:spcPct val="90000"/>
              </a:lnSpc>
              <a:buFontTx/>
              <a:buNone/>
            </a:pPr>
            <a:r>
              <a:rPr lang="en-US" altLang="en-US" sz="2800" b="1" smtClean="0"/>
              <a:t>CF</a:t>
            </a:r>
            <a:endParaRPr lang="en-US" altLang="en-US" sz="2800" smtClean="0"/>
          </a:p>
          <a:p>
            <a:pPr lvl="1" eaLnBrk="1" hangingPunct="1">
              <a:lnSpc>
                <a:spcPct val="90000"/>
              </a:lnSpc>
            </a:pPr>
            <a:r>
              <a:rPr lang="en-US" altLang="en-US" smtClean="0"/>
              <a:t>Diarrhoea-blood</a:t>
            </a:r>
          </a:p>
          <a:p>
            <a:pPr lvl="1" eaLnBrk="1" hangingPunct="1">
              <a:lnSpc>
                <a:spcPct val="90000"/>
              </a:lnSpc>
            </a:pPr>
            <a:r>
              <a:rPr lang="en-US" altLang="en-US" smtClean="0"/>
              <a:t>Tenesmus</a:t>
            </a:r>
          </a:p>
          <a:p>
            <a:pPr lvl="1" eaLnBrk="1" hangingPunct="1">
              <a:lnSpc>
                <a:spcPct val="90000"/>
              </a:lnSpc>
            </a:pPr>
            <a:r>
              <a:rPr lang="en-US" altLang="en-US" smtClean="0"/>
              <a:t>Abdominal pain</a:t>
            </a:r>
          </a:p>
          <a:p>
            <a:pPr eaLnBrk="1" hangingPunct="1">
              <a:lnSpc>
                <a:spcPct val="90000"/>
              </a:lnSpc>
              <a:buFontTx/>
              <a:buNone/>
            </a:pPr>
            <a:r>
              <a:rPr lang="en-US" altLang="en-US" sz="2800" b="1" smtClean="0"/>
              <a:t>O/E</a:t>
            </a:r>
            <a:endParaRPr lang="en-US" altLang="en-US" sz="2800" smtClean="0"/>
          </a:p>
          <a:p>
            <a:pPr eaLnBrk="1" hangingPunct="1">
              <a:lnSpc>
                <a:spcPct val="90000"/>
              </a:lnSpc>
            </a:pPr>
            <a:r>
              <a:rPr lang="en-US" altLang="en-US" sz="2800" smtClean="0"/>
              <a:t>Wasted</a:t>
            </a:r>
          </a:p>
          <a:p>
            <a:pPr eaLnBrk="1" hangingPunct="1">
              <a:lnSpc>
                <a:spcPct val="90000"/>
              </a:lnSpc>
            </a:pPr>
            <a:r>
              <a:rPr lang="en-US" altLang="en-US" sz="2800" smtClean="0"/>
              <a:t>Dehydrated</a:t>
            </a:r>
          </a:p>
          <a:p>
            <a:pPr eaLnBrk="1" hangingPunct="1">
              <a:lnSpc>
                <a:spcPct val="90000"/>
              </a:lnSpc>
            </a:pPr>
            <a:r>
              <a:rPr lang="en-US" altLang="en-US" sz="2800" smtClean="0"/>
              <a:t>Pale</a:t>
            </a:r>
          </a:p>
          <a:p>
            <a:pPr eaLnBrk="1" hangingPunct="1">
              <a:lnSpc>
                <a:spcPct val="90000"/>
              </a:lnSpc>
            </a:pPr>
            <a:r>
              <a:rPr lang="en-US" altLang="en-US" sz="2800" smtClean="0"/>
              <a:t>Febrile</a:t>
            </a:r>
          </a:p>
          <a:p>
            <a:pPr eaLnBrk="1" hangingPunct="1">
              <a:lnSpc>
                <a:spcPct val="90000"/>
              </a:lnSpc>
            </a:pPr>
            <a:r>
              <a:rPr lang="en-US" altLang="en-US" sz="2800" smtClean="0"/>
              <a:t>Finger clubbing</a:t>
            </a:r>
          </a:p>
          <a:p>
            <a:pPr eaLnBrk="1" hangingPunct="1">
              <a:lnSpc>
                <a:spcPct val="90000"/>
              </a:lnSpc>
              <a:buFontTx/>
              <a:buNone/>
            </a:pPr>
            <a:r>
              <a:rPr lang="en-US" altLang="en-US" sz="2800" b="1" smtClean="0"/>
              <a:t>P/A</a:t>
            </a:r>
            <a:endParaRPr lang="en-US" altLang="en-US" sz="2800" smtClean="0"/>
          </a:p>
          <a:p>
            <a:pPr eaLnBrk="1" hangingPunct="1">
              <a:lnSpc>
                <a:spcPct val="90000"/>
              </a:lnSpc>
            </a:pPr>
            <a:r>
              <a:rPr lang="en-US" altLang="en-US" sz="2800" smtClean="0"/>
              <a:t>tenderness over colonic region</a:t>
            </a:r>
          </a:p>
          <a:p>
            <a:pPr eaLnBrk="1" hangingPunct="1">
              <a:lnSpc>
                <a:spcPct val="90000"/>
              </a:lnSpc>
            </a:pPr>
            <a:r>
              <a:rPr lang="en-US" altLang="en-US" sz="2800" smtClean="0"/>
              <a:t>Evidence of vitamin deficiency.</a:t>
            </a:r>
          </a:p>
          <a:p>
            <a:pPr eaLnBrk="1" hangingPunct="1">
              <a:lnSpc>
                <a:spcPct val="90000"/>
              </a:lnSpc>
            </a:pPr>
            <a:endParaRPr lang="en-US" altLang="en-US" sz="2800" smtClean="0"/>
          </a:p>
        </p:txBody>
      </p:sp>
      <p:sp>
        <p:nvSpPr>
          <p:cNvPr id="3" name="Slide Number Placeholder 2"/>
          <p:cNvSpPr>
            <a:spLocks noGrp="1"/>
          </p:cNvSpPr>
          <p:nvPr>
            <p:ph type="sldNum" sz="quarter" idx="12"/>
          </p:nvPr>
        </p:nvSpPr>
        <p:spPr/>
        <p:txBody>
          <a:bodyPr/>
          <a:lstStyle/>
          <a:p>
            <a:pPr>
              <a:defRPr/>
            </a:pPr>
            <a:fld id="{F75A65C4-D48C-43AB-A064-4B9E3B5C3BC0}" type="slidenum">
              <a:rPr lang="en-US"/>
              <a:pPr>
                <a:defRPr/>
              </a:pPr>
              <a:t>314</a:t>
            </a:fld>
            <a:endParaRPr lang="en-US"/>
          </a:p>
        </p:txBody>
      </p:sp>
    </p:spTree>
    <p:extLst>
      <p:ext uri="{BB962C8B-B14F-4D97-AF65-F5344CB8AC3E}">
        <p14:creationId xmlns:p14="http://schemas.microsoft.com/office/powerpoint/2010/main" val="749575829"/>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3"/>
          <p:cNvSpPr>
            <a:spLocks noGrp="1" noChangeArrowheads="1"/>
          </p:cNvSpPr>
          <p:nvPr>
            <p:ph sz="quarter" idx="1"/>
          </p:nvPr>
        </p:nvSpPr>
        <p:spPr>
          <a:xfrm>
            <a:off x="457200" y="228600"/>
            <a:ext cx="8229600" cy="6400800"/>
          </a:xfrm>
        </p:spPr>
        <p:txBody>
          <a:bodyPr/>
          <a:lstStyle/>
          <a:p>
            <a:pPr eaLnBrk="1" hangingPunct="1">
              <a:buFontTx/>
              <a:buNone/>
            </a:pPr>
            <a:r>
              <a:rPr lang="en-US" altLang="en-US" sz="3600" b="1" smtClean="0"/>
              <a:t>Investigation</a:t>
            </a:r>
            <a:endParaRPr lang="en-US" altLang="en-US" sz="3600" smtClean="0"/>
          </a:p>
          <a:p>
            <a:pPr eaLnBrk="1" hangingPunct="1"/>
            <a:r>
              <a:rPr lang="en-US" altLang="en-US" sz="3600" smtClean="0"/>
              <a:t>Blood-FHG-high wbc,low Hb,high ESR</a:t>
            </a:r>
          </a:p>
          <a:p>
            <a:pPr eaLnBrk="1" hangingPunct="1"/>
            <a:r>
              <a:rPr lang="en-US" altLang="en-US" sz="3600" smtClean="0"/>
              <a:t>Ba enema-+/- rugged ulceration with narrowed colon.</a:t>
            </a:r>
          </a:p>
          <a:p>
            <a:pPr eaLnBrk="1" hangingPunct="1"/>
            <a:r>
              <a:rPr lang="en-US" altLang="en-US" sz="3600" smtClean="0"/>
              <a:t>Sigmoidoscopy –The mucosa is engorged, Granulomas and hyperaemic with bleeding spots.</a:t>
            </a:r>
          </a:p>
          <a:p>
            <a:pPr eaLnBrk="1" hangingPunct="1"/>
            <a:r>
              <a:rPr lang="en-US" altLang="en-US" sz="3600" smtClean="0"/>
              <a:t>Rectal Biopsy confirms dx.</a:t>
            </a:r>
          </a:p>
          <a:p>
            <a:pPr eaLnBrk="1" hangingPunct="1"/>
            <a:r>
              <a:rPr lang="en-US" altLang="en-US" sz="3600" smtClean="0"/>
              <a:t>Investigate for malabsorption</a:t>
            </a:r>
          </a:p>
          <a:p>
            <a:pPr eaLnBrk="1" hangingPunct="1"/>
            <a:r>
              <a:rPr lang="en-US" altLang="en-US" sz="3600" smtClean="0"/>
              <a:t>DX is confirmed by –Biopsy</a:t>
            </a:r>
          </a:p>
          <a:p>
            <a:pPr eaLnBrk="1" hangingPunct="1"/>
            <a:endParaRPr lang="en-US" altLang="en-US" sz="3600" smtClean="0"/>
          </a:p>
        </p:txBody>
      </p:sp>
      <p:sp>
        <p:nvSpPr>
          <p:cNvPr id="3" name="Slide Number Placeholder 2"/>
          <p:cNvSpPr>
            <a:spLocks noGrp="1"/>
          </p:cNvSpPr>
          <p:nvPr>
            <p:ph type="sldNum" sz="quarter" idx="12"/>
          </p:nvPr>
        </p:nvSpPr>
        <p:spPr/>
        <p:txBody>
          <a:bodyPr/>
          <a:lstStyle/>
          <a:p>
            <a:pPr>
              <a:defRPr/>
            </a:pPr>
            <a:fld id="{A2C17786-62B9-4555-B577-7CA1002520D1}" type="slidenum">
              <a:rPr lang="en-US"/>
              <a:pPr>
                <a:defRPr/>
              </a:pPr>
              <a:t>315</a:t>
            </a:fld>
            <a:endParaRPr lang="en-US"/>
          </a:p>
        </p:txBody>
      </p:sp>
    </p:spTree>
    <p:extLst>
      <p:ext uri="{BB962C8B-B14F-4D97-AF65-F5344CB8AC3E}">
        <p14:creationId xmlns:p14="http://schemas.microsoft.com/office/powerpoint/2010/main" val="2915968136"/>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88C4B9F9-8550-4B9A-BD43-DFA7735D9EA7}" type="slidenum">
              <a:rPr lang="en-US"/>
              <a:pPr>
                <a:defRPr/>
              </a:pPr>
              <a:t>316</a:t>
            </a:fld>
            <a:endParaRPr lang="en-US"/>
          </a:p>
        </p:txBody>
      </p:sp>
      <p:pic>
        <p:nvPicPr>
          <p:cNvPr id="3614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0"/>
            <a:ext cx="5715000"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76" name="Rectangle 5"/>
          <p:cNvSpPr>
            <a:spLocks noChangeArrowheads="1"/>
          </p:cNvSpPr>
          <p:nvPr/>
        </p:nvSpPr>
        <p:spPr bwMode="auto">
          <a:xfrm>
            <a:off x="609600" y="5969000"/>
            <a:ext cx="830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sz="1600" b="1">
                <a:solidFill>
                  <a:prstClr val="black"/>
                </a:solidFill>
                <a:latin typeface="Arial" charset="0"/>
                <a:cs typeface="Arial" charset="0"/>
              </a:rPr>
              <a:t>Plain abdominal X-ray showing a grossly dilated colon due to severe ulcerative colitis.</a:t>
            </a:r>
            <a:r>
              <a:rPr lang="en-US" altLang="en-US" sz="1600">
                <a:solidFill>
                  <a:prstClr val="black"/>
                </a:solidFill>
                <a:latin typeface="Arial" charset="0"/>
                <a:cs typeface="Arial" charset="0"/>
              </a:rPr>
              <a:t> There is also marked mucosal oedema and 'thumb-printing' (arrows).</a:t>
            </a:r>
          </a:p>
        </p:txBody>
      </p:sp>
    </p:spTree>
    <p:extLst>
      <p:ext uri="{BB962C8B-B14F-4D97-AF65-F5344CB8AC3E}">
        <p14:creationId xmlns:p14="http://schemas.microsoft.com/office/powerpoint/2010/main" val="4092001390"/>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3"/>
          <p:cNvSpPr>
            <a:spLocks noGrp="1" noChangeArrowheads="1"/>
          </p:cNvSpPr>
          <p:nvPr>
            <p:ph sz="quarter" idx="1"/>
          </p:nvPr>
        </p:nvSpPr>
        <p:spPr>
          <a:xfrm>
            <a:off x="228600" y="0"/>
            <a:ext cx="8763000" cy="6858000"/>
          </a:xfrm>
        </p:spPr>
        <p:txBody>
          <a:bodyPr/>
          <a:lstStyle/>
          <a:p>
            <a:pPr marL="660400" indent="-660400" eaLnBrk="1" hangingPunct="1">
              <a:lnSpc>
                <a:spcPct val="90000"/>
              </a:lnSpc>
              <a:buFontTx/>
              <a:buNone/>
            </a:pPr>
            <a:r>
              <a:rPr lang="en-US" altLang="en-US" sz="2400" b="1" smtClean="0"/>
              <a:t>TX</a:t>
            </a:r>
            <a:endParaRPr lang="en-US" altLang="en-US" sz="2400" smtClean="0"/>
          </a:p>
          <a:p>
            <a:pPr marL="660400" indent="-660400" eaLnBrk="1" hangingPunct="1">
              <a:lnSpc>
                <a:spcPct val="90000"/>
              </a:lnSpc>
              <a:buFontTx/>
              <a:buNone/>
            </a:pPr>
            <a:r>
              <a:rPr lang="en-US" altLang="en-US" sz="2400" smtClean="0"/>
              <a:t>-No specific TX</a:t>
            </a:r>
          </a:p>
          <a:p>
            <a:pPr marL="660400" indent="-660400" eaLnBrk="1" hangingPunct="1">
              <a:lnSpc>
                <a:spcPct val="90000"/>
              </a:lnSpc>
              <a:buFontTx/>
              <a:buNone/>
            </a:pPr>
            <a:r>
              <a:rPr lang="en-US" altLang="en-US" sz="2400" smtClean="0"/>
              <a:t>1. General measures.</a:t>
            </a:r>
          </a:p>
          <a:p>
            <a:pPr marL="1035050" lvl="1" indent="-577850" eaLnBrk="1" hangingPunct="1">
              <a:lnSpc>
                <a:spcPct val="90000"/>
              </a:lnSpc>
              <a:buFontTx/>
              <a:buNone/>
            </a:pPr>
            <a:r>
              <a:rPr lang="en-US" altLang="en-US" smtClean="0"/>
              <a:t>Give low residual diet –Not rich in roughage.</a:t>
            </a:r>
          </a:p>
          <a:p>
            <a:pPr marL="1035050" lvl="1" indent="-577850" eaLnBrk="1" hangingPunct="1">
              <a:lnSpc>
                <a:spcPct val="90000"/>
              </a:lnSpc>
              <a:buFontTx/>
              <a:buNone/>
            </a:pPr>
            <a:r>
              <a:rPr lang="en-US" altLang="en-US" smtClean="0"/>
              <a:t>Replace lost nutrients</a:t>
            </a:r>
          </a:p>
          <a:p>
            <a:pPr marL="1035050" lvl="1" indent="-577850" eaLnBrk="1" hangingPunct="1">
              <a:lnSpc>
                <a:spcPct val="90000"/>
              </a:lnSpc>
              <a:buFontTx/>
              <a:buNone/>
            </a:pPr>
            <a:r>
              <a:rPr lang="en-US" altLang="en-US" smtClean="0"/>
              <a:t>Correct fluid and Electrolyte loss by giving IVF.</a:t>
            </a:r>
          </a:p>
          <a:p>
            <a:pPr marL="660400" indent="-660400" eaLnBrk="1" hangingPunct="1">
              <a:lnSpc>
                <a:spcPct val="90000"/>
              </a:lnSpc>
              <a:buFontTx/>
              <a:buNone/>
            </a:pPr>
            <a:r>
              <a:rPr lang="en-US" altLang="en-US" sz="2400" smtClean="0"/>
              <a:t>2. Drugs</a:t>
            </a:r>
          </a:p>
          <a:p>
            <a:pPr marL="660400" indent="-660400" eaLnBrk="1" hangingPunct="1">
              <a:lnSpc>
                <a:spcPct val="90000"/>
              </a:lnSpc>
              <a:buFontTx/>
              <a:buNone/>
            </a:pPr>
            <a:r>
              <a:rPr lang="en-US" altLang="en-US" sz="2400" smtClean="0"/>
              <a:t>i. Anti inflammatory drugs</a:t>
            </a:r>
          </a:p>
          <a:p>
            <a:pPr marL="660400" indent="-660400" eaLnBrk="1" hangingPunct="1">
              <a:lnSpc>
                <a:spcPct val="90000"/>
              </a:lnSpc>
              <a:buFontTx/>
              <a:buNone/>
            </a:pPr>
            <a:r>
              <a:rPr lang="en-US" altLang="en-US" sz="2400" smtClean="0"/>
              <a:t>	Steroids e.g. prednisolone 60mg/day in divided doses and Tail it of to 10 mg/day in divided doses.</a:t>
            </a:r>
          </a:p>
          <a:p>
            <a:pPr marL="660400" indent="-660400" eaLnBrk="1" hangingPunct="1">
              <a:lnSpc>
                <a:spcPct val="90000"/>
              </a:lnSpc>
              <a:buFontTx/>
              <a:buNone/>
            </a:pPr>
            <a:r>
              <a:rPr lang="en-US" altLang="en-US" sz="2400" smtClean="0"/>
              <a:t>ii. Antibiotics</a:t>
            </a:r>
          </a:p>
          <a:p>
            <a:pPr marL="660400" indent="-660400" eaLnBrk="1" hangingPunct="1">
              <a:lnSpc>
                <a:spcPct val="90000"/>
              </a:lnSpc>
              <a:buFontTx/>
              <a:buNone/>
            </a:pPr>
            <a:r>
              <a:rPr lang="en-US" altLang="en-US" sz="2400" smtClean="0"/>
              <a:t>	If there is evidence of infection i.e. secondary bacterial infection.</a:t>
            </a:r>
          </a:p>
          <a:p>
            <a:pPr marL="660400" indent="-660400" eaLnBrk="1" hangingPunct="1">
              <a:lnSpc>
                <a:spcPct val="90000"/>
              </a:lnSpc>
              <a:buFontTx/>
              <a:buNone/>
            </a:pPr>
            <a:r>
              <a:rPr lang="en-US" altLang="en-US" sz="2400" smtClean="0"/>
              <a:t>iii. Sulphasalazine 2-4 mgs/day till the symptoms subsides. This drug is thought to stop Relapses.</a:t>
            </a:r>
          </a:p>
          <a:p>
            <a:pPr marL="660400" indent="-660400" eaLnBrk="1" hangingPunct="1">
              <a:lnSpc>
                <a:spcPct val="90000"/>
              </a:lnSpc>
              <a:buFontTx/>
              <a:buNone/>
            </a:pPr>
            <a:r>
              <a:rPr lang="en-US" altLang="en-US" sz="2400" smtClean="0"/>
              <a:t>3. Surgery may be done if the patient has complications.</a:t>
            </a:r>
          </a:p>
          <a:p>
            <a:pPr marL="660400" indent="-660400" eaLnBrk="1" hangingPunct="1">
              <a:lnSpc>
                <a:spcPct val="90000"/>
              </a:lnSpc>
            </a:pPr>
            <a:endParaRPr lang="en-US" altLang="en-US" sz="2400" smtClean="0"/>
          </a:p>
        </p:txBody>
      </p:sp>
      <p:sp>
        <p:nvSpPr>
          <p:cNvPr id="3" name="Slide Number Placeholder 2"/>
          <p:cNvSpPr>
            <a:spLocks noGrp="1"/>
          </p:cNvSpPr>
          <p:nvPr>
            <p:ph type="sldNum" sz="quarter" idx="12"/>
          </p:nvPr>
        </p:nvSpPr>
        <p:spPr/>
        <p:txBody>
          <a:bodyPr/>
          <a:lstStyle/>
          <a:p>
            <a:pPr>
              <a:defRPr/>
            </a:pPr>
            <a:fld id="{5E804935-922C-4A61-9144-5C8C0CD7206E}" type="slidenum">
              <a:rPr lang="en-US"/>
              <a:pPr>
                <a:defRPr/>
              </a:pPr>
              <a:t>317</a:t>
            </a:fld>
            <a:endParaRPr lang="en-US"/>
          </a:p>
        </p:txBody>
      </p:sp>
    </p:spTree>
    <p:extLst>
      <p:ext uri="{BB962C8B-B14F-4D97-AF65-F5344CB8AC3E}">
        <p14:creationId xmlns:p14="http://schemas.microsoft.com/office/powerpoint/2010/main" val="1868298987"/>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lstStyle/>
          <a:p>
            <a:pPr eaLnBrk="1" hangingPunct="1"/>
            <a:r>
              <a:rPr lang="en-US" altLang="en-US" sz="6000" b="1" smtClean="0">
                <a:solidFill>
                  <a:schemeClr val="tx1"/>
                </a:solidFill>
              </a:rPr>
              <a:t>Complications</a:t>
            </a:r>
          </a:p>
        </p:txBody>
      </p:sp>
      <p:sp>
        <p:nvSpPr>
          <p:cNvPr id="363523" name="Rectangle 3"/>
          <p:cNvSpPr>
            <a:spLocks noGrp="1" noChangeArrowheads="1"/>
          </p:cNvSpPr>
          <p:nvPr>
            <p:ph sz="quarter" idx="1"/>
          </p:nvPr>
        </p:nvSpPr>
        <p:spPr>
          <a:xfrm>
            <a:off x="457200" y="1295400"/>
            <a:ext cx="8229600" cy="4983163"/>
          </a:xfrm>
        </p:spPr>
        <p:txBody>
          <a:bodyPr/>
          <a:lstStyle/>
          <a:p>
            <a:pPr eaLnBrk="1" hangingPunct="1"/>
            <a:r>
              <a:rPr lang="en-US" altLang="en-US" sz="4400" smtClean="0"/>
              <a:t>Haemorrhage</a:t>
            </a:r>
          </a:p>
          <a:p>
            <a:pPr eaLnBrk="1" hangingPunct="1"/>
            <a:r>
              <a:rPr lang="en-US" altLang="en-US" sz="4400" smtClean="0"/>
              <a:t>Malabsorption-→malnutrition</a:t>
            </a:r>
          </a:p>
          <a:p>
            <a:pPr eaLnBrk="1" hangingPunct="1"/>
            <a:r>
              <a:rPr lang="en-US" altLang="en-US" sz="4400" smtClean="0"/>
              <a:t>Fistula formation</a:t>
            </a:r>
          </a:p>
          <a:p>
            <a:pPr eaLnBrk="1" hangingPunct="1"/>
            <a:r>
              <a:rPr lang="en-US" altLang="en-US" sz="4400" smtClean="0"/>
              <a:t>Gut  formation</a:t>
            </a:r>
          </a:p>
          <a:p>
            <a:pPr eaLnBrk="1" hangingPunct="1"/>
            <a:r>
              <a:rPr lang="en-US" altLang="en-US" sz="4400" smtClean="0"/>
              <a:t>Colonic stricture formation.</a:t>
            </a:r>
          </a:p>
          <a:p>
            <a:pPr eaLnBrk="1" hangingPunct="1"/>
            <a:r>
              <a:rPr lang="en-US" altLang="en-US" sz="4400" smtClean="0"/>
              <a:t>Ca colon</a:t>
            </a:r>
          </a:p>
          <a:p>
            <a:pPr eaLnBrk="1" hangingPunct="1"/>
            <a:endParaRPr lang="en-US" altLang="en-US" sz="4400" smtClean="0"/>
          </a:p>
        </p:txBody>
      </p:sp>
      <p:sp>
        <p:nvSpPr>
          <p:cNvPr id="4" name="Slide Number Placeholder 3"/>
          <p:cNvSpPr>
            <a:spLocks noGrp="1"/>
          </p:cNvSpPr>
          <p:nvPr>
            <p:ph type="sldNum" sz="quarter" idx="12"/>
          </p:nvPr>
        </p:nvSpPr>
        <p:spPr/>
        <p:txBody>
          <a:bodyPr/>
          <a:lstStyle/>
          <a:p>
            <a:pPr>
              <a:defRPr/>
            </a:pPr>
            <a:fld id="{D741CB84-9CD1-4542-B4E1-5FBEAD46D765}" type="slidenum">
              <a:rPr lang="en-US"/>
              <a:pPr>
                <a:defRPr/>
              </a:pPr>
              <a:t>318</a:t>
            </a:fld>
            <a:endParaRPr lang="en-US"/>
          </a:p>
        </p:txBody>
      </p:sp>
    </p:spTree>
    <p:extLst>
      <p:ext uri="{BB962C8B-B14F-4D97-AF65-F5344CB8AC3E}">
        <p14:creationId xmlns:p14="http://schemas.microsoft.com/office/powerpoint/2010/main" val="741397284"/>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
          </p:nvPr>
        </p:nvGraphicFramePr>
        <p:xfrm>
          <a:off x="228600" y="1011238"/>
          <a:ext cx="8382000" cy="5354636"/>
        </p:xfrm>
        <a:graphic>
          <a:graphicData uri="http://schemas.openxmlformats.org/drawingml/2006/table">
            <a:tbl>
              <a:tblPr/>
              <a:tblGrid>
                <a:gridCol w="2794000"/>
                <a:gridCol w="2794000"/>
                <a:gridCol w="2794000"/>
              </a:tblGrid>
              <a:tr h="425568">
                <a:tc>
                  <a:txBody>
                    <a:bodyPr/>
                    <a:lstStyle/>
                    <a:p>
                      <a:pPr marL="0" marR="0">
                        <a:lnSpc>
                          <a:spcPct val="115000"/>
                        </a:lnSpc>
                        <a:spcBef>
                          <a:spcPts val="0"/>
                        </a:spcBef>
                        <a:spcAft>
                          <a:spcPts val="1000"/>
                        </a:spcAft>
                      </a:pPr>
                      <a:r>
                        <a:rPr lang="en-US" sz="2000" dirty="0">
                          <a:latin typeface="Calibri"/>
                          <a:ea typeface="Calibri"/>
                          <a:cs typeface="Times New Roman"/>
                        </a:rPr>
                        <a:t> </a:t>
                      </a:r>
                    </a:p>
                  </a:txBody>
                  <a:tcPr marL="60648" marR="60648" marT="30617" marB="30617"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1">
                          <a:latin typeface="Calibri"/>
                          <a:ea typeface="Calibri"/>
                          <a:cs typeface="Times New Roman"/>
                        </a:rPr>
                        <a:t>Mild</a:t>
                      </a:r>
                      <a:r>
                        <a:rPr lang="en-US" sz="2000">
                          <a:latin typeface="Calibri"/>
                          <a:ea typeface="Calibri"/>
                          <a:cs typeface="Times New Roman"/>
                        </a:rPr>
                        <a:t> </a:t>
                      </a:r>
                    </a:p>
                  </a:txBody>
                  <a:tcPr marL="60648" marR="60648" marT="30617" marB="30617"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b="1">
                          <a:latin typeface="Calibri"/>
                          <a:ea typeface="Calibri"/>
                          <a:cs typeface="Times New Roman"/>
                        </a:rPr>
                        <a:t>Severe</a:t>
                      </a:r>
                      <a:r>
                        <a:rPr lang="en-US" sz="2000">
                          <a:latin typeface="Calibri"/>
                          <a:ea typeface="Calibri"/>
                          <a:cs typeface="Times New Roman"/>
                        </a:rPr>
                        <a:t> </a:t>
                      </a:r>
                    </a:p>
                  </a:txBody>
                  <a:tcPr marL="60648" marR="60648" marT="30617" marB="30617"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5568">
                <a:tc>
                  <a:txBody>
                    <a:bodyPr/>
                    <a:lstStyle/>
                    <a:p>
                      <a:pPr marL="0" marR="0">
                        <a:lnSpc>
                          <a:spcPct val="115000"/>
                        </a:lnSpc>
                        <a:spcBef>
                          <a:spcPts val="0"/>
                        </a:spcBef>
                        <a:spcAft>
                          <a:spcPts val="1000"/>
                        </a:spcAft>
                      </a:pPr>
                      <a:r>
                        <a:rPr lang="en-US" sz="2000" b="1" dirty="0">
                          <a:latin typeface="Calibri"/>
                          <a:ea typeface="Calibri"/>
                          <a:cs typeface="Times New Roman"/>
                        </a:rPr>
                        <a:t>Daily bowel frequency</a:t>
                      </a:r>
                      <a:r>
                        <a:rPr lang="en-US" sz="2000" dirty="0">
                          <a:latin typeface="Calibri"/>
                          <a:ea typeface="Calibri"/>
                          <a:cs typeface="Times New Roman"/>
                        </a:rPr>
                        <a:t> </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a:ea typeface="Calibri"/>
                          <a:cs typeface="Times New Roman"/>
                        </a:rPr>
                        <a:t>&lt; 4</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a:ea typeface="Calibri"/>
                          <a:cs typeface="Times New Roman"/>
                        </a:rPr>
                        <a:t>&gt; 6</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5568">
                <a:tc>
                  <a:txBody>
                    <a:bodyPr/>
                    <a:lstStyle/>
                    <a:p>
                      <a:pPr marL="0" marR="0">
                        <a:lnSpc>
                          <a:spcPct val="115000"/>
                        </a:lnSpc>
                        <a:spcBef>
                          <a:spcPts val="0"/>
                        </a:spcBef>
                        <a:spcAft>
                          <a:spcPts val="1000"/>
                        </a:spcAft>
                      </a:pPr>
                      <a:r>
                        <a:rPr lang="en-US" sz="2000" b="1" dirty="0">
                          <a:latin typeface="Calibri"/>
                          <a:ea typeface="Calibri"/>
                          <a:cs typeface="Times New Roman"/>
                        </a:rPr>
                        <a:t>Blood in stools</a:t>
                      </a:r>
                      <a:r>
                        <a:rPr lang="en-US" sz="2000" dirty="0">
                          <a:latin typeface="Calibri"/>
                          <a:ea typeface="Calibri"/>
                          <a:cs typeface="Times New Roman"/>
                        </a:rPr>
                        <a:t> </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a:ea typeface="Calibri"/>
                          <a:cs typeface="Times New Roman"/>
                        </a:rPr>
                        <a:t>+/-</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a:ea typeface="Calibri"/>
                          <a:cs typeface="Times New Roman"/>
                        </a:rPr>
                        <a:t>+++</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5568">
                <a:tc>
                  <a:txBody>
                    <a:bodyPr/>
                    <a:lstStyle/>
                    <a:p>
                      <a:pPr marL="0" marR="0">
                        <a:lnSpc>
                          <a:spcPct val="115000"/>
                        </a:lnSpc>
                        <a:spcBef>
                          <a:spcPts val="0"/>
                        </a:spcBef>
                        <a:spcAft>
                          <a:spcPts val="1000"/>
                        </a:spcAft>
                      </a:pPr>
                      <a:r>
                        <a:rPr lang="en-US" sz="2000" b="1">
                          <a:latin typeface="Calibri"/>
                          <a:ea typeface="Calibri"/>
                          <a:cs typeface="Times New Roman"/>
                        </a:rPr>
                        <a:t>Stool volume</a:t>
                      </a:r>
                      <a:r>
                        <a:rPr lang="en-US" sz="2000">
                          <a:latin typeface="Calibri"/>
                          <a:ea typeface="Calibri"/>
                          <a:cs typeface="Times New Roman"/>
                        </a:rPr>
                        <a:t> </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a:ea typeface="Calibri"/>
                          <a:cs typeface="Times New Roman"/>
                        </a:rPr>
                        <a:t>&lt; 200 g/24 hrs</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a:ea typeface="Calibri"/>
                          <a:cs typeface="Times New Roman"/>
                        </a:rPr>
                        <a:t>&gt; 400 g/24 hrs</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5568">
                <a:tc>
                  <a:txBody>
                    <a:bodyPr/>
                    <a:lstStyle/>
                    <a:p>
                      <a:pPr marL="0" marR="0">
                        <a:lnSpc>
                          <a:spcPct val="115000"/>
                        </a:lnSpc>
                        <a:spcBef>
                          <a:spcPts val="0"/>
                        </a:spcBef>
                        <a:spcAft>
                          <a:spcPts val="1000"/>
                        </a:spcAft>
                      </a:pPr>
                      <a:r>
                        <a:rPr lang="en-US" sz="2000" b="1">
                          <a:latin typeface="Calibri"/>
                          <a:ea typeface="Calibri"/>
                          <a:cs typeface="Times New Roman"/>
                        </a:rPr>
                        <a:t>Pulse</a:t>
                      </a:r>
                      <a:r>
                        <a:rPr lang="en-US" sz="2000">
                          <a:latin typeface="Calibri"/>
                          <a:ea typeface="Calibri"/>
                          <a:cs typeface="Times New Roman"/>
                        </a:rPr>
                        <a:t> </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a:ea typeface="Calibri"/>
                          <a:cs typeface="Times New Roman"/>
                        </a:rPr>
                        <a:t>&lt; 90 bpm</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a:ea typeface="Calibri"/>
                          <a:cs typeface="Times New Roman"/>
                        </a:rPr>
                        <a:t>&gt; 90 bpm</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5568">
                <a:tc>
                  <a:txBody>
                    <a:bodyPr/>
                    <a:lstStyle/>
                    <a:p>
                      <a:pPr marL="0" marR="0">
                        <a:lnSpc>
                          <a:spcPct val="115000"/>
                        </a:lnSpc>
                        <a:spcBef>
                          <a:spcPts val="0"/>
                        </a:spcBef>
                        <a:spcAft>
                          <a:spcPts val="1000"/>
                        </a:spcAft>
                      </a:pPr>
                      <a:r>
                        <a:rPr lang="en-US" sz="2000" b="1">
                          <a:latin typeface="Calibri"/>
                          <a:ea typeface="Calibri"/>
                          <a:cs typeface="Times New Roman"/>
                        </a:rPr>
                        <a:t>Temperature</a:t>
                      </a:r>
                      <a:r>
                        <a:rPr lang="en-US" sz="2000">
                          <a:latin typeface="Calibri"/>
                          <a:ea typeface="Calibri"/>
                          <a:cs typeface="Times New Roman"/>
                        </a:rPr>
                        <a:t> </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a:ea typeface="Calibri"/>
                          <a:cs typeface="Times New Roman"/>
                        </a:rPr>
                        <a:t>Normal</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a:ea typeface="Calibri"/>
                          <a:cs typeface="Times New Roman"/>
                        </a:rPr>
                        <a:t>&gt; 37.8°C, 2 days out of 4</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62262">
                <a:tc>
                  <a:txBody>
                    <a:bodyPr/>
                    <a:lstStyle/>
                    <a:p>
                      <a:pPr marL="0" marR="0">
                        <a:lnSpc>
                          <a:spcPct val="115000"/>
                        </a:lnSpc>
                        <a:spcBef>
                          <a:spcPts val="0"/>
                        </a:spcBef>
                        <a:spcAft>
                          <a:spcPts val="1000"/>
                        </a:spcAft>
                      </a:pPr>
                      <a:r>
                        <a:rPr lang="en-US" sz="2000" b="1">
                          <a:latin typeface="Calibri"/>
                          <a:ea typeface="Calibri"/>
                          <a:cs typeface="Times New Roman"/>
                        </a:rPr>
                        <a:t>Sigmoidoscopy</a:t>
                      </a:r>
                      <a:r>
                        <a:rPr lang="en-US" sz="2000">
                          <a:latin typeface="Calibri"/>
                          <a:ea typeface="Calibri"/>
                          <a:cs typeface="Times New Roman"/>
                        </a:rPr>
                        <a:t> </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a:ea typeface="Calibri"/>
                          <a:cs typeface="Times New Roman"/>
                        </a:rPr>
                        <a:t>Normal or granular mucosa</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a:ea typeface="Calibri"/>
                          <a:cs typeface="Times New Roman"/>
                        </a:rPr>
                        <a:t>Blood in lumen</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62262">
                <a:tc>
                  <a:txBody>
                    <a:bodyPr/>
                    <a:lstStyle/>
                    <a:p>
                      <a:pPr marL="0" marR="0">
                        <a:lnSpc>
                          <a:spcPct val="115000"/>
                        </a:lnSpc>
                        <a:spcBef>
                          <a:spcPts val="0"/>
                        </a:spcBef>
                        <a:spcAft>
                          <a:spcPts val="1000"/>
                        </a:spcAft>
                      </a:pPr>
                      <a:r>
                        <a:rPr lang="en-US" sz="2000" b="1">
                          <a:latin typeface="Calibri"/>
                          <a:ea typeface="Calibri"/>
                          <a:cs typeface="Times New Roman"/>
                        </a:rPr>
                        <a:t>Abdominal X-ray</a:t>
                      </a:r>
                      <a:r>
                        <a:rPr lang="en-US" sz="2000">
                          <a:latin typeface="Calibri"/>
                          <a:ea typeface="Calibri"/>
                          <a:cs typeface="Times New Roman"/>
                        </a:rPr>
                        <a:t> </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a:ea typeface="Calibri"/>
                          <a:cs typeface="Times New Roman"/>
                        </a:rPr>
                        <a:t>Normal</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a:ea typeface="Calibri"/>
                          <a:cs typeface="Times New Roman"/>
                        </a:rPr>
                        <a:t>Dilated bowel and/or mucosal islands</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5568">
                <a:tc>
                  <a:txBody>
                    <a:bodyPr/>
                    <a:lstStyle/>
                    <a:p>
                      <a:pPr marL="0" marR="0">
                        <a:lnSpc>
                          <a:spcPct val="115000"/>
                        </a:lnSpc>
                        <a:spcBef>
                          <a:spcPts val="0"/>
                        </a:spcBef>
                        <a:spcAft>
                          <a:spcPts val="1000"/>
                        </a:spcAft>
                      </a:pPr>
                      <a:r>
                        <a:rPr lang="en-US" sz="2000" b="1">
                          <a:latin typeface="Calibri"/>
                          <a:ea typeface="Calibri"/>
                          <a:cs typeface="Times New Roman"/>
                        </a:rPr>
                        <a:t>Haemoglobin</a:t>
                      </a:r>
                      <a:r>
                        <a:rPr lang="en-US" sz="2000">
                          <a:latin typeface="Calibri"/>
                          <a:ea typeface="Calibri"/>
                          <a:cs typeface="Times New Roman"/>
                        </a:rPr>
                        <a:t> </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a:ea typeface="Calibri"/>
                          <a:cs typeface="Times New Roman"/>
                        </a:rPr>
                        <a:t>Normal</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a:ea typeface="Calibri"/>
                          <a:cs typeface="Times New Roman"/>
                        </a:rPr>
                        <a:t>&lt; 100 g/L (&lt; 10 g/dL)</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5568">
                <a:tc>
                  <a:txBody>
                    <a:bodyPr/>
                    <a:lstStyle/>
                    <a:p>
                      <a:pPr marL="0" marR="0">
                        <a:lnSpc>
                          <a:spcPct val="115000"/>
                        </a:lnSpc>
                        <a:spcBef>
                          <a:spcPts val="0"/>
                        </a:spcBef>
                        <a:spcAft>
                          <a:spcPts val="1000"/>
                        </a:spcAft>
                      </a:pPr>
                      <a:r>
                        <a:rPr lang="en-US" sz="2000" b="1">
                          <a:latin typeface="Calibri"/>
                          <a:ea typeface="Calibri"/>
                          <a:cs typeface="Times New Roman"/>
                        </a:rPr>
                        <a:t>ESR</a:t>
                      </a:r>
                      <a:r>
                        <a:rPr lang="en-US" sz="2000">
                          <a:latin typeface="Calibri"/>
                          <a:ea typeface="Calibri"/>
                          <a:cs typeface="Times New Roman"/>
                        </a:rPr>
                        <a:t> </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a:ea typeface="Calibri"/>
                          <a:cs typeface="Times New Roman"/>
                        </a:rPr>
                        <a:t>Normal</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a:ea typeface="Calibri"/>
                          <a:cs typeface="Times New Roman"/>
                        </a:rPr>
                        <a:t>&gt; 30 mm/hr</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5568">
                <a:tc>
                  <a:txBody>
                    <a:bodyPr/>
                    <a:lstStyle/>
                    <a:p>
                      <a:pPr marL="0" marR="0">
                        <a:lnSpc>
                          <a:spcPct val="115000"/>
                        </a:lnSpc>
                        <a:spcBef>
                          <a:spcPts val="0"/>
                        </a:spcBef>
                        <a:spcAft>
                          <a:spcPts val="1000"/>
                        </a:spcAft>
                      </a:pPr>
                      <a:r>
                        <a:rPr lang="en-US" sz="2000" b="1">
                          <a:latin typeface="Calibri"/>
                          <a:ea typeface="Calibri"/>
                          <a:cs typeface="Times New Roman"/>
                        </a:rPr>
                        <a:t>Serum albumin</a:t>
                      </a:r>
                      <a:r>
                        <a:rPr lang="en-US" sz="2000">
                          <a:latin typeface="Calibri"/>
                          <a:ea typeface="Calibri"/>
                          <a:cs typeface="Times New Roman"/>
                        </a:rPr>
                        <a:t> </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a:latin typeface="Calibri"/>
                          <a:ea typeface="Calibri"/>
                          <a:cs typeface="Times New Roman"/>
                        </a:rPr>
                        <a:t>&gt; 35 g/L (&gt; 3.5 g/dL)</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2000" dirty="0">
                          <a:latin typeface="Calibri"/>
                          <a:ea typeface="Calibri"/>
                          <a:cs typeface="Times New Roman"/>
                        </a:rPr>
                        <a:t>&lt; 30 g/L (&lt; 3 g/</a:t>
                      </a:r>
                      <a:r>
                        <a:rPr lang="en-US" sz="2000" dirty="0" err="1">
                          <a:latin typeface="Calibri"/>
                          <a:ea typeface="Calibri"/>
                          <a:cs typeface="Times New Roman"/>
                        </a:rPr>
                        <a:t>dL</a:t>
                      </a:r>
                      <a:r>
                        <a:rPr lang="en-US" sz="2000" dirty="0">
                          <a:latin typeface="Calibri"/>
                          <a:ea typeface="Calibri"/>
                          <a:cs typeface="Times New Roman"/>
                        </a:rPr>
                        <a:t>)</a:t>
                      </a:r>
                    </a:p>
                  </a:txBody>
                  <a:tcPr marL="60648" marR="60648" marT="30617" marB="306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Slide Number Placeholder 3"/>
          <p:cNvSpPr>
            <a:spLocks noGrp="1"/>
          </p:cNvSpPr>
          <p:nvPr>
            <p:ph type="sldNum" sz="quarter" idx="12"/>
          </p:nvPr>
        </p:nvSpPr>
        <p:spPr/>
        <p:txBody>
          <a:bodyPr/>
          <a:lstStyle/>
          <a:p>
            <a:pPr>
              <a:defRPr/>
            </a:pPr>
            <a:fld id="{89EF41CB-A1DD-47DB-AB8B-2483DB12BAD5}" type="slidenum">
              <a:rPr lang="en-US"/>
              <a:pPr>
                <a:defRPr/>
              </a:pPr>
              <a:t>319</a:t>
            </a:fld>
            <a:endParaRPr lang="en-US"/>
          </a:p>
        </p:txBody>
      </p:sp>
      <p:graphicFrame>
        <p:nvGraphicFramePr>
          <p:cNvPr id="6" name="Content Placeholder 4"/>
          <p:cNvGraphicFramePr>
            <a:graphicFrameLocks/>
          </p:cNvGraphicFramePr>
          <p:nvPr/>
        </p:nvGraphicFramePr>
        <p:xfrm>
          <a:off x="533400" y="106363"/>
          <a:ext cx="7315200" cy="731837"/>
        </p:xfrm>
        <a:graphic>
          <a:graphicData uri="http://schemas.openxmlformats.org/drawingml/2006/table">
            <a:tbl>
              <a:tblPr/>
              <a:tblGrid>
                <a:gridCol w="7315200"/>
              </a:tblGrid>
              <a:tr h="731837">
                <a:tc>
                  <a:txBody>
                    <a:bodyPr/>
                    <a:lstStyle/>
                    <a:p>
                      <a:pPr algn="ctr"/>
                      <a:r>
                        <a:rPr lang="en-US" sz="2400" b="1" dirty="0"/>
                        <a:t>Factors considered for disease severity assessment in ulcerative colitis</a:t>
                      </a:r>
                      <a:endParaRPr lang="en-US" sz="2400" dirty="0"/>
                    </a:p>
                  </a:txBody>
                  <a:tcPr marL="0" marR="0" marT="0" marB="0" anchor="ctr">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36743232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304800"/>
            <a:ext cx="6705600" cy="6248400"/>
          </a:xfrm>
        </p:spPr>
        <p:txBody>
          <a:bodyPr/>
          <a:lstStyle/>
          <a:p>
            <a:pPr>
              <a:defRPr/>
            </a:pPr>
            <a:r>
              <a:rPr lang="en-US" dirty="0"/>
              <a:t>Some patients can be treated with radical radiotherapy alone, and radiotherapy is sometimes also given after surgery to treat microscopic residual disease. </a:t>
            </a:r>
          </a:p>
          <a:p>
            <a:pPr>
              <a:defRPr/>
            </a:pPr>
            <a:endParaRPr lang="en-US" dirty="0"/>
          </a:p>
          <a:p>
            <a:pPr>
              <a:defRPr/>
            </a:pPr>
            <a:r>
              <a:rPr lang="en-US" dirty="0"/>
              <a:t>Some </a:t>
            </a:r>
            <a:r>
              <a:rPr lang="en-US" dirty="0" err="1"/>
              <a:t>tumours</a:t>
            </a:r>
            <a:r>
              <a:rPr lang="en-US" dirty="0"/>
              <a:t> may be amenable to photodynamic therapy (PDT), avoiding the need for surgery. </a:t>
            </a:r>
          </a:p>
          <a:p>
            <a:pPr>
              <a:defRPr/>
            </a:pPr>
            <a:endParaRPr lang="en-US" dirty="0"/>
          </a:p>
        </p:txBody>
      </p:sp>
      <p:sp>
        <p:nvSpPr>
          <p:cNvPr id="4" name="Slide Number Placeholder 3"/>
          <p:cNvSpPr>
            <a:spLocks noGrp="1"/>
          </p:cNvSpPr>
          <p:nvPr>
            <p:ph type="sldNum" sz="quarter" idx="12"/>
          </p:nvPr>
        </p:nvSpPr>
        <p:spPr/>
        <p:txBody>
          <a:bodyPr/>
          <a:lstStyle/>
          <a:p>
            <a:pPr>
              <a:defRPr/>
            </a:pPr>
            <a:fld id="{EE3496F4-B6BD-424B-997C-C9598220A05F}" type="slidenum">
              <a:rPr lang="en-US">
                <a:solidFill>
                  <a:srgbClr val="000000"/>
                </a:solidFill>
              </a:rPr>
              <a:pPr>
                <a:defRPr/>
              </a:pPr>
              <a:t>32</a:t>
            </a:fld>
            <a:endParaRPr lang="en-US">
              <a:solidFill>
                <a:srgbClr val="000000"/>
              </a:solidFill>
            </a:endParaRPr>
          </a:p>
        </p:txBody>
      </p:sp>
    </p:spTree>
    <p:extLst>
      <p:ext uri="{BB962C8B-B14F-4D97-AF65-F5344CB8AC3E}">
        <p14:creationId xmlns:p14="http://schemas.microsoft.com/office/powerpoint/2010/main" val="3415838277"/>
      </p:ext>
    </p:extLst>
  </p:cSld>
  <p:clrMapOvr>
    <a:masterClrMapping/>
  </p:clrMapOvr>
  <p:transition spd="slow"/>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Content Placeholder 2"/>
          <p:cNvSpPr>
            <a:spLocks noGrp="1"/>
          </p:cNvSpPr>
          <p:nvPr>
            <p:ph sz="quarter" idx="1"/>
          </p:nvPr>
        </p:nvSpPr>
        <p:spPr>
          <a:xfrm>
            <a:off x="762000" y="2590800"/>
            <a:ext cx="7772400" cy="1752600"/>
          </a:xfrm>
        </p:spPr>
        <p:txBody>
          <a:bodyPr/>
          <a:lstStyle/>
          <a:p>
            <a:pPr>
              <a:buFont typeface="Wingdings 2" pitchFamily="18" charset="2"/>
              <a:buNone/>
            </a:pPr>
            <a:r>
              <a:rPr lang="en-US" altLang="en-US" sz="8000" smtClean="0"/>
              <a:t>SUMMARY OF IBS</a:t>
            </a:r>
          </a:p>
        </p:txBody>
      </p:sp>
      <p:sp>
        <p:nvSpPr>
          <p:cNvPr id="4" name="Slide Number Placeholder 3"/>
          <p:cNvSpPr>
            <a:spLocks noGrp="1"/>
          </p:cNvSpPr>
          <p:nvPr>
            <p:ph type="sldNum" sz="quarter" idx="12"/>
          </p:nvPr>
        </p:nvSpPr>
        <p:spPr/>
        <p:txBody>
          <a:bodyPr/>
          <a:lstStyle/>
          <a:p>
            <a:pPr>
              <a:defRPr/>
            </a:pPr>
            <a:fld id="{86E3E062-3ADB-423A-8A1F-1CD98F58B0DC}" type="slidenum">
              <a:rPr lang="en-US"/>
              <a:pPr>
                <a:defRPr/>
              </a:pPr>
              <a:t>320</a:t>
            </a:fld>
            <a:endParaRPr lang="en-US"/>
          </a:p>
        </p:txBody>
      </p:sp>
    </p:spTree>
    <p:extLst>
      <p:ext uri="{BB962C8B-B14F-4D97-AF65-F5344CB8AC3E}">
        <p14:creationId xmlns:p14="http://schemas.microsoft.com/office/powerpoint/2010/main" val="1440277828"/>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Content Placeholder 2"/>
          <p:cNvSpPr>
            <a:spLocks noGrp="1"/>
          </p:cNvSpPr>
          <p:nvPr>
            <p:ph sz="quarter" idx="1"/>
          </p:nvPr>
        </p:nvSpPr>
        <p:spPr>
          <a:xfrm>
            <a:off x="685800" y="914400"/>
            <a:ext cx="7772400" cy="4572000"/>
          </a:xfrm>
        </p:spPr>
        <p:txBody>
          <a:bodyPr/>
          <a:lstStyle/>
          <a:p>
            <a:pPr eaLnBrk="1" fontAlgn="ctr" hangingPunct="1">
              <a:buFont typeface="Wingdings 2" pitchFamily="18" charset="2"/>
              <a:buNone/>
            </a:pPr>
            <a:r>
              <a:rPr lang="en-US" altLang="en-US" sz="4000" b="1" smtClean="0"/>
              <a:t>Features of irritable bowel syndrome</a:t>
            </a:r>
            <a:endParaRPr lang="en-US" altLang="en-US" sz="4000" smtClean="0"/>
          </a:p>
          <a:p>
            <a:pPr eaLnBrk="1" fontAlgn="ctr" hangingPunct="1"/>
            <a:r>
              <a:rPr lang="en-US" altLang="en-US" sz="4000" smtClean="0"/>
              <a:t>Colicky abdominal pain </a:t>
            </a:r>
          </a:p>
          <a:p>
            <a:pPr eaLnBrk="1" fontAlgn="ctr" hangingPunct="1"/>
            <a:r>
              <a:rPr lang="en-US" altLang="en-US" sz="4000" smtClean="0"/>
              <a:t>Altered bowel habit </a:t>
            </a:r>
          </a:p>
          <a:p>
            <a:pPr eaLnBrk="1" fontAlgn="ctr" hangingPunct="1"/>
            <a:r>
              <a:rPr lang="en-US" altLang="en-US" sz="4000" smtClean="0"/>
              <a:t>Abdominal distension </a:t>
            </a:r>
          </a:p>
          <a:p>
            <a:pPr eaLnBrk="1" fontAlgn="ctr" hangingPunct="1"/>
            <a:r>
              <a:rPr lang="en-US" altLang="en-US" sz="4000" smtClean="0"/>
              <a:t>Rectal mucus </a:t>
            </a:r>
          </a:p>
          <a:p>
            <a:pPr eaLnBrk="1" fontAlgn="ctr" hangingPunct="1"/>
            <a:r>
              <a:rPr lang="en-US" altLang="en-US" sz="4000" smtClean="0"/>
              <a:t>Feeling of incomplete defecation </a:t>
            </a:r>
          </a:p>
          <a:p>
            <a:pPr eaLnBrk="1" fontAlgn="ctr" hangingPunct="1">
              <a:buFont typeface="Wingdings 2" pitchFamily="18" charset="2"/>
              <a:buNone/>
            </a:pPr>
            <a:endParaRPr lang="en-US" altLang="en-US" sz="4000" smtClean="0"/>
          </a:p>
        </p:txBody>
      </p:sp>
      <p:sp>
        <p:nvSpPr>
          <p:cNvPr id="4" name="Slide Number Placeholder 3"/>
          <p:cNvSpPr>
            <a:spLocks noGrp="1"/>
          </p:cNvSpPr>
          <p:nvPr>
            <p:ph type="sldNum" sz="quarter" idx="12"/>
          </p:nvPr>
        </p:nvSpPr>
        <p:spPr/>
        <p:txBody>
          <a:bodyPr/>
          <a:lstStyle/>
          <a:p>
            <a:pPr>
              <a:defRPr/>
            </a:pPr>
            <a:fld id="{F92AD678-D622-4EE8-B782-A76CFDCBACCB}" type="slidenum">
              <a:rPr lang="en-US"/>
              <a:pPr>
                <a:defRPr/>
              </a:pPr>
              <a:t>321</a:t>
            </a:fld>
            <a:endParaRPr lang="en-US"/>
          </a:p>
        </p:txBody>
      </p:sp>
    </p:spTree>
    <p:extLst>
      <p:ext uri="{BB962C8B-B14F-4D97-AF65-F5344CB8AC3E}">
        <p14:creationId xmlns:p14="http://schemas.microsoft.com/office/powerpoint/2010/main" val="3011806895"/>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Content Placeholder 2"/>
          <p:cNvSpPr>
            <a:spLocks noGrp="1"/>
          </p:cNvSpPr>
          <p:nvPr>
            <p:ph sz="quarter" idx="1"/>
          </p:nvPr>
        </p:nvSpPr>
        <p:spPr>
          <a:xfrm>
            <a:off x="838200" y="304800"/>
            <a:ext cx="7848600" cy="5486400"/>
          </a:xfrm>
        </p:spPr>
        <p:txBody>
          <a:bodyPr/>
          <a:lstStyle/>
          <a:p>
            <a:pPr>
              <a:buFont typeface="Wingdings 2" pitchFamily="18" charset="2"/>
              <a:buNone/>
            </a:pPr>
            <a:r>
              <a:rPr lang="en-US" altLang="en-US" sz="2800" b="1" smtClean="0"/>
              <a:t>Features supporting a diagnosis of IBS</a:t>
            </a:r>
            <a:r>
              <a:rPr lang="en-US" altLang="en-US" sz="2800" smtClean="0"/>
              <a:t> </a:t>
            </a:r>
          </a:p>
          <a:p>
            <a:r>
              <a:rPr lang="en-US" altLang="en-US" sz="2800" smtClean="0"/>
              <a:t>Symptoms &gt; 6 months </a:t>
            </a:r>
          </a:p>
          <a:p>
            <a:r>
              <a:rPr lang="en-US" altLang="en-US" sz="2800" smtClean="0"/>
              <a:t>Frequent consultations for non-GI problems </a:t>
            </a:r>
          </a:p>
          <a:p>
            <a:r>
              <a:rPr lang="en-US" altLang="en-US" sz="2800" smtClean="0"/>
              <a:t>Previous medically unexplained symptoms </a:t>
            </a:r>
          </a:p>
          <a:p>
            <a:r>
              <a:rPr lang="en-US" altLang="en-US" sz="2800" smtClean="0"/>
              <a:t>Stress worsens symptoms </a:t>
            </a:r>
          </a:p>
          <a:p>
            <a:pPr>
              <a:buFont typeface="Wingdings 2" pitchFamily="18" charset="2"/>
              <a:buNone/>
            </a:pPr>
            <a:r>
              <a:rPr lang="en-US" altLang="en-US" sz="2800" b="1" smtClean="0"/>
              <a:t>Alarm features</a:t>
            </a:r>
            <a:r>
              <a:rPr lang="en-US" altLang="en-US" sz="2800" smtClean="0"/>
              <a:t> </a:t>
            </a:r>
          </a:p>
          <a:p>
            <a:r>
              <a:rPr lang="en-US" altLang="en-US" sz="2800" smtClean="0"/>
              <a:t>Age &gt; 50 years; male gender </a:t>
            </a:r>
          </a:p>
          <a:p>
            <a:r>
              <a:rPr lang="en-US" altLang="en-US" sz="2800" smtClean="0"/>
              <a:t>Weight loss </a:t>
            </a:r>
          </a:p>
          <a:p>
            <a:r>
              <a:rPr lang="en-US" altLang="en-US" sz="2800" smtClean="0"/>
              <a:t>Nocturnal symptoms </a:t>
            </a:r>
          </a:p>
          <a:p>
            <a:r>
              <a:rPr lang="en-US" altLang="en-US" sz="2800" smtClean="0"/>
              <a:t>Family history of colon cancer </a:t>
            </a:r>
          </a:p>
          <a:p>
            <a:r>
              <a:rPr lang="en-US" altLang="en-US" sz="2800" smtClean="0"/>
              <a:t>Anaemia </a:t>
            </a:r>
          </a:p>
          <a:p>
            <a:r>
              <a:rPr lang="en-US" altLang="en-US" sz="2800" smtClean="0"/>
              <a:t>Rectal bleeding </a:t>
            </a:r>
          </a:p>
          <a:p>
            <a:endParaRPr lang="en-US" altLang="en-US" sz="2800" smtClean="0"/>
          </a:p>
          <a:p>
            <a:endParaRPr lang="en-US" altLang="en-US" sz="2800" smtClean="0"/>
          </a:p>
        </p:txBody>
      </p:sp>
      <p:sp>
        <p:nvSpPr>
          <p:cNvPr id="4" name="Slide Number Placeholder 3"/>
          <p:cNvSpPr>
            <a:spLocks noGrp="1"/>
          </p:cNvSpPr>
          <p:nvPr>
            <p:ph type="sldNum" sz="quarter" idx="12"/>
          </p:nvPr>
        </p:nvSpPr>
        <p:spPr/>
        <p:txBody>
          <a:bodyPr/>
          <a:lstStyle/>
          <a:p>
            <a:pPr>
              <a:defRPr/>
            </a:pPr>
            <a:fld id="{091BE9D9-05FA-4D99-86AF-49314AB2418A}" type="slidenum">
              <a:rPr lang="en-US"/>
              <a:pPr>
                <a:defRPr/>
              </a:pPr>
              <a:t>322</a:t>
            </a:fld>
            <a:endParaRPr lang="en-US"/>
          </a:p>
        </p:txBody>
      </p:sp>
    </p:spTree>
    <p:extLst>
      <p:ext uri="{BB962C8B-B14F-4D97-AF65-F5344CB8AC3E}">
        <p14:creationId xmlns:p14="http://schemas.microsoft.com/office/powerpoint/2010/main" val="3035191855"/>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Title 1"/>
          <p:cNvSpPr>
            <a:spLocks noGrp="1"/>
          </p:cNvSpPr>
          <p:nvPr>
            <p:ph type="title"/>
          </p:nvPr>
        </p:nvSpPr>
        <p:spPr>
          <a:xfrm>
            <a:off x="228600" y="152400"/>
            <a:ext cx="8458200" cy="2057400"/>
          </a:xfrm>
        </p:spPr>
        <p:txBody>
          <a:bodyPr/>
          <a:lstStyle/>
          <a:p>
            <a:r>
              <a:rPr lang="en-US" altLang="en-US" smtClean="0"/>
              <a:t>Irritable Bowel Syndrome: Treatment</a:t>
            </a:r>
            <a:br>
              <a:rPr lang="en-US" altLang="en-US" smtClean="0"/>
            </a:br>
            <a:endParaRPr lang="en-US" altLang="en-US" smtClean="0"/>
          </a:p>
        </p:txBody>
      </p:sp>
      <p:sp>
        <p:nvSpPr>
          <p:cNvPr id="368643" name="Content Placeholder 2"/>
          <p:cNvSpPr>
            <a:spLocks noGrp="1"/>
          </p:cNvSpPr>
          <p:nvPr>
            <p:ph sz="quarter" idx="1"/>
          </p:nvPr>
        </p:nvSpPr>
        <p:spPr/>
        <p:txBody>
          <a:bodyPr/>
          <a:lstStyle/>
          <a:p>
            <a:r>
              <a:rPr lang="en-US" altLang="en-US" sz="3200" smtClean="0"/>
              <a:t>Patient Counseling and Dietary Alterations</a:t>
            </a:r>
          </a:p>
          <a:p>
            <a:r>
              <a:rPr lang="en-US" altLang="en-US" sz="3200" smtClean="0"/>
              <a:t>Stool-Bulking Agents</a:t>
            </a:r>
          </a:p>
          <a:p>
            <a:r>
              <a:rPr lang="en-US" altLang="en-US" sz="3200" smtClean="0"/>
              <a:t>Antispasmodics</a:t>
            </a:r>
          </a:p>
          <a:p>
            <a:r>
              <a:rPr lang="en-US" altLang="en-US" sz="3200" smtClean="0"/>
              <a:t>Antidiarrheal Agents</a:t>
            </a:r>
          </a:p>
          <a:p>
            <a:r>
              <a:rPr lang="en-US" altLang="en-US" sz="3200" smtClean="0"/>
              <a:t>Antidepressant Drugs</a:t>
            </a:r>
          </a:p>
          <a:p>
            <a:r>
              <a:rPr lang="en-US" altLang="en-US" sz="3200" smtClean="0"/>
              <a:t>Antiflatulence Therapy</a:t>
            </a:r>
          </a:p>
          <a:p>
            <a:r>
              <a:rPr lang="en-US" altLang="en-US" sz="3200" smtClean="0"/>
              <a:t>Serotonin Receptor Agonist and Antagonists</a:t>
            </a:r>
          </a:p>
          <a:p>
            <a:r>
              <a:rPr lang="en-US" altLang="en-US" sz="3200" smtClean="0"/>
              <a:t>Chloride Channel Activators</a:t>
            </a:r>
          </a:p>
          <a:p>
            <a:endParaRPr lang="en-US" altLang="en-US" sz="3200" smtClean="0"/>
          </a:p>
        </p:txBody>
      </p:sp>
      <p:sp>
        <p:nvSpPr>
          <p:cNvPr id="4" name="Slide Number Placeholder 3"/>
          <p:cNvSpPr>
            <a:spLocks noGrp="1"/>
          </p:cNvSpPr>
          <p:nvPr>
            <p:ph type="sldNum" sz="quarter" idx="12"/>
          </p:nvPr>
        </p:nvSpPr>
        <p:spPr/>
        <p:txBody>
          <a:bodyPr/>
          <a:lstStyle/>
          <a:p>
            <a:pPr>
              <a:defRPr/>
            </a:pPr>
            <a:fld id="{7D3E80FE-904D-4F3F-B156-5BE80BDB3C49}" type="slidenum">
              <a:rPr lang="en-US"/>
              <a:pPr>
                <a:defRPr/>
              </a:pPr>
              <a:t>323</a:t>
            </a:fld>
            <a:endParaRPr lang="en-US"/>
          </a:p>
        </p:txBody>
      </p:sp>
    </p:spTree>
    <p:extLst>
      <p:ext uri="{BB962C8B-B14F-4D97-AF65-F5344CB8AC3E}">
        <p14:creationId xmlns:p14="http://schemas.microsoft.com/office/powerpoint/2010/main" val="3246417282"/>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2CFB2AC-00FF-4FD9-BE4B-E9E1670F41F3}" type="slidenum">
              <a:rPr lang="en-US"/>
              <a:pPr>
                <a:defRPr/>
              </a:pPr>
              <a:t>324</a:t>
            </a:fld>
            <a:endParaRPr lang="en-US"/>
          </a:p>
        </p:txBody>
      </p:sp>
      <p:pic>
        <p:nvPicPr>
          <p:cNvPr id="3696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5250"/>
            <a:ext cx="9067800" cy="666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4299457"/>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
          </p:nvPr>
        </p:nvGraphicFramePr>
        <p:xfrm>
          <a:off x="228600" y="258763"/>
          <a:ext cx="8610601" cy="6356352"/>
        </p:xfrm>
        <a:graphic>
          <a:graphicData uri="http://schemas.openxmlformats.org/drawingml/2006/table">
            <a:tbl>
              <a:tblPr/>
              <a:tblGrid>
                <a:gridCol w="2978103"/>
                <a:gridCol w="2978103"/>
                <a:gridCol w="2654395"/>
              </a:tblGrid>
              <a:tr h="352495">
                <a:tc gridSpan="3">
                  <a:txBody>
                    <a:bodyPr/>
                    <a:lstStyle/>
                    <a:p>
                      <a:pPr marL="0" marR="0">
                        <a:lnSpc>
                          <a:spcPct val="115000"/>
                        </a:lnSpc>
                        <a:spcBef>
                          <a:spcPts val="0"/>
                        </a:spcBef>
                        <a:spcAft>
                          <a:spcPts val="1000"/>
                        </a:spcAft>
                      </a:pPr>
                      <a:r>
                        <a:rPr lang="en-US" sz="2000" b="1" dirty="0">
                          <a:latin typeface="Calibri"/>
                          <a:ea typeface="Calibri"/>
                          <a:cs typeface="Times New Roman"/>
                        </a:rPr>
                        <a:t>Possible Drugs for a Dominant Symptom in IBS </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hMerge="1">
                  <a:txBody>
                    <a:bodyPr/>
                    <a:lstStyle/>
                    <a:p>
                      <a:endParaRPr lang="en-US"/>
                    </a:p>
                  </a:txBody>
                  <a:tcPr/>
                </a:tc>
                <a:tc hMerge="1">
                  <a:txBody>
                    <a:bodyPr/>
                    <a:lstStyle/>
                    <a:p>
                      <a:endParaRPr lang="en-US"/>
                    </a:p>
                  </a:txBody>
                  <a:tcPr/>
                </a:tc>
              </a:tr>
              <a:tr h="290498">
                <a:tc>
                  <a:txBody>
                    <a:bodyPr/>
                    <a:lstStyle/>
                    <a:p>
                      <a:pPr marL="0" marR="0">
                        <a:lnSpc>
                          <a:spcPct val="115000"/>
                        </a:lnSpc>
                        <a:spcBef>
                          <a:spcPts val="0"/>
                        </a:spcBef>
                        <a:spcAft>
                          <a:spcPts val="1000"/>
                        </a:spcAft>
                      </a:pPr>
                      <a:r>
                        <a:rPr lang="en-US" sz="1600">
                          <a:latin typeface="Calibri"/>
                          <a:ea typeface="Calibri"/>
                          <a:cs typeface="Times New Roman"/>
                        </a:rPr>
                        <a:t>Symptom</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600">
                          <a:latin typeface="Calibri"/>
                          <a:ea typeface="Calibri"/>
                          <a:cs typeface="Times New Roman"/>
                        </a:rPr>
                        <a:t>Drug</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600">
                          <a:latin typeface="Calibri"/>
                          <a:ea typeface="Calibri"/>
                          <a:cs typeface="Times New Roman"/>
                        </a:rPr>
                        <a:t>Dose</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6886">
                <a:tc rowSpan="3">
                  <a:txBody>
                    <a:bodyPr/>
                    <a:lstStyle/>
                    <a:p>
                      <a:pPr marL="0" marR="0">
                        <a:lnSpc>
                          <a:spcPct val="115000"/>
                        </a:lnSpc>
                        <a:spcBef>
                          <a:spcPts val="0"/>
                        </a:spcBef>
                        <a:spcAft>
                          <a:spcPts val="1000"/>
                        </a:spcAft>
                      </a:pPr>
                      <a:r>
                        <a:rPr lang="en-US" sz="1600">
                          <a:latin typeface="Calibri"/>
                          <a:ea typeface="Calibri"/>
                          <a:cs typeface="Times New Roman"/>
                        </a:rPr>
                        <a:t>Diarrhea</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600">
                          <a:latin typeface="Calibri"/>
                          <a:ea typeface="Calibri"/>
                          <a:cs typeface="Times New Roman"/>
                        </a:rPr>
                        <a:t>Loperamide</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600">
                          <a:latin typeface="Calibri"/>
                          <a:ea typeface="Calibri"/>
                          <a:cs typeface="Times New Roman"/>
                        </a:rPr>
                        <a:t>2–4 mg when necessary/maximum 12 g/d</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415">
                <a:tc vMerge="1">
                  <a:txBody>
                    <a:bodyPr/>
                    <a:lstStyle/>
                    <a:p>
                      <a:endParaRPr lang="en-US"/>
                    </a:p>
                  </a:txBody>
                  <a:tcPr/>
                </a:tc>
                <a:tc>
                  <a:txBody>
                    <a:bodyPr/>
                    <a:lstStyle/>
                    <a:p>
                      <a:pPr marL="0" marR="0">
                        <a:lnSpc>
                          <a:spcPct val="115000"/>
                        </a:lnSpc>
                        <a:spcBef>
                          <a:spcPts val="0"/>
                        </a:spcBef>
                        <a:spcAft>
                          <a:spcPts val="1000"/>
                        </a:spcAft>
                      </a:pPr>
                      <a:r>
                        <a:rPr lang="en-US" sz="1600">
                          <a:latin typeface="Calibri"/>
                          <a:ea typeface="Calibri"/>
                          <a:cs typeface="Times New Roman"/>
                        </a:rPr>
                        <a:t>Cholestyramine resin</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600">
                          <a:latin typeface="Calibri"/>
                          <a:ea typeface="Calibri"/>
                          <a:cs typeface="Times New Roman"/>
                        </a:rPr>
                        <a:t>4 g with meals</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6886">
                <a:tc vMerge="1">
                  <a:txBody>
                    <a:bodyPr/>
                    <a:lstStyle/>
                    <a:p>
                      <a:endParaRPr lang="en-US"/>
                    </a:p>
                  </a:txBody>
                  <a:tcPr/>
                </a:tc>
                <a:tc>
                  <a:txBody>
                    <a:bodyPr/>
                    <a:lstStyle/>
                    <a:p>
                      <a:pPr marL="0" marR="0">
                        <a:lnSpc>
                          <a:spcPct val="115000"/>
                        </a:lnSpc>
                        <a:spcBef>
                          <a:spcPts val="0"/>
                        </a:spcBef>
                        <a:spcAft>
                          <a:spcPts val="1000"/>
                        </a:spcAft>
                      </a:pPr>
                      <a:r>
                        <a:rPr lang="en-US" sz="1600" dirty="0" err="1">
                          <a:latin typeface="Calibri"/>
                          <a:ea typeface="Calibri"/>
                          <a:cs typeface="Times New Roman"/>
                        </a:rPr>
                        <a:t>Alosetron</a:t>
                      </a:r>
                      <a:r>
                        <a:rPr lang="en-US" sz="1600" dirty="0">
                          <a:latin typeface="Calibri"/>
                          <a:ea typeface="Calibri"/>
                          <a:cs typeface="Times New Roman"/>
                        </a:rPr>
                        <a:t/>
                      </a:r>
                      <a:br>
                        <a:rPr lang="en-US" sz="1600" dirty="0">
                          <a:latin typeface="Calibri"/>
                          <a:ea typeface="Calibri"/>
                          <a:cs typeface="Times New Roman"/>
                        </a:rPr>
                      </a:br>
                      <a:r>
                        <a:rPr lang="en-US" sz="1600" dirty="0">
                          <a:latin typeface="Calibri"/>
                          <a:ea typeface="Calibri"/>
                          <a:cs typeface="Times New Roman"/>
                        </a:rPr>
                        <a:t> </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600">
                          <a:latin typeface="Calibri"/>
                          <a:ea typeface="Calibri"/>
                          <a:cs typeface="Times New Roman"/>
                        </a:rPr>
                        <a:t>0.5–1 mg bid (for severe IBS, women)</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6886">
                <a:tc rowSpan="8">
                  <a:txBody>
                    <a:bodyPr/>
                    <a:lstStyle/>
                    <a:p>
                      <a:pPr marL="0" marR="0">
                        <a:lnSpc>
                          <a:spcPct val="115000"/>
                        </a:lnSpc>
                        <a:spcBef>
                          <a:spcPts val="0"/>
                        </a:spcBef>
                        <a:spcAft>
                          <a:spcPts val="1000"/>
                        </a:spcAft>
                      </a:pPr>
                      <a:r>
                        <a:rPr lang="en-US" sz="1600">
                          <a:latin typeface="Calibri"/>
                          <a:ea typeface="Calibri"/>
                          <a:cs typeface="Times New Roman"/>
                        </a:rPr>
                        <a:t>Constipation</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600">
                          <a:latin typeface="Calibri"/>
                          <a:ea typeface="Calibri"/>
                          <a:cs typeface="Times New Roman"/>
                        </a:rPr>
                        <a:t>Psyllium husk</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600">
                          <a:latin typeface="Calibri"/>
                          <a:ea typeface="Calibri"/>
                          <a:cs typeface="Times New Roman"/>
                        </a:rPr>
                        <a:t>3–4 g bid with meals, then adjust</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4749">
                <a:tc vMerge="1">
                  <a:txBody>
                    <a:bodyPr/>
                    <a:lstStyle/>
                    <a:p>
                      <a:endParaRPr lang="en-US"/>
                    </a:p>
                  </a:txBody>
                  <a:tcPr/>
                </a:tc>
                <a:tc>
                  <a:txBody>
                    <a:bodyPr/>
                    <a:lstStyle/>
                    <a:p>
                      <a:pPr marL="0" marR="0">
                        <a:lnSpc>
                          <a:spcPct val="115000"/>
                        </a:lnSpc>
                        <a:spcBef>
                          <a:spcPts val="0"/>
                        </a:spcBef>
                        <a:spcAft>
                          <a:spcPts val="1000"/>
                        </a:spcAft>
                      </a:pPr>
                      <a:r>
                        <a:rPr lang="en-US" sz="1600">
                          <a:latin typeface="Calibri"/>
                          <a:ea typeface="Calibri"/>
                          <a:cs typeface="Times New Roman"/>
                        </a:rPr>
                        <a:t>Methylcellulose</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600">
                          <a:latin typeface="Calibri"/>
                          <a:ea typeface="Calibri"/>
                          <a:cs typeface="Times New Roman"/>
                        </a:rPr>
                        <a:t>2 g bid with meals, then adjust</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5896">
                <a:tc vMerge="1">
                  <a:txBody>
                    <a:bodyPr/>
                    <a:lstStyle/>
                    <a:p>
                      <a:endParaRPr lang="en-US"/>
                    </a:p>
                  </a:txBody>
                  <a:tcPr/>
                </a:tc>
                <a:tc>
                  <a:txBody>
                    <a:bodyPr/>
                    <a:lstStyle/>
                    <a:p>
                      <a:pPr marL="0" marR="0">
                        <a:lnSpc>
                          <a:spcPct val="115000"/>
                        </a:lnSpc>
                        <a:spcBef>
                          <a:spcPts val="0"/>
                        </a:spcBef>
                        <a:spcAft>
                          <a:spcPts val="1000"/>
                        </a:spcAft>
                      </a:pPr>
                      <a:r>
                        <a:rPr lang="en-US" sz="1600">
                          <a:latin typeface="Calibri"/>
                          <a:ea typeface="Calibri"/>
                          <a:cs typeface="Times New Roman"/>
                        </a:rPr>
                        <a:t>Calcium polycarbophil</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600">
                          <a:latin typeface="Calibri"/>
                          <a:ea typeface="Calibri"/>
                          <a:cs typeface="Times New Roman"/>
                        </a:rPr>
                        <a:t>1 g qd to qid</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498">
                <a:tc vMerge="1">
                  <a:txBody>
                    <a:bodyPr/>
                    <a:lstStyle/>
                    <a:p>
                      <a:endParaRPr lang="en-US"/>
                    </a:p>
                  </a:txBody>
                  <a:tcPr/>
                </a:tc>
                <a:tc>
                  <a:txBody>
                    <a:bodyPr/>
                    <a:lstStyle/>
                    <a:p>
                      <a:pPr marL="0" marR="0">
                        <a:lnSpc>
                          <a:spcPct val="115000"/>
                        </a:lnSpc>
                        <a:spcBef>
                          <a:spcPts val="0"/>
                        </a:spcBef>
                        <a:spcAft>
                          <a:spcPts val="1000"/>
                        </a:spcAft>
                      </a:pPr>
                      <a:r>
                        <a:rPr lang="en-US" sz="1600">
                          <a:latin typeface="Calibri"/>
                          <a:ea typeface="Calibri"/>
                          <a:cs typeface="Times New Roman"/>
                        </a:rPr>
                        <a:t>Lactulose syrup</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600">
                          <a:latin typeface="Calibri"/>
                          <a:ea typeface="Calibri"/>
                          <a:cs typeface="Times New Roman"/>
                        </a:rPr>
                        <a:t>10–20 g bid</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498">
                <a:tc vMerge="1">
                  <a:txBody>
                    <a:bodyPr/>
                    <a:lstStyle/>
                    <a:p>
                      <a:endParaRPr lang="en-US"/>
                    </a:p>
                  </a:txBody>
                  <a:tcPr/>
                </a:tc>
                <a:tc>
                  <a:txBody>
                    <a:bodyPr/>
                    <a:lstStyle/>
                    <a:p>
                      <a:pPr marL="0" marR="0">
                        <a:lnSpc>
                          <a:spcPct val="115000"/>
                        </a:lnSpc>
                        <a:spcBef>
                          <a:spcPts val="0"/>
                        </a:spcBef>
                        <a:spcAft>
                          <a:spcPts val="1000"/>
                        </a:spcAft>
                      </a:pPr>
                      <a:r>
                        <a:rPr lang="en-US" sz="1600">
                          <a:latin typeface="Calibri"/>
                          <a:ea typeface="Calibri"/>
                          <a:cs typeface="Times New Roman"/>
                        </a:rPr>
                        <a:t>70% sorbitol </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600">
                          <a:latin typeface="Calibri"/>
                          <a:ea typeface="Calibri"/>
                          <a:cs typeface="Times New Roman"/>
                        </a:rPr>
                        <a:t>15 mL bid</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5896">
                <a:tc vMerge="1">
                  <a:txBody>
                    <a:bodyPr/>
                    <a:lstStyle/>
                    <a:p>
                      <a:endParaRPr lang="en-US"/>
                    </a:p>
                  </a:txBody>
                  <a:tcPr/>
                </a:tc>
                <a:tc>
                  <a:txBody>
                    <a:bodyPr/>
                    <a:lstStyle/>
                    <a:p>
                      <a:pPr marL="0" marR="0">
                        <a:lnSpc>
                          <a:spcPct val="115000"/>
                        </a:lnSpc>
                        <a:spcBef>
                          <a:spcPts val="0"/>
                        </a:spcBef>
                        <a:spcAft>
                          <a:spcPts val="1000"/>
                        </a:spcAft>
                      </a:pPr>
                      <a:r>
                        <a:rPr lang="en-US" sz="1600">
                          <a:latin typeface="Calibri"/>
                          <a:ea typeface="Calibri"/>
                          <a:cs typeface="Times New Roman"/>
                        </a:rPr>
                        <a:t>Polyethylene glycol 3350</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600">
                          <a:latin typeface="Calibri"/>
                          <a:ea typeface="Calibri"/>
                          <a:cs typeface="Times New Roman"/>
                        </a:rPr>
                        <a:t>17 g in 250 mL water qd</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469">
                <a:tc vMerge="1">
                  <a:txBody>
                    <a:bodyPr/>
                    <a:lstStyle/>
                    <a:p>
                      <a:endParaRPr lang="en-US"/>
                    </a:p>
                  </a:txBody>
                  <a:tcPr/>
                </a:tc>
                <a:tc>
                  <a:txBody>
                    <a:bodyPr/>
                    <a:lstStyle/>
                    <a:p>
                      <a:pPr marL="0" marR="0">
                        <a:lnSpc>
                          <a:spcPct val="115000"/>
                        </a:lnSpc>
                        <a:spcBef>
                          <a:spcPts val="0"/>
                        </a:spcBef>
                        <a:spcAft>
                          <a:spcPts val="1000"/>
                        </a:spcAft>
                      </a:pPr>
                      <a:r>
                        <a:rPr lang="en-US" sz="1600">
                          <a:latin typeface="Calibri"/>
                          <a:ea typeface="Calibri"/>
                          <a:cs typeface="Times New Roman"/>
                        </a:rPr>
                        <a:t>Lubiprostone (Amitiza)</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600">
                          <a:latin typeface="Calibri"/>
                          <a:ea typeface="Calibri"/>
                          <a:cs typeface="Times New Roman"/>
                        </a:rPr>
                        <a:t>24 mg bid</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5896">
                <a:tc vMerge="1">
                  <a:txBody>
                    <a:bodyPr/>
                    <a:lstStyle/>
                    <a:p>
                      <a:endParaRPr lang="en-US"/>
                    </a:p>
                  </a:txBody>
                  <a:tcPr/>
                </a:tc>
                <a:tc>
                  <a:txBody>
                    <a:bodyPr/>
                    <a:lstStyle/>
                    <a:p>
                      <a:pPr marL="0" marR="0">
                        <a:lnSpc>
                          <a:spcPct val="115000"/>
                        </a:lnSpc>
                        <a:spcBef>
                          <a:spcPts val="0"/>
                        </a:spcBef>
                        <a:spcAft>
                          <a:spcPts val="1000"/>
                        </a:spcAft>
                      </a:pPr>
                      <a:r>
                        <a:rPr lang="en-US" sz="1600">
                          <a:latin typeface="Calibri"/>
                          <a:ea typeface="Calibri"/>
                          <a:cs typeface="Times New Roman"/>
                        </a:rPr>
                        <a:t>Magnesium hydroxide</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600">
                          <a:latin typeface="Calibri"/>
                          <a:ea typeface="Calibri"/>
                          <a:cs typeface="Times New Roman"/>
                        </a:rPr>
                        <a:t>30–60 mL qd</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5322">
                <a:tc rowSpan="3">
                  <a:txBody>
                    <a:bodyPr/>
                    <a:lstStyle/>
                    <a:p>
                      <a:pPr marL="0" marR="0">
                        <a:lnSpc>
                          <a:spcPct val="115000"/>
                        </a:lnSpc>
                        <a:spcBef>
                          <a:spcPts val="0"/>
                        </a:spcBef>
                        <a:spcAft>
                          <a:spcPts val="1000"/>
                        </a:spcAft>
                      </a:pPr>
                      <a:r>
                        <a:rPr lang="en-US" sz="1600">
                          <a:latin typeface="Calibri"/>
                          <a:ea typeface="Calibri"/>
                          <a:cs typeface="Times New Roman"/>
                        </a:rPr>
                        <a:t>Abdominal pain</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600">
                          <a:latin typeface="Calibri"/>
                          <a:ea typeface="Calibri"/>
                          <a:cs typeface="Times New Roman"/>
                        </a:rPr>
                        <a:t>Smooth-muscle relaxant</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600">
                          <a:latin typeface="Calibri"/>
                          <a:ea typeface="Calibri"/>
                          <a:cs typeface="Times New Roman"/>
                        </a:rPr>
                        <a:t>qd to qid ac</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4176">
                <a:tc vMerge="1">
                  <a:txBody>
                    <a:bodyPr/>
                    <a:lstStyle/>
                    <a:p>
                      <a:endParaRPr lang="en-US"/>
                    </a:p>
                  </a:txBody>
                  <a:tcPr/>
                </a:tc>
                <a:tc>
                  <a:txBody>
                    <a:bodyPr/>
                    <a:lstStyle/>
                    <a:p>
                      <a:pPr marL="0" marR="0">
                        <a:lnSpc>
                          <a:spcPct val="115000"/>
                        </a:lnSpc>
                        <a:spcBef>
                          <a:spcPts val="0"/>
                        </a:spcBef>
                        <a:spcAft>
                          <a:spcPts val="1000"/>
                        </a:spcAft>
                      </a:pPr>
                      <a:r>
                        <a:rPr lang="en-US" sz="1600">
                          <a:latin typeface="Calibri"/>
                          <a:ea typeface="Calibri"/>
                          <a:cs typeface="Times New Roman"/>
                        </a:rPr>
                        <a:t>Tricyclic antidepressants</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600">
                          <a:latin typeface="Calibri"/>
                          <a:ea typeface="Calibri"/>
                          <a:cs typeface="Times New Roman"/>
                        </a:rPr>
                        <a:t>Start 25–50 mg hs, then adjust</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6886">
                <a:tc vMerge="1">
                  <a:txBody>
                    <a:bodyPr/>
                    <a:lstStyle/>
                    <a:p>
                      <a:endParaRPr lang="en-US"/>
                    </a:p>
                  </a:txBody>
                  <a:tcPr/>
                </a:tc>
                <a:tc>
                  <a:txBody>
                    <a:bodyPr/>
                    <a:lstStyle/>
                    <a:p>
                      <a:pPr marL="0" marR="0">
                        <a:lnSpc>
                          <a:spcPct val="115000"/>
                        </a:lnSpc>
                        <a:spcBef>
                          <a:spcPts val="0"/>
                        </a:spcBef>
                        <a:spcAft>
                          <a:spcPts val="1000"/>
                        </a:spcAft>
                      </a:pPr>
                      <a:r>
                        <a:rPr lang="en-US" sz="1600">
                          <a:latin typeface="Calibri"/>
                          <a:ea typeface="Calibri"/>
                          <a:cs typeface="Times New Roman"/>
                        </a:rPr>
                        <a:t>Selective serotonin reuptake inhibitors</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600" dirty="0">
                          <a:latin typeface="Calibri"/>
                          <a:ea typeface="Calibri"/>
                          <a:cs typeface="Times New Roman"/>
                        </a:rPr>
                        <a:t>Begin small dose, increase as needed</a:t>
                      </a:r>
                    </a:p>
                  </a:txBody>
                  <a:tcPr marR="983" marT="983" marB="9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Slide Number Placeholder 3"/>
          <p:cNvSpPr>
            <a:spLocks noGrp="1"/>
          </p:cNvSpPr>
          <p:nvPr>
            <p:ph type="sldNum" sz="quarter" idx="12"/>
          </p:nvPr>
        </p:nvSpPr>
        <p:spPr/>
        <p:txBody>
          <a:bodyPr/>
          <a:lstStyle/>
          <a:p>
            <a:pPr>
              <a:defRPr/>
            </a:pPr>
            <a:fld id="{FD64E8BC-7447-4B86-83EC-F491067B6520}" type="slidenum">
              <a:rPr lang="en-US"/>
              <a:pPr>
                <a:defRPr/>
              </a:pPr>
              <a:t>325</a:t>
            </a:fld>
            <a:endParaRPr lang="en-US"/>
          </a:p>
        </p:txBody>
      </p:sp>
    </p:spTree>
    <p:extLst>
      <p:ext uri="{BB962C8B-B14F-4D97-AF65-F5344CB8AC3E}">
        <p14:creationId xmlns:p14="http://schemas.microsoft.com/office/powerpoint/2010/main" val="3204287788"/>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Title 1"/>
          <p:cNvSpPr>
            <a:spLocks noGrp="1"/>
          </p:cNvSpPr>
          <p:nvPr>
            <p:ph type="title"/>
          </p:nvPr>
        </p:nvSpPr>
        <p:spPr>
          <a:xfrm>
            <a:off x="228600" y="152400"/>
            <a:ext cx="8458200" cy="609600"/>
          </a:xfrm>
        </p:spPr>
        <p:txBody>
          <a:bodyPr/>
          <a:lstStyle/>
          <a:p>
            <a:r>
              <a:rPr lang="en-US" altLang="en-US" sz="2400" b="1" smtClean="0">
                <a:solidFill>
                  <a:schemeClr val="tx1"/>
                </a:solidFill>
              </a:rPr>
              <a:t>Differences </a:t>
            </a:r>
            <a:r>
              <a:rPr lang="en-US" altLang="en-US" sz="2000" b="1" smtClean="0">
                <a:solidFill>
                  <a:schemeClr val="tx1"/>
                </a:solidFill>
              </a:rPr>
              <a:t>between</a:t>
            </a:r>
            <a:r>
              <a:rPr lang="en-US" altLang="en-US" sz="2400" b="1" smtClean="0">
                <a:solidFill>
                  <a:schemeClr val="tx1"/>
                </a:solidFill>
              </a:rPr>
              <a:t> Ulcerative Colitis and Crohn's Disease</a:t>
            </a:r>
          </a:p>
        </p:txBody>
      </p:sp>
      <p:graphicFrame>
        <p:nvGraphicFramePr>
          <p:cNvPr id="5" name="Content Placeholder 4"/>
          <p:cNvGraphicFramePr>
            <a:graphicFrameLocks noGrp="1"/>
          </p:cNvGraphicFramePr>
          <p:nvPr>
            <p:ph sz="quarter" idx="1"/>
          </p:nvPr>
        </p:nvGraphicFramePr>
        <p:xfrm>
          <a:off x="228600" y="762000"/>
          <a:ext cx="8686800" cy="5943603"/>
        </p:xfrm>
        <a:graphic>
          <a:graphicData uri="http://schemas.openxmlformats.org/drawingml/2006/table">
            <a:tbl>
              <a:tblPr/>
              <a:tblGrid>
                <a:gridCol w="2895600"/>
                <a:gridCol w="2895600"/>
                <a:gridCol w="2895600"/>
              </a:tblGrid>
              <a:tr h="518445">
                <a:tc>
                  <a:txBody>
                    <a:bodyPr/>
                    <a:lstStyle/>
                    <a:p>
                      <a:pPr marL="0" marR="0">
                        <a:lnSpc>
                          <a:spcPct val="115000"/>
                        </a:lnSpc>
                        <a:spcBef>
                          <a:spcPts val="0"/>
                        </a:spcBef>
                        <a:spcAft>
                          <a:spcPts val="0"/>
                        </a:spcAft>
                      </a:pPr>
                      <a:r>
                        <a:rPr lang="en-US" sz="2000" b="1" dirty="0">
                          <a:latin typeface="Times New Roman"/>
                          <a:ea typeface="Times New Roman"/>
                          <a:cs typeface="Times New Roman"/>
                        </a:rPr>
                        <a:t> </a:t>
                      </a:r>
                      <a:endParaRPr lang="en-US" sz="1800" dirty="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b="1">
                          <a:latin typeface="Times New Roman"/>
                          <a:ea typeface="Times New Roman"/>
                          <a:cs typeface="Times New Roman"/>
                        </a:rPr>
                        <a:t>Ulcerative Colitis</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b="1">
                          <a:latin typeface="Times New Roman"/>
                          <a:ea typeface="Times New Roman"/>
                          <a:cs typeface="Times New Roman"/>
                        </a:rPr>
                        <a:t>Crohn's Disease</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18445">
                <a:tc gridSpan="3">
                  <a:txBody>
                    <a:bodyPr/>
                    <a:lstStyle/>
                    <a:p>
                      <a:pPr marL="0" marR="0">
                        <a:lnSpc>
                          <a:spcPct val="115000"/>
                        </a:lnSpc>
                        <a:spcBef>
                          <a:spcPts val="0"/>
                        </a:spcBef>
                        <a:spcAft>
                          <a:spcPts val="0"/>
                        </a:spcAft>
                      </a:pPr>
                      <a:r>
                        <a:rPr lang="en-US" sz="2000" b="1">
                          <a:latin typeface="Times New Roman"/>
                          <a:ea typeface="Times New Roman"/>
                          <a:cs typeface="Times New Roman"/>
                        </a:rPr>
                        <a:t>Clinical features</a:t>
                      </a:r>
                      <a:r>
                        <a:rPr lang="en-US" sz="2000">
                          <a:latin typeface="Times New Roman"/>
                          <a:ea typeface="Times New Roman"/>
                          <a:cs typeface="Times New Roman"/>
                        </a:rPr>
                        <a:t> </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r>
              <a:tr h="518445">
                <a:tc>
                  <a:txBody>
                    <a:bodyPr/>
                    <a:lstStyle/>
                    <a:p>
                      <a:pPr marL="0" marR="0">
                        <a:lnSpc>
                          <a:spcPct val="115000"/>
                        </a:lnSpc>
                        <a:spcBef>
                          <a:spcPts val="0"/>
                        </a:spcBef>
                        <a:spcAft>
                          <a:spcPts val="0"/>
                        </a:spcAft>
                      </a:pPr>
                      <a:r>
                        <a:rPr lang="en-US" sz="2000">
                          <a:latin typeface="Times New Roman"/>
                          <a:ea typeface="Times New Roman"/>
                          <a:cs typeface="Times New Roman"/>
                        </a:rPr>
                        <a:t>  Rectal involvement</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Over 90%</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Rectum spared in &gt; 50%</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18445">
                <a:tc>
                  <a:txBody>
                    <a:bodyPr/>
                    <a:lstStyle/>
                    <a:p>
                      <a:pPr marL="0" marR="0">
                        <a:lnSpc>
                          <a:spcPct val="115000"/>
                        </a:lnSpc>
                        <a:spcBef>
                          <a:spcPts val="0"/>
                        </a:spcBef>
                        <a:spcAft>
                          <a:spcPts val="0"/>
                        </a:spcAft>
                      </a:pPr>
                      <a:r>
                        <a:rPr lang="en-US" sz="2000">
                          <a:latin typeface="Times New Roman"/>
                          <a:ea typeface="Times New Roman"/>
                          <a:cs typeface="Times New Roman"/>
                        </a:rPr>
                        <a:t>  Distribution of lesions</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Continuous</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Skip lesions</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944311">
                <a:tc>
                  <a:txBody>
                    <a:bodyPr/>
                    <a:lstStyle/>
                    <a:p>
                      <a:pPr marL="0" marR="0">
                        <a:lnSpc>
                          <a:spcPct val="115000"/>
                        </a:lnSpc>
                        <a:spcBef>
                          <a:spcPts val="0"/>
                        </a:spcBef>
                        <a:spcAft>
                          <a:spcPts val="0"/>
                        </a:spcAft>
                      </a:pPr>
                      <a:r>
                        <a:rPr lang="en-US" sz="2000">
                          <a:latin typeface="Times New Roman"/>
                          <a:ea typeface="Times New Roman"/>
                          <a:cs typeface="Times New Roman"/>
                        </a:rPr>
                        <a:t>  Mucosal appearance</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Friable, purulent, diffusely involved</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dirty="0" err="1">
                          <a:latin typeface="Times New Roman"/>
                          <a:ea typeface="Times New Roman"/>
                          <a:cs typeface="Times New Roman"/>
                        </a:rPr>
                        <a:t>Aphthous</a:t>
                      </a:r>
                      <a:r>
                        <a:rPr lang="en-US" sz="2000" dirty="0">
                          <a:latin typeface="Times New Roman"/>
                          <a:ea typeface="Times New Roman"/>
                          <a:cs typeface="Times New Roman"/>
                        </a:rPr>
                        <a:t>, linear ulcers with </a:t>
                      </a:r>
                      <a:r>
                        <a:rPr lang="en-US" sz="2000" dirty="0" err="1">
                          <a:latin typeface="Times New Roman"/>
                          <a:ea typeface="Times New Roman"/>
                          <a:cs typeface="Times New Roman"/>
                        </a:rPr>
                        <a:t>cobblestoning</a:t>
                      </a:r>
                      <a:endParaRPr lang="en-US" sz="1800" dirty="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944311">
                <a:tc>
                  <a:txBody>
                    <a:bodyPr/>
                    <a:lstStyle/>
                    <a:p>
                      <a:pPr marL="0" marR="0">
                        <a:lnSpc>
                          <a:spcPct val="115000"/>
                        </a:lnSpc>
                        <a:spcBef>
                          <a:spcPts val="0"/>
                        </a:spcBef>
                        <a:spcAft>
                          <a:spcPts val="0"/>
                        </a:spcAft>
                      </a:pPr>
                      <a:r>
                        <a:rPr lang="en-US" sz="2000">
                          <a:latin typeface="Times New Roman"/>
                          <a:ea typeface="Times New Roman"/>
                          <a:cs typeface="Times New Roman"/>
                        </a:rPr>
                        <a:t>  Associated ileal disease</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10%, mild, terminal ileal inflammation</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50% have combined ileal and colonic involvement</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18445">
                <a:tc>
                  <a:txBody>
                    <a:bodyPr/>
                    <a:lstStyle/>
                    <a:p>
                      <a:pPr marL="0" marR="0">
                        <a:lnSpc>
                          <a:spcPct val="115000"/>
                        </a:lnSpc>
                        <a:spcBef>
                          <a:spcPts val="0"/>
                        </a:spcBef>
                        <a:spcAft>
                          <a:spcPts val="0"/>
                        </a:spcAft>
                      </a:pPr>
                      <a:r>
                        <a:rPr lang="en-US" sz="2000">
                          <a:latin typeface="Times New Roman"/>
                          <a:ea typeface="Times New Roman"/>
                          <a:cs typeface="Times New Roman"/>
                        </a:rPr>
                        <a:t>  Perianal abscess, fistulas</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Rare</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Common</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944311">
                <a:tc>
                  <a:txBody>
                    <a:bodyPr/>
                    <a:lstStyle/>
                    <a:p>
                      <a:pPr marL="0" marR="0">
                        <a:lnSpc>
                          <a:spcPct val="115000"/>
                        </a:lnSpc>
                        <a:spcBef>
                          <a:spcPts val="0"/>
                        </a:spcBef>
                        <a:spcAft>
                          <a:spcPts val="0"/>
                        </a:spcAft>
                      </a:pPr>
                      <a:r>
                        <a:rPr lang="en-US" sz="2000">
                          <a:latin typeface="Times New Roman"/>
                          <a:ea typeface="Times New Roman"/>
                          <a:cs typeface="Times New Roman"/>
                        </a:rPr>
                        <a:t>  Intestinal strictures and obstruction</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Not seen</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Common</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18445">
                <a:tc>
                  <a:txBody>
                    <a:bodyPr/>
                    <a:lstStyle/>
                    <a:p>
                      <a:pPr marL="0" marR="0">
                        <a:lnSpc>
                          <a:spcPct val="115000"/>
                        </a:lnSpc>
                        <a:spcBef>
                          <a:spcPts val="0"/>
                        </a:spcBef>
                        <a:spcAft>
                          <a:spcPts val="0"/>
                        </a:spcAft>
                      </a:pPr>
                      <a:r>
                        <a:rPr lang="en-US" sz="2000" dirty="0">
                          <a:latin typeface="Times New Roman"/>
                          <a:ea typeface="Times New Roman"/>
                          <a:cs typeface="Times New Roman"/>
                        </a:rPr>
                        <a:t>          Intestinal fistulas</a:t>
                      </a:r>
                      <a:endParaRPr lang="en-US" sz="1800" dirty="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Not seen</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dirty="0">
                          <a:latin typeface="Times New Roman"/>
                          <a:ea typeface="Times New Roman"/>
                          <a:cs typeface="Times New Roman"/>
                        </a:rPr>
                        <a:t>Common</a:t>
                      </a:r>
                      <a:endParaRPr lang="en-US" sz="1800" dirty="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4" name="Slide Number Placeholder 3"/>
          <p:cNvSpPr>
            <a:spLocks noGrp="1"/>
          </p:cNvSpPr>
          <p:nvPr>
            <p:ph type="sldNum" sz="quarter" idx="12"/>
          </p:nvPr>
        </p:nvSpPr>
        <p:spPr/>
        <p:txBody>
          <a:bodyPr/>
          <a:lstStyle/>
          <a:p>
            <a:pPr>
              <a:defRPr/>
            </a:pPr>
            <a:fld id="{C8A8A65D-E973-46F7-BBE0-B2DB5EE1B458}" type="slidenum">
              <a:rPr lang="en-US"/>
              <a:pPr>
                <a:defRPr/>
              </a:pPr>
              <a:t>326</a:t>
            </a:fld>
            <a:endParaRPr lang="en-US"/>
          </a:p>
        </p:txBody>
      </p:sp>
    </p:spTree>
    <p:extLst>
      <p:ext uri="{BB962C8B-B14F-4D97-AF65-F5344CB8AC3E}">
        <p14:creationId xmlns:p14="http://schemas.microsoft.com/office/powerpoint/2010/main" val="1599864879"/>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
          </p:nvPr>
        </p:nvGraphicFramePr>
        <p:xfrm>
          <a:off x="152400" y="381000"/>
          <a:ext cx="8763000" cy="6248398"/>
        </p:xfrm>
        <a:graphic>
          <a:graphicData uri="http://schemas.openxmlformats.org/drawingml/2006/table">
            <a:tbl>
              <a:tblPr/>
              <a:tblGrid>
                <a:gridCol w="2921000"/>
                <a:gridCol w="2921000"/>
                <a:gridCol w="2921000"/>
              </a:tblGrid>
              <a:tr h="622415">
                <a:tc>
                  <a:txBody>
                    <a:bodyPr/>
                    <a:lstStyle/>
                    <a:p>
                      <a:pPr marL="0" marR="0">
                        <a:lnSpc>
                          <a:spcPct val="115000"/>
                        </a:lnSpc>
                        <a:spcBef>
                          <a:spcPts val="0"/>
                        </a:spcBef>
                        <a:spcAft>
                          <a:spcPts val="0"/>
                        </a:spcAft>
                      </a:pPr>
                      <a:r>
                        <a:rPr lang="en-US" sz="2400">
                          <a:latin typeface="Times New Roman"/>
                          <a:ea typeface="Times New Roman"/>
                          <a:cs typeface="Times New Roman"/>
                        </a:rPr>
                        <a:t>  Fissures (radiologic)</a:t>
                      </a:r>
                      <a:endParaRPr lang="en-US" sz="20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400">
                          <a:latin typeface="Times New Roman"/>
                          <a:ea typeface="Times New Roman"/>
                          <a:cs typeface="Times New Roman"/>
                        </a:rPr>
                        <a:t>Not seen</a:t>
                      </a:r>
                      <a:endParaRPr lang="en-US" sz="20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400">
                          <a:latin typeface="Times New Roman"/>
                          <a:ea typeface="Times New Roman"/>
                          <a:cs typeface="Times New Roman"/>
                        </a:rPr>
                        <a:t>Common</a:t>
                      </a:r>
                      <a:endParaRPr lang="en-US" sz="20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622415">
                <a:tc>
                  <a:txBody>
                    <a:bodyPr/>
                    <a:lstStyle/>
                    <a:p>
                      <a:pPr marL="0" marR="0">
                        <a:lnSpc>
                          <a:spcPct val="115000"/>
                        </a:lnSpc>
                        <a:spcBef>
                          <a:spcPts val="0"/>
                        </a:spcBef>
                        <a:spcAft>
                          <a:spcPts val="0"/>
                        </a:spcAft>
                      </a:pPr>
                      <a:r>
                        <a:rPr lang="en-US" sz="2400">
                          <a:latin typeface="Times New Roman"/>
                          <a:ea typeface="Times New Roman"/>
                          <a:cs typeface="Times New Roman"/>
                        </a:rPr>
                        <a:t>  Intestinal perforation</a:t>
                      </a:r>
                      <a:endParaRPr lang="en-US" sz="20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400">
                          <a:latin typeface="Times New Roman"/>
                          <a:ea typeface="Times New Roman"/>
                          <a:cs typeface="Times New Roman"/>
                        </a:rPr>
                        <a:t>Rare</a:t>
                      </a:r>
                      <a:endParaRPr lang="en-US" sz="20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400">
                          <a:latin typeface="Times New Roman"/>
                          <a:ea typeface="Times New Roman"/>
                          <a:cs typeface="Times New Roman"/>
                        </a:rPr>
                        <a:t>Rare</a:t>
                      </a:r>
                      <a:endParaRPr lang="en-US" sz="20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045441">
                <a:tc>
                  <a:txBody>
                    <a:bodyPr/>
                    <a:lstStyle/>
                    <a:p>
                      <a:pPr marL="0" marR="0">
                        <a:lnSpc>
                          <a:spcPct val="115000"/>
                        </a:lnSpc>
                        <a:spcBef>
                          <a:spcPts val="0"/>
                        </a:spcBef>
                        <a:spcAft>
                          <a:spcPts val="0"/>
                        </a:spcAft>
                      </a:pPr>
                      <a:r>
                        <a:rPr lang="en-US" sz="2400">
                          <a:latin typeface="Times New Roman"/>
                          <a:ea typeface="Times New Roman"/>
                          <a:cs typeface="Times New Roman"/>
                        </a:rPr>
                        <a:t>  Intestinal hemorrhage (severe)</a:t>
                      </a:r>
                      <a:endParaRPr lang="en-US" sz="20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400">
                          <a:latin typeface="Times New Roman"/>
                          <a:ea typeface="Times New Roman"/>
                          <a:cs typeface="Times New Roman"/>
                        </a:rPr>
                        <a:t>Common</a:t>
                      </a:r>
                      <a:endParaRPr lang="en-US" sz="20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400">
                          <a:latin typeface="Times New Roman"/>
                          <a:ea typeface="Times New Roman"/>
                          <a:cs typeface="Times New Roman"/>
                        </a:rPr>
                        <a:t>Rare</a:t>
                      </a:r>
                      <a:endParaRPr lang="en-US" sz="20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622415">
                <a:tc>
                  <a:txBody>
                    <a:bodyPr/>
                    <a:lstStyle/>
                    <a:p>
                      <a:pPr marL="0" marR="0">
                        <a:lnSpc>
                          <a:spcPct val="115000"/>
                        </a:lnSpc>
                        <a:spcBef>
                          <a:spcPts val="0"/>
                        </a:spcBef>
                        <a:spcAft>
                          <a:spcPts val="0"/>
                        </a:spcAft>
                      </a:pPr>
                      <a:r>
                        <a:rPr lang="en-US" sz="2400">
                          <a:latin typeface="Times New Roman"/>
                          <a:ea typeface="Times New Roman"/>
                          <a:cs typeface="Times New Roman"/>
                        </a:rPr>
                        <a:t>  Toxic megacolon</a:t>
                      </a:r>
                      <a:endParaRPr lang="en-US" sz="20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400">
                          <a:latin typeface="Times New Roman"/>
                          <a:ea typeface="Times New Roman"/>
                          <a:cs typeface="Times New Roman"/>
                        </a:rPr>
                        <a:t>Rare</a:t>
                      </a:r>
                      <a:endParaRPr lang="en-US" sz="20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400">
                          <a:latin typeface="Times New Roman"/>
                          <a:ea typeface="Times New Roman"/>
                          <a:cs typeface="Times New Roman"/>
                        </a:rPr>
                        <a:t>Very rare</a:t>
                      </a:r>
                      <a:endParaRPr lang="en-US" sz="20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622415">
                <a:tc gridSpan="3">
                  <a:txBody>
                    <a:bodyPr/>
                    <a:lstStyle/>
                    <a:p>
                      <a:pPr marL="0" marR="0">
                        <a:lnSpc>
                          <a:spcPct val="115000"/>
                        </a:lnSpc>
                        <a:spcBef>
                          <a:spcPts val="0"/>
                        </a:spcBef>
                        <a:spcAft>
                          <a:spcPts val="0"/>
                        </a:spcAft>
                      </a:pPr>
                      <a:r>
                        <a:rPr lang="en-US" sz="2400" b="1" dirty="0" err="1">
                          <a:latin typeface="Times New Roman"/>
                          <a:ea typeface="Times New Roman"/>
                          <a:cs typeface="Times New Roman"/>
                        </a:rPr>
                        <a:t>Extraintestinal</a:t>
                      </a:r>
                      <a:r>
                        <a:rPr lang="en-US" sz="2400" b="1" dirty="0">
                          <a:latin typeface="Times New Roman"/>
                          <a:ea typeface="Times New Roman"/>
                          <a:cs typeface="Times New Roman"/>
                        </a:rPr>
                        <a:t> manifestations</a:t>
                      </a:r>
                      <a:endParaRPr lang="en-US" sz="2000" b="1" dirty="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r>
              <a:tr h="1045441">
                <a:tc>
                  <a:txBody>
                    <a:bodyPr/>
                    <a:lstStyle/>
                    <a:p>
                      <a:pPr marL="0" marR="0">
                        <a:lnSpc>
                          <a:spcPct val="115000"/>
                        </a:lnSpc>
                        <a:spcBef>
                          <a:spcPts val="0"/>
                        </a:spcBef>
                        <a:spcAft>
                          <a:spcPts val="0"/>
                        </a:spcAft>
                      </a:pPr>
                      <a:r>
                        <a:rPr lang="en-US" sz="2400">
                          <a:latin typeface="Times New Roman"/>
                          <a:ea typeface="Times New Roman"/>
                          <a:cs typeface="Times New Roman"/>
                        </a:rPr>
                        <a:t>  Sclerosing pericholangitis</a:t>
                      </a:r>
                      <a:endParaRPr lang="en-US" sz="20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400">
                          <a:latin typeface="Times New Roman"/>
                          <a:ea typeface="Times New Roman"/>
                          <a:cs typeface="Times New Roman"/>
                        </a:rPr>
                        <a:t>Common</a:t>
                      </a:r>
                      <a:endParaRPr lang="en-US" sz="20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400">
                          <a:latin typeface="Times New Roman"/>
                          <a:ea typeface="Times New Roman"/>
                          <a:cs typeface="Times New Roman"/>
                        </a:rPr>
                        <a:t>Rare</a:t>
                      </a:r>
                      <a:endParaRPr lang="en-US" sz="20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622415">
                <a:tc>
                  <a:txBody>
                    <a:bodyPr/>
                    <a:lstStyle/>
                    <a:p>
                      <a:pPr marL="0" marR="0">
                        <a:lnSpc>
                          <a:spcPct val="115000"/>
                        </a:lnSpc>
                        <a:spcBef>
                          <a:spcPts val="0"/>
                        </a:spcBef>
                        <a:spcAft>
                          <a:spcPts val="0"/>
                        </a:spcAft>
                      </a:pPr>
                      <a:r>
                        <a:rPr lang="en-US" sz="2400">
                          <a:latin typeface="Times New Roman"/>
                          <a:ea typeface="Times New Roman"/>
                          <a:cs typeface="Times New Roman"/>
                        </a:rPr>
                        <a:t>  Uveitis or arthritis</a:t>
                      </a:r>
                      <a:endParaRPr lang="en-US" sz="20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400">
                          <a:latin typeface="Times New Roman"/>
                          <a:ea typeface="Times New Roman"/>
                          <a:cs typeface="Times New Roman"/>
                        </a:rPr>
                        <a:t>Common</a:t>
                      </a:r>
                      <a:endParaRPr lang="en-US" sz="20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400">
                          <a:latin typeface="Times New Roman"/>
                          <a:ea typeface="Times New Roman"/>
                          <a:cs typeface="Times New Roman"/>
                        </a:rPr>
                        <a:t>Common</a:t>
                      </a:r>
                      <a:endParaRPr lang="en-US" sz="20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045441">
                <a:tc>
                  <a:txBody>
                    <a:bodyPr/>
                    <a:lstStyle/>
                    <a:p>
                      <a:pPr marL="0" marR="0" algn="ctr">
                        <a:lnSpc>
                          <a:spcPct val="115000"/>
                        </a:lnSpc>
                        <a:spcBef>
                          <a:spcPts val="0"/>
                        </a:spcBef>
                        <a:spcAft>
                          <a:spcPts val="0"/>
                        </a:spcAft>
                      </a:pPr>
                      <a:r>
                        <a:rPr lang="en-US" sz="2400" dirty="0">
                          <a:latin typeface="Times New Roman"/>
                          <a:ea typeface="Times New Roman"/>
                          <a:cs typeface="Times New Roman"/>
                        </a:rPr>
                        <a:t>  </a:t>
                      </a:r>
                      <a:r>
                        <a:rPr lang="en-US" sz="2400" dirty="0" err="1">
                          <a:latin typeface="Times New Roman"/>
                          <a:ea typeface="Times New Roman"/>
                          <a:cs typeface="Times New Roman"/>
                        </a:rPr>
                        <a:t>Pyoderma</a:t>
                      </a:r>
                      <a:r>
                        <a:rPr lang="en-US" sz="2400" dirty="0">
                          <a:latin typeface="Times New Roman"/>
                          <a:ea typeface="Times New Roman"/>
                          <a:cs typeface="Times New Roman"/>
                        </a:rPr>
                        <a:t> </a:t>
                      </a:r>
                      <a:r>
                        <a:rPr lang="en-US" sz="2400" dirty="0" err="1">
                          <a:latin typeface="Times New Roman"/>
                          <a:ea typeface="Times New Roman"/>
                          <a:cs typeface="Times New Roman"/>
                        </a:rPr>
                        <a:t>gangrenosum</a:t>
                      </a:r>
                      <a:endParaRPr lang="en-US" sz="2000" dirty="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400">
                          <a:latin typeface="Times New Roman"/>
                          <a:ea typeface="Times New Roman"/>
                          <a:cs typeface="Times New Roman"/>
                        </a:rPr>
                        <a:t>Rare</a:t>
                      </a:r>
                      <a:endParaRPr lang="en-US" sz="20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400" dirty="0">
                          <a:latin typeface="Times New Roman"/>
                          <a:ea typeface="Times New Roman"/>
                          <a:cs typeface="Times New Roman"/>
                        </a:rPr>
                        <a:t>Not seen</a:t>
                      </a:r>
                      <a:endParaRPr lang="en-US" sz="2000" dirty="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4" name="Slide Number Placeholder 3"/>
          <p:cNvSpPr>
            <a:spLocks noGrp="1"/>
          </p:cNvSpPr>
          <p:nvPr>
            <p:ph type="sldNum" sz="quarter" idx="12"/>
          </p:nvPr>
        </p:nvSpPr>
        <p:spPr/>
        <p:txBody>
          <a:bodyPr/>
          <a:lstStyle/>
          <a:p>
            <a:pPr>
              <a:defRPr/>
            </a:pPr>
            <a:fld id="{61854BFE-5768-431B-96B3-60A9388814B2}" type="slidenum">
              <a:rPr lang="en-US"/>
              <a:pPr>
                <a:defRPr/>
              </a:pPr>
              <a:t>327</a:t>
            </a:fld>
            <a:endParaRPr lang="en-US"/>
          </a:p>
        </p:txBody>
      </p:sp>
    </p:spTree>
    <p:extLst>
      <p:ext uri="{BB962C8B-B14F-4D97-AF65-F5344CB8AC3E}">
        <p14:creationId xmlns:p14="http://schemas.microsoft.com/office/powerpoint/2010/main" val="3559537257"/>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
          </p:nvPr>
        </p:nvGraphicFramePr>
        <p:xfrm>
          <a:off x="228600" y="228600"/>
          <a:ext cx="8458200" cy="5943600"/>
        </p:xfrm>
        <a:graphic>
          <a:graphicData uri="http://schemas.openxmlformats.org/drawingml/2006/table">
            <a:tbl>
              <a:tblPr/>
              <a:tblGrid>
                <a:gridCol w="2819400"/>
                <a:gridCol w="2819400"/>
                <a:gridCol w="2819400"/>
              </a:tblGrid>
              <a:tr h="469707">
                <a:tc gridSpan="3">
                  <a:txBody>
                    <a:bodyPr/>
                    <a:lstStyle/>
                    <a:p>
                      <a:pPr marL="0" marR="0">
                        <a:lnSpc>
                          <a:spcPct val="115000"/>
                        </a:lnSpc>
                        <a:spcBef>
                          <a:spcPts val="0"/>
                        </a:spcBef>
                        <a:spcAft>
                          <a:spcPts val="0"/>
                        </a:spcAft>
                      </a:pPr>
                      <a:r>
                        <a:rPr lang="en-US" sz="2000" b="1" dirty="0">
                          <a:latin typeface="Times New Roman"/>
                          <a:ea typeface="Times New Roman"/>
                          <a:cs typeface="Times New Roman"/>
                        </a:rPr>
                        <a:t>Pathologic features</a:t>
                      </a:r>
                      <a:r>
                        <a:rPr lang="en-US" sz="2000" dirty="0">
                          <a:latin typeface="Times New Roman"/>
                          <a:ea typeface="Times New Roman"/>
                          <a:cs typeface="Times New Roman"/>
                        </a:rPr>
                        <a:t> </a:t>
                      </a:r>
                      <a:endParaRPr lang="en-US" sz="1800" dirty="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r>
              <a:tr h="885217">
                <a:tc>
                  <a:txBody>
                    <a:bodyPr/>
                    <a:lstStyle/>
                    <a:p>
                      <a:pPr marL="0" marR="0">
                        <a:lnSpc>
                          <a:spcPct val="115000"/>
                        </a:lnSpc>
                        <a:spcBef>
                          <a:spcPts val="0"/>
                        </a:spcBef>
                        <a:spcAft>
                          <a:spcPts val="0"/>
                        </a:spcAft>
                      </a:pPr>
                      <a:r>
                        <a:rPr lang="en-US" sz="2000" dirty="0">
                          <a:latin typeface="Times New Roman"/>
                          <a:ea typeface="Times New Roman"/>
                          <a:cs typeface="Times New Roman"/>
                        </a:rPr>
                        <a:t>  Depth of inflammation</a:t>
                      </a:r>
                      <a:endParaRPr lang="en-US" sz="1800" dirty="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Mucosal (submucosal rarely)</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Transmural</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69707">
                <a:tc>
                  <a:txBody>
                    <a:bodyPr/>
                    <a:lstStyle/>
                    <a:p>
                      <a:pPr marL="0" marR="0">
                        <a:lnSpc>
                          <a:spcPct val="115000"/>
                        </a:lnSpc>
                        <a:spcBef>
                          <a:spcPts val="0"/>
                        </a:spcBef>
                        <a:spcAft>
                          <a:spcPts val="0"/>
                        </a:spcAft>
                      </a:pPr>
                      <a:r>
                        <a:rPr lang="en-US" sz="2000">
                          <a:latin typeface="Times New Roman"/>
                          <a:ea typeface="Times New Roman"/>
                          <a:cs typeface="Times New Roman"/>
                        </a:rPr>
                        <a:t>  Creeping mesenteric fat</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Not seen</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Common</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885217">
                <a:tc>
                  <a:txBody>
                    <a:bodyPr/>
                    <a:lstStyle/>
                    <a:p>
                      <a:pPr marL="0" marR="0">
                        <a:lnSpc>
                          <a:spcPct val="115000"/>
                        </a:lnSpc>
                        <a:spcBef>
                          <a:spcPts val="0"/>
                        </a:spcBef>
                        <a:spcAft>
                          <a:spcPts val="0"/>
                        </a:spcAft>
                      </a:pPr>
                      <a:r>
                        <a:rPr lang="en-US" sz="2000" dirty="0">
                          <a:latin typeface="Times New Roman"/>
                          <a:ea typeface="Times New Roman"/>
                          <a:cs typeface="Times New Roman"/>
                        </a:rPr>
                        <a:t>  Fibrous thickening of wall</a:t>
                      </a:r>
                      <a:endParaRPr lang="en-US" sz="1800" dirty="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Not seen</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Common ("lead pipe")</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69707">
                <a:tc>
                  <a:txBody>
                    <a:bodyPr/>
                    <a:lstStyle/>
                    <a:p>
                      <a:pPr marL="0" marR="0">
                        <a:lnSpc>
                          <a:spcPct val="115000"/>
                        </a:lnSpc>
                        <a:spcBef>
                          <a:spcPts val="0"/>
                        </a:spcBef>
                        <a:spcAft>
                          <a:spcPts val="0"/>
                        </a:spcAft>
                      </a:pPr>
                      <a:r>
                        <a:rPr lang="en-US" sz="2000">
                          <a:latin typeface="Times New Roman"/>
                          <a:ea typeface="Times New Roman"/>
                          <a:cs typeface="Times New Roman"/>
                        </a:rPr>
                        <a:t>  Crypt abscesses</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Common</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Common</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69707">
                <a:tc>
                  <a:txBody>
                    <a:bodyPr/>
                    <a:lstStyle/>
                    <a:p>
                      <a:pPr marL="0" marR="0">
                        <a:lnSpc>
                          <a:spcPct val="115000"/>
                        </a:lnSpc>
                        <a:spcBef>
                          <a:spcPts val="0"/>
                        </a:spcBef>
                        <a:spcAft>
                          <a:spcPts val="0"/>
                        </a:spcAft>
                      </a:pPr>
                      <a:r>
                        <a:rPr lang="en-US" sz="2000">
                          <a:latin typeface="Times New Roman"/>
                          <a:ea typeface="Times New Roman"/>
                          <a:cs typeface="Times New Roman"/>
                        </a:rPr>
                        <a:t>  Pseudopolyps</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Common</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Common</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885217">
                <a:tc>
                  <a:txBody>
                    <a:bodyPr/>
                    <a:lstStyle/>
                    <a:p>
                      <a:pPr marL="0" marR="0">
                        <a:lnSpc>
                          <a:spcPct val="115000"/>
                        </a:lnSpc>
                        <a:spcBef>
                          <a:spcPts val="0"/>
                        </a:spcBef>
                        <a:spcAft>
                          <a:spcPts val="0"/>
                        </a:spcAft>
                      </a:pPr>
                      <a:r>
                        <a:rPr lang="en-US" sz="2000">
                          <a:latin typeface="Times New Roman"/>
                          <a:ea typeface="Times New Roman"/>
                          <a:cs typeface="Times New Roman"/>
                        </a:rPr>
                        <a:t>  Granulomas (epithelioid, noncaseating)</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Not seen</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Common</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69707">
                <a:tc>
                  <a:txBody>
                    <a:bodyPr/>
                    <a:lstStyle/>
                    <a:p>
                      <a:pPr marL="0" marR="0">
                        <a:lnSpc>
                          <a:spcPct val="115000"/>
                        </a:lnSpc>
                        <a:spcBef>
                          <a:spcPts val="0"/>
                        </a:spcBef>
                        <a:spcAft>
                          <a:spcPts val="0"/>
                        </a:spcAft>
                      </a:pPr>
                      <a:r>
                        <a:rPr lang="en-US" sz="2000">
                          <a:latin typeface="Times New Roman"/>
                          <a:ea typeface="Times New Roman"/>
                          <a:cs typeface="Times New Roman"/>
                        </a:rPr>
                        <a:t>  Fissures (microscopic)</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Not seen</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Common</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69707">
                <a:tc>
                  <a:txBody>
                    <a:bodyPr/>
                    <a:lstStyle/>
                    <a:p>
                      <a:pPr marL="0" marR="0">
                        <a:lnSpc>
                          <a:spcPct val="115000"/>
                        </a:lnSpc>
                        <a:spcBef>
                          <a:spcPts val="0"/>
                        </a:spcBef>
                        <a:spcAft>
                          <a:spcPts val="0"/>
                        </a:spcAft>
                      </a:pPr>
                      <a:r>
                        <a:rPr lang="en-US" sz="2000">
                          <a:latin typeface="Times New Roman"/>
                          <a:ea typeface="Times New Roman"/>
                          <a:cs typeface="Times New Roman"/>
                        </a:rPr>
                        <a:t>  Dysplasia</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Common</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Rare</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69707">
                <a:tc>
                  <a:txBody>
                    <a:bodyPr/>
                    <a:lstStyle/>
                    <a:p>
                      <a:pPr marL="0" marR="0">
                        <a:lnSpc>
                          <a:spcPct val="115000"/>
                        </a:lnSpc>
                        <a:spcBef>
                          <a:spcPts val="0"/>
                        </a:spcBef>
                        <a:spcAft>
                          <a:spcPts val="0"/>
                        </a:spcAft>
                      </a:pPr>
                      <a:r>
                        <a:rPr lang="en-US" sz="2000">
                          <a:latin typeface="Times New Roman"/>
                          <a:ea typeface="Times New Roman"/>
                          <a:cs typeface="Times New Roman"/>
                        </a:rPr>
                        <a:t>  Carcinoma</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a:latin typeface="Times New Roman"/>
                          <a:ea typeface="Times New Roman"/>
                          <a:cs typeface="Times New Roman"/>
                        </a:rPr>
                        <a:t>10%</a:t>
                      </a:r>
                      <a:endParaRPr lang="en-US" sz="180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0"/>
                        </a:spcAft>
                      </a:pPr>
                      <a:r>
                        <a:rPr lang="en-US" sz="2000" dirty="0">
                          <a:latin typeface="Times New Roman"/>
                          <a:ea typeface="Times New Roman"/>
                          <a:cs typeface="Times New Roman"/>
                        </a:rPr>
                        <a:t>Rare</a:t>
                      </a:r>
                      <a:endParaRPr lang="en-US" sz="1800" dirty="0">
                        <a:latin typeface="Calibri"/>
                        <a:ea typeface="Calibri"/>
                        <a:cs typeface="Times New Roman"/>
                      </a:endParaRPr>
                    </a:p>
                  </a:txBody>
                  <a:tcPr marL="22860" marR="22860" marT="22860" marB="2286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4" name="Slide Number Placeholder 3"/>
          <p:cNvSpPr>
            <a:spLocks noGrp="1"/>
          </p:cNvSpPr>
          <p:nvPr>
            <p:ph type="sldNum" sz="quarter" idx="12"/>
          </p:nvPr>
        </p:nvSpPr>
        <p:spPr/>
        <p:txBody>
          <a:bodyPr/>
          <a:lstStyle/>
          <a:p>
            <a:pPr>
              <a:defRPr/>
            </a:pPr>
            <a:fld id="{48CC97DD-BF08-4F8F-BCC6-D0A9EFDD90EF}" type="slidenum">
              <a:rPr lang="en-US"/>
              <a:pPr>
                <a:defRPr/>
              </a:pPr>
              <a:t>328</a:t>
            </a:fld>
            <a:endParaRPr lang="en-US"/>
          </a:p>
        </p:txBody>
      </p:sp>
    </p:spTree>
    <p:extLst>
      <p:ext uri="{BB962C8B-B14F-4D97-AF65-F5344CB8AC3E}">
        <p14:creationId xmlns:p14="http://schemas.microsoft.com/office/powerpoint/2010/main" val="2492022126"/>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Title 1"/>
          <p:cNvSpPr>
            <a:spLocks noGrp="1"/>
          </p:cNvSpPr>
          <p:nvPr>
            <p:ph type="title"/>
          </p:nvPr>
        </p:nvSpPr>
        <p:spPr/>
        <p:txBody>
          <a:bodyPr/>
          <a:lstStyle/>
          <a:p>
            <a:r>
              <a:rPr lang="en-US" altLang="en-US" smtClean="0"/>
              <a:t>aphthoid ulcers typical of Crohn's disease</a:t>
            </a:r>
          </a:p>
        </p:txBody>
      </p:sp>
      <p:sp>
        <p:nvSpPr>
          <p:cNvPr id="4" name="Slide Number Placeholder 3"/>
          <p:cNvSpPr>
            <a:spLocks noGrp="1"/>
          </p:cNvSpPr>
          <p:nvPr>
            <p:ph type="sldNum" sz="quarter" idx="12"/>
          </p:nvPr>
        </p:nvSpPr>
        <p:spPr/>
        <p:txBody>
          <a:bodyPr/>
          <a:lstStyle/>
          <a:p>
            <a:pPr>
              <a:defRPr/>
            </a:pPr>
            <a:fld id="{D352870A-C335-4CE4-ACAD-42AA1676E4C0}" type="slidenum">
              <a:rPr lang="en-US"/>
              <a:pPr>
                <a:defRPr/>
              </a:pPr>
              <a:t>329</a:t>
            </a:fld>
            <a:endParaRPr lang="en-US"/>
          </a:p>
        </p:txBody>
      </p:sp>
      <p:pic>
        <p:nvPicPr>
          <p:cNvPr id="374788"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981200" y="1830388"/>
            <a:ext cx="3306763" cy="2894012"/>
          </a:xfrm>
          <a:noFill/>
        </p:spPr>
      </p:pic>
    </p:spTree>
    <p:extLst>
      <p:ext uri="{BB962C8B-B14F-4D97-AF65-F5344CB8AC3E}">
        <p14:creationId xmlns:p14="http://schemas.microsoft.com/office/powerpoint/2010/main" val="19646525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idx="1"/>
          </p:nvPr>
        </p:nvSpPr>
        <p:spPr>
          <a:xfrm>
            <a:off x="2438400" y="228600"/>
            <a:ext cx="6400800" cy="6400800"/>
          </a:xfrm>
        </p:spPr>
        <p:txBody>
          <a:bodyPr/>
          <a:lstStyle/>
          <a:p>
            <a:pPr marL="609600" indent="-609600" eaLnBrk="1" hangingPunct="1">
              <a:lnSpc>
                <a:spcPct val="80000"/>
              </a:lnSpc>
              <a:buFont typeface="Wingdings" pitchFamily="2" charset="2"/>
              <a:buNone/>
              <a:defRPr/>
            </a:pPr>
            <a:r>
              <a:rPr lang="en-US" sz="2000" b="1" u="sng"/>
              <a:t>B. GINGIVITIS</a:t>
            </a:r>
          </a:p>
          <a:p>
            <a:pPr marL="609600" indent="-609600" eaLnBrk="1" hangingPunct="1">
              <a:lnSpc>
                <a:spcPct val="80000"/>
              </a:lnSpc>
              <a:buFont typeface="Wingdings" pitchFamily="2" charset="2"/>
              <a:buNone/>
              <a:defRPr/>
            </a:pPr>
            <a:r>
              <a:rPr lang="en-US" sz="2000" b="1"/>
              <a:t>Definition</a:t>
            </a:r>
            <a:endParaRPr lang="en-US" sz="2000"/>
          </a:p>
          <a:p>
            <a:pPr marL="609600" indent="-609600" eaLnBrk="1" hangingPunct="1">
              <a:lnSpc>
                <a:spcPct val="80000"/>
              </a:lnSpc>
              <a:buFont typeface="Wingdings" pitchFamily="2" charset="2"/>
              <a:buNone/>
              <a:defRPr/>
            </a:pPr>
            <a:r>
              <a:rPr lang="en-US" sz="2000"/>
              <a:t>This is inflammation of the gums. There are three </a:t>
            </a:r>
          </a:p>
          <a:p>
            <a:pPr marL="609600" indent="-609600" eaLnBrk="1" hangingPunct="1">
              <a:lnSpc>
                <a:spcPct val="80000"/>
              </a:lnSpc>
              <a:buFont typeface="Wingdings" pitchFamily="2" charset="2"/>
              <a:buNone/>
              <a:defRPr/>
            </a:pPr>
            <a:r>
              <a:rPr lang="en-US" sz="2000"/>
              <a:t>varieties:-</a:t>
            </a:r>
          </a:p>
          <a:p>
            <a:pPr marL="990600" lvl="1" indent="-533400" eaLnBrk="1" hangingPunct="1">
              <a:lnSpc>
                <a:spcPct val="80000"/>
              </a:lnSpc>
              <a:defRPr/>
            </a:pPr>
            <a:r>
              <a:rPr lang="en-US" sz="1800"/>
              <a:t>Marginal Gingivitis</a:t>
            </a:r>
          </a:p>
          <a:p>
            <a:pPr marL="990600" lvl="1" indent="-533400" eaLnBrk="1" hangingPunct="1">
              <a:lnSpc>
                <a:spcPct val="80000"/>
              </a:lnSpc>
              <a:defRPr/>
            </a:pPr>
            <a:r>
              <a:rPr lang="en-US" sz="1800"/>
              <a:t>General  Gingivitis</a:t>
            </a:r>
          </a:p>
          <a:p>
            <a:pPr marL="990600" lvl="1" indent="-533400" eaLnBrk="1" hangingPunct="1">
              <a:lnSpc>
                <a:spcPct val="80000"/>
              </a:lnSpc>
              <a:defRPr/>
            </a:pPr>
            <a:r>
              <a:rPr lang="en-US" sz="1800"/>
              <a:t>Ulcerative Gingivitis</a:t>
            </a:r>
          </a:p>
          <a:p>
            <a:pPr marL="609600" indent="-609600" eaLnBrk="1" hangingPunct="1">
              <a:lnSpc>
                <a:spcPct val="80000"/>
              </a:lnSpc>
              <a:buFont typeface="Wingdings" pitchFamily="2" charset="2"/>
              <a:buNone/>
              <a:defRPr/>
            </a:pPr>
            <a:r>
              <a:rPr lang="en-US" sz="2000" b="1"/>
              <a:t>1. Marginal</a:t>
            </a:r>
          </a:p>
          <a:p>
            <a:pPr marL="609600" indent="-609600" eaLnBrk="1" hangingPunct="1">
              <a:lnSpc>
                <a:spcPct val="80000"/>
              </a:lnSpc>
              <a:buFont typeface="Wingdings" pitchFamily="2" charset="2"/>
              <a:buNone/>
              <a:defRPr/>
            </a:pPr>
            <a:r>
              <a:rPr lang="en-US" sz="2000" b="1"/>
              <a:t>Causes</a:t>
            </a:r>
            <a:endParaRPr lang="en-US" sz="2000"/>
          </a:p>
          <a:p>
            <a:pPr marL="609600" indent="-609600" eaLnBrk="1" hangingPunct="1">
              <a:lnSpc>
                <a:spcPct val="80000"/>
              </a:lnSpc>
              <a:buFont typeface="Wingdings" pitchFamily="2" charset="2"/>
              <a:buNone/>
              <a:defRPr/>
            </a:pPr>
            <a:r>
              <a:rPr lang="en-US" sz="2000"/>
              <a:t>-Use of a hard tooth brush</a:t>
            </a:r>
          </a:p>
          <a:p>
            <a:pPr marL="609600" indent="-609600" eaLnBrk="1" hangingPunct="1">
              <a:lnSpc>
                <a:spcPct val="80000"/>
              </a:lnSpc>
              <a:buFont typeface="Wingdings" pitchFamily="2" charset="2"/>
              <a:buNone/>
              <a:defRPr/>
            </a:pPr>
            <a:r>
              <a:rPr lang="en-US" sz="2000"/>
              <a:t>-Use of tooth picks</a:t>
            </a:r>
            <a:endParaRPr lang="en-US" sz="2000" b="1"/>
          </a:p>
          <a:p>
            <a:pPr marL="609600" indent="-609600" eaLnBrk="1" hangingPunct="1">
              <a:lnSpc>
                <a:spcPct val="80000"/>
              </a:lnSpc>
              <a:buFont typeface="Wingdings" pitchFamily="2" charset="2"/>
              <a:buNone/>
              <a:defRPr/>
            </a:pPr>
            <a:r>
              <a:rPr lang="en-US" sz="2000" b="1"/>
              <a:t>O/E</a:t>
            </a:r>
            <a:endParaRPr lang="en-US" sz="2000"/>
          </a:p>
          <a:p>
            <a:pPr marL="609600" indent="-609600" eaLnBrk="1" hangingPunct="1">
              <a:lnSpc>
                <a:spcPct val="80000"/>
              </a:lnSpc>
              <a:buFont typeface="Wingdings" pitchFamily="2" charset="2"/>
              <a:buNone/>
              <a:defRPr/>
            </a:pPr>
            <a:r>
              <a:rPr lang="en-US" sz="2000"/>
              <a:t>	The gums are red and swollen at their margins.</a:t>
            </a:r>
            <a:endParaRPr lang="en-US" sz="2000" b="1"/>
          </a:p>
          <a:p>
            <a:pPr marL="609600" indent="-609600" eaLnBrk="1" hangingPunct="1">
              <a:lnSpc>
                <a:spcPct val="80000"/>
              </a:lnSpc>
              <a:buFont typeface="Wingdings" pitchFamily="2" charset="2"/>
              <a:buNone/>
              <a:defRPr/>
            </a:pPr>
            <a:endParaRPr lang="en-US" sz="2000" b="1"/>
          </a:p>
          <a:p>
            <a:pPr marL="609600" indent="-609600" eaLnBrk="1" hangingPunct="1">
              <a:lnSpc>
                <a:spcPct val="80000"/>
              </a:lnSpc>
              <a:buFont typeface="Wingdings" pitchFamily="2" charset="2"/>
              <a:buNone/>
              <a:defRPr/>
            </a:pPr>
            <a:r>
              <a:rPr lang="en-US" sz="2000" b="1"/>
              <a:t>2. General</a:t>
            </a:r>
            <a:endParaRPr lang="en-US" sz="2000"/>
          </a:p>
          <a:p>
            <a:pPr marL="609600" indent="-609600" eaLnBrk="1" hangingPunct="1">
              <a:lnSpc>
                <a:spcPct val="80000"/>
              </a:lnSpc>
              <a:buFont typeface="Wingdings" pitchFamily="2" charset="2"/>
              <a:buNone/>
              <a:defRPr/>
            </a:pPr>
            <a:r>
              <a:rPr lang="en-US" sz="2000"/>
              <a:t>-It may occur in scurvy</a:t>
            </a:r>
          </a:p>
          <a:p>
            <a:pPr marL="609600" indent="-609600" eaLnBrk="1" hangingPunct="1">
              <a:lnSpc>
                <a:spcPct val="80000"/>
              </a:lnSpc>
              <a:buFont typeface="Wingdings" pitchFamily="2" charset="2"/>
              <a:buNone/>
              <a:defRPr/>
            </a:pPr>
            <a:r>
              <a:rPr lang="en-US" sz="2000"/>
              <a:t>-It may follow severe illness e.g. measles</a:t>
            </a:r>
          </a:p>
          <a:p>
            <a:pPr marL="609600" indent="-609600" eaLnBrk="1" hangingPunct="1">
              <a:lnSpc>
                <a:spcPct val="80000"/>
              </a:lnSpc>
              <a:buFont typeface="Wingdings" pitchFamily="2" charset="2"/>
              <a:buNone/>
              <a:defRPr/>
            </a:pPr>
            <a:r>
              <a:rPr lang="en-US" sz="2000"/>
              <a:t>-It may also occur following ingestion of drugs e.g.</a:t>
            </a:r>
          </a:p>
          <a:p>
            <a:pPr marL="609600" indent="-609600" eaLnBrk="1" hangingPunct="1">
              <a:lnSpc>
                <a:spcPct val="80000"/>
              </a:lnSpc>
              <a:buFont typeface="Wingdings" pitchFamily="2" charset="2"/>
              <a:buNone/>
              <a:defRPr/>
            </a:pPr>
            <a:r>
              <a:rPr lang="en-US" sz="2000"/>
              <a:t>mercury.</a:t>
            </a:r>
          </a:p>
          <a:p>
            <a:pPr marL="609600" indent="-609600" eaLnBrk="1" hangingPunct="1">
              <a:lnSpc>
                <a:spcPct val="80000"/>
              </a:lnSpc>
              <a:buFont typeface="Wingdings" pitchFamily="2" charset="2"/>
              <a:buNone/>
              <a:defRPr/>
            </a:pPr>
            <a:r>
              <a:rPr lang="en-US" sz="2000"/>
              <a:t>-The entire gum is red, swollen, and bleeds on </a:t>
            </a:r>
          </a:p>
          <a:p>
            <a:pPr marL="609600" indent="-609600" eaLnBrk="1" hangingPunct="1">
              <a:lnSpc>
                <a:spcPct val="80000"/>
              </a:lnSpc>
              <a:buFont typeface="Wingdings" pitchFamily="2" charset="2"/>
              <a:buNone/>
              <a:defRPr/>
            </a:pPr>
            <a:r>
              <a:rPr lang="en-US" sz="2000"/>
              <a:t>pressure.</a:t>
            </a:r>
            <a:endParaRPr lang="en-US" sz="2000" b="1"/>
          </a:p>
        </p:txBody>
      </p:sp>
      <p:sp>
        <p:nvSpPr>
          <p:cNvPr id="3" name="Slide Number Placeholder 2"/>
          <p:cNvSpPr>
            <a:spLocks noGrp="1"/>
          </p:cNvSpPr>
          <p:nvPr>
            <p:ph type="sldNum" sz="quarter" idx="12"/>
          </p:nvPr>
        </p:nvSpPr>
        <p:spPr/>
        <p:txBody>
          <a:bodyPr/>
          <a:lstStyle/>
          <a:p>
            <a:pPr>
              <a:defRPr/>
            </a:pPr>
            <a:fld id="{EDA187B6-D359-4DB6-8BDC-E8CDDF0E95F6}" type="slidenum">
              <a:rPr lang="en-US">
                <a:solidFill>
                  <a:srgbClr val="000000"/>
                </a:solidFill>
              </a:rPr>
              <a:pPr>
                <a:defRPr/>
              </a:pPr>
              <a:t>33</a:t>
            </a:fld>
            <a:endParaRPr lang="en-US">
              <a:solidFill>
                <a:srgbClr val="000000"/>
              </a:solidFill>
            </a:endParaRPr>
          </a:p>
        </p:txBody>
      </p:sp>
    </p:spTree>
    <p:extLst>
      <p:ext uri="{BB962C8B-B14F-4D97-AF65-F5344CB8AC3E}">
        <p14:creationId xmlns:p14="http://schemas.microsoft.com/office/powerpoint/2010/main" val="1279315893"/>
      </p:ext>
    </p:extLst>
  </p:cSld>
  <p:clrMapOvr>
    <a:masterClrMapping/>
  </p:clrMapOvr>
  <p:transition spd="slow"/>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Title 1"/>
          <p:cNvSpPr>
            <a:spLocks noGrp="1"/>
          </p:cNvSpPr>
          <p:nvPr>
            <p:ph type="title"/>
          </p:nvPr>
        </p:nvSpPr>
        <p:spPr/>
        <p:txBody>
          <a:bodyPr/>
          <a:lstStyle/>
          <a:p>
            <a:r>
              <a:rPr lang="en-US" altLang="en-US" smtClean="0">
                <a:solidFill>
                  <a:schemeClr val="tx1"/>
                </a:solidFill>
              </a:rPr>
              <a:t>cobblestone appearance</a:t>
            </a:r>
          </a:p>
        </p:txBody>
      </p:sp>
      <p:sp>
        <p:nvSpPr>
          <p:cNvPr id="4" name="Slide Number Placeholder 3"/>
          <p:cNvSpPr>
            <a:spLocks noGrp="1"/>
          </p:cNvSpPr>
          <p:nvPr>
            <p:ph type="sldNum" sz="quarter" idx="12"/>
          </p:nvPr>
        </p:nvSpPr>
        <p:spPr/>
        <p:txBody>
          <a:bodyPr/>
          <a:lstStyle/>
          <a:p>
            <a:pPr>
              <a:defRPr/>
            </a:pPr>
            <a:fld id="{7CCE187F-701B-4AE9-B475-0D8AEDE13CE8}" type="slidenum">
              <a:rPr lang="en-US"/>
              <a:pPr>
                <a:defRPr/>
              </a:pPr>
              <a:t>330</a:t>
            </a:fld>
            <a:endParaRPr lang="en-US"/>
          </a:p>
        </p:txBody>
      </p:sp>
      <p:pic>
        <p:nvPicPr>
          <p:cNvPr id="375812" name="Picture 1"/>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667000" y="1866900"/>
            <a:ext cx="3440113" cy="3009900"/>
          </a:xfrm>
          <a:noFill/>
        </p:spPr>
      </p:pic>
    </p:spTree>
    <p:extLst>
      <p:ext uri="{BB962C8B-B14F-4D97-AF65-F5344CB8AC3E}">
        <p14:creationId xmlns:p14="http://schemas.microsoft.com/office/powerpoint/2010/main" val="2717424671"/>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C23B1121-7C22-41F3-BF8C-50EDB2DA2DE9}" type="slidenum">
              <a:rPr lang="en-US"/>
              <a:pPr>
                <a:defRPr/>
              </a:pPr>
              <a:t>331</a:t>
            </a:fld>
            <a:endParaRPr lang="en-US"/>
          </a:p>
        </p:txBody>
      </p:sp>
      <p:pic>
        <p:nvPicPr>
          <p:cNvPr id="3768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7630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6836" name="Rectangle 5"/>
          <p:cNvSpPr>
            <a:spLocks noChangeArrowheads="1"/>
          </p:cNvSpPr>
          <p:nvPr/>
        </p:nvSpPr>
        <p:spPr bwMode="auto">
          <a:xfrm>
            <a:off x="609600" y="6248400"/>
            <a:ext cx="830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b="1">
                <a:solidFill>
                  <a:prstClr val="black"/>
                </a:solidFill>
                <a:latin typeface="Arial" charset="0"/>
                <a:cs typeface="Arial" charset="0"/>
              </a:rPr>
              <a:t>Common patterns of disease distribution in inflammatory bowel disease.</a:t>
            </a:r>
            <a:endParaRPr lang="en-US" altLang="en-US">
              <a:solidFill>
                <a:prstClr val="black"/>
              </a:solidFill>
              <a:latin typeface="Arial" charset="0"/>
              <a:cs typeface="Arial" charset="0"/>
            </a:endParaRPr>
          </a:p>
        </p:txBody>
      </p:sp>
    </p:spTree>
    <p:extLst>
      <p:ext uri="{BB962C8B-B14F-4D97-AF65-F5344CB8AC3E}">
        <p14:creationId xmlns:p14="http://schemas.microsoft.com/office/powerpoint/2010/main" val="1559219276"/>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C3415688-4452-4476-A9C2-727E49B604D4}" type="slidenum">
              <a:rPr lang="en-US"/>
              <a:pPr>
                <a:defRPr/>
              </a:pPr>
              <a:t>332</a:t>
            </a:fld>
            <a:endParaRPr lang="en-US"/>
          </a:p>
        </p:txBody>
      </p:sp>
      <p:pic>
        <p:nvPicPr>
          <p:cNvPr id="3778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050"/>
            <a:ext cx="8763000" cy="645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7860" name="Rectangle 5"/>
          <p:cNvSpPr>
            <a:spLocks noChangeArrowheads="1"/>
          </p:cNvSpPr>
          <p:nvPr/>
        </p:nvSpPr>
        <p:spPr bwMode="auto">
          <a:xfrm>
            <a:off x="914400" y="6411913"/>
            <a:ext cx="7467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b="1">
                <a:solidFill>
                  <a:prstClr val="black"/>
                </a:solidFill>
                <a:latin typeface="Arial" charset="0"/>
                <a:cs typeface="Arial" charset="0"/>
              </a:rPr>
              <a:t>Systemic complications of inflammatory bowel disease.</a:t>
            </a:r>
            <a:endParaRPr lang="en-US" altLang="en-US">
              <a:solidFill>
                <a:prstClr val="black"/>
              </a:solidFill>
              <a:latin typeface="Arial" charset="0"/>
              <a:cs typeface="Arial" charset="0"/>
            </a:endParaRPr>
          </a:p>
        </p:txBody>
      </p:sp>
    </p:spTree>
    <p:extLst>
      <p:ext uri="{BB962C8B-B14F-4D97-AF65-F5344CB8AC3E}">
        <p14:creationId xmlns:p14="http://schemas.microsoft.com/office/powerpoint/2010/main" val="3374168581"/>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Title 1"/>
          <p:cNvSpPr>
            <a:spLocks noGrp="1"/>
          </p:cNvSpPr>
          <p:nvPr>
            <p:ph type="title"/>
          </p:nvPr>
        </p:nvSpPr>
        <p:spPr>
          <a:xfrm>
            <a:off x="457200" y="1752600"/>
            <a:ext cx="8229600" cy="3124200"/>
          </a:xfrm>
        </p:spPr>
        <p:txBody>
          <a:bodyPr/>
          <a:lstStyle/>
          <a:p>
            <a:pPr algn="ctr"/>
            <a:r>
              <a:rPr lang="en-US" altLang="en-US" sz="6000" b="1" smtClean="0">
                <a:solidFill>
                  <a:schemeClr val="tx1"/>
                </a:solidFill>
              </a:rPr>
              <a:t>NEOPLASMS OF LAGRE INTESTINES</a:t>
            </a:r>
            <a:br>
              <a:rPr lang="en-US" altLang="en-US" sz="6000" b="1" smtClean="0">
                <a:solidFill>
                  <a:schemeClr val="tx1"/>
                </a:solidFill>
              </a:rPr>
            </a:br>
            <a:endParaRPr lang="en-US" altLang="en-US" sz="6000" b="1" smtClean="0">
              <a:solidFill>
                <a:schemeClr val="tx1"/>
              </a:solidFill>
            </a:endParaRPr>
          </a:p>
        </p:txBody>
      </p:sp>
      <p:sp>
        <p:nvSpPr>
          <p:cNvPr id="4" name="Slide Number Placeholder 3"/>
          <p:cNvSpPr>
            <a:spLocks noGrp="1"/>
          </p:cNvSpPr>
          <p:nvPr>
            <p:ph type="sldNum" sz="quarter" idx="12"/>
          </p:nvPr>
        </p:nvSpPr>
        <p:spPr/>
        <p:txBody>
          <a:bodyPr/>
          <a:lstStyle/>
          <a:p>
            <a:pPr>
              <a:defRPr/>
            </a:pPr>
            <a:fld id="{4D3A549D-AA1B-4734-AD4E-33A66DF24261}" type="slidenum">
              <a:rPr lang="en-US"/>
              <a:pPr>
                <a:defRPr/>
              </a:pPr>
              <a:t>333</a:t>
            </a:fld>
            <a:endParaRPr lang="en-US"/>
          </a:p>
        </p:txBody>
      </p:sp>
    </p:spTree>
    <p:extLst>
      <p:ext uri="{BB962C8B-B14F-4D97-AF65-F5344CB8AC3E}">
        <p14:creationId xmlns:p14="http://schemas.microsoft.com/office/powerpoint/2010/main" val="2461946252"/>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3"/>
          <p:cNvSpPr>
            <a:spLocks noGrp="1" noChangeArrowheads="1"/>
          </p:cNvSpPr>
          <p:nvPr>
            <p:ph sz="quarter" idx="1"/>
          </p:nvPr>
        </p:nvSpPr>
        <p:spPr>
          <a:xfrm>
            <a:off x="457200" y="533400"/>
            <a:ext cx="8229600" cy="5592763"/>
          </a:xfrm>
        </p:spPr>
        <p:txBody>
          <a:bodyPr/>
          <a:lstStyle/>
          <a:p>
            <a:pPr eaLnBrk="1" hangingPunct="1">
              <a:buFontTx/>
              <a:buNone/>
            </a:pPr>
            <a:r>
              <a:rPr lang="en-US" altLang="en-US" sz="3200" b="1" smtClean="0"/>
              <a:t>NEOPLASMS OF LAGRE INTESTINES</a:t>
            </a:r>
            <a:endParaRPr lang="en-US" altLang="en-US" sz="3200" smtClean="0"/>
          </a:p>
          <a:p>
            <a:pPr eaLnBrk="1" hangingPunct="1">
              <a:buFontTx/>
              <a:buNone/>
            </a:pPr>
            <a:r>
              <a:rPr lang="en-US" altLang="en-US" sz="3200" smtClean="0"/>
              <a:t>May be; </a:t>
            </a:r>
          </a:p>
          <a:p>
            <a:pPr lvl="1" eaLnBrk="1" hangingPunct="1">
              <a:buFontTx/>
              <a:buNone/>
            </a:pPr>
            <a:r>
              <a:rPr lang="en-US" altLang="en-US" sz="3200" smtClean="0"/>
              <a:t>1. Benign -lipomas</a:t>
            </a:r>
          </a:p>
          <a:p>
            <a:pPr eaLnBrk="1" hangingPunct="1">
              <a:buFontTx/>
              <a:buNone/>
            </a:pPr>
            <a:r>
              <a:rPr lang="en-US" altLang="en-US" sz="3200" smtClean="0"/>
              <a:t>		          -Leiomyomas</a:t>
            </a:r>
          </a:p>
          <a:p>
            <a:pPr eaLnBrk="1" hangingPunct="1">
              <a:buFontTx/>
              <a:buNone/>
            </a:pPr>
            <a:r>
              <a:rPr lang="en-US" altLang="en-US" sz="3200" smtClean="0"/>
              <a:t>		          -Polyps</a:t>
            </a:r>
          </a:p>
          <a:p>
            <a:pPr eaLnBrk="1" hangingPunct="1">
              <a:buFontTx/>
              <a:buNone/>
            </a:pPr>
            <a:r>
              <a:rPr lang="en-US" altLang="en-US" sz="3200" smtClean="0"/>
              <a:t>			-polyposis syndromes</a:t>
            </a:r>
          </a:p>
          <a:p>
            <a:pPr eaLnBrk="1" hangingPunct="1">
              <a:buFontTx/>
              <a:buNone/>
            </a:pPr>
            <a:endParaRPr lang="en-US" altLang="en-US" sz="3200" smtClean="0"/>
          </a:p>
          <a:p>
            <a:pPr eaLnBrk="1" hangingPunct="1">
              <a:buFontTx/>
              <a:buNone/>
            </a:pPr>
            <a:endParaRPr lang="en-US" altLang="en-US" sz="3200" smtClean="0"/>
          </a:p>
          <a:p>
            <a:pPr lvl="1" eaLnBrk="1" hangingPunct="1">
              <a:buFontTx/>
              <a:buNone/>
            </a:pPr>
            <a:r>
              <a:rPr lang="en-US" altLang="en-US" sz="3200" smtClean="0"/>
              <a:t>2. Malignant – colorectal carcinoma</a:t>
            </a:r>
          </a:p>
        </p:txBody>
      </p:sp>
      <p:sp>
        <p:nvSpPr>
          <p:cNvPr id="3" name="Slide Number Placeholder 2"/>
          <p:cNvSpPr>
            <a:spLocks noGrp="1"/>
          </p:cNvSpPr>
          <p:nvPr>
            <p:ph type="sldNum" sz="quarter" idx="12"/>
          </p:nvPr>
        </p:nvSpPr>
        <p:spPr/>
        <p:txBody>
          <a:bodyPr/>
          <a:lstStyle/>
          <a:p>
            <a:pPr>
              <a:defRPr/>
            </a:pPr>
            <a:fld id="{73717978-8C24-468A-A7C4-E3BF1F73F35E}" type="slidenum">
              <a:rPr lang="en-US"/>
              <a:pPr>
                <a:defRPr/>
              </a:pPr>
              <a:t>334</a:t>
            </a:fld>
            <a:endParaRPr lang="en-US"/>
          </a:p>
        </p:txBody>
      </p:sp>
    </p:spTree>
    <p:extLst>
      <p:ext uri="{BB962C8B-B14F-4D97-AF65-F5344CB8AC3E}">
        <p14:creationId xmlns:p14="http://schemas.microsoft.com/office/powerpoint/2010/main" val="1414890062"/>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Content Placeholder 2"/>
          <p:cNvSpPr>
            <a:spLocks noGrp="1"/>
          </p:cNvSpPr>
          <p:nvPr>
            <p:ph sz="quarter" idx="1"/>
          </p:nvPr>
        </p:nvSpPr>
        <p:spPr>
          <a:xfrm>
            <a:off x="228600" y="533400"/>
            <a:ext cx="8534400" cy="5791200"/>
          </a:xfrm>
        </p:spPr>
        <p:txBody>
          <a:bodyPr/>
          <a:lstStyle/>
          <a:p>
            <a:r>
              <a:rPr lang="en-US" altLang="en-US" sz="4000" smtClean="0"/>
              <a:t>Polyps may be neoplastic or non-neoplastic. </a:t>
            </a:r>
          </a:p>
          <a:p>
            <a:r>
              <a:rPr lang="en-US" altLang="en-US" sz="4000" smtClean="0"/>
              <a:t>The latter include hamartomas, metaplastic ('hyperplastic') polyps and inflammatory polyps. </a:t>
            </a:r>
          </a:p>
          <a:p>
            <a:r>
              <a:rPr lang="en-US" altLang="en-US" sz="4000" smtClean="0"/>
              <a:t>These have no malignant potential. </a:t>
            </a:r>
          </a:p>
          <a:p>
            <a:r>
              <a:rPr lang="en-US" altLang="en-US" sz="4000" smtClean="0"/>
              <a:t>Polyps may be single or multiple and vary from a few millimetres to several centimetres in size. </a:t>
            </a:r>
          </a:p>
        </p:txBody>
      </p:sp>
      <p:sp>
        <p:nvSpPr>
          <p:cNvPr id="4" name="Slide Number Placeholder 3"/>
          <p:cNvSpPr>
            <a:spLocks noGrp="1"/>
          </p:cNvSpPr>
          <p:nvPr>
            <p:ph type="sldNum" sz="quarter" idx="12"/>
          </p:nvPr>
        </p:nvSpPr>
        <p:spPr/>
        <p:txBody>
          <a:bodyPr/>
          <a:lstStyle/>
          <a:p>
            <a:pPr>
              <a:defRPr/>
            </a:pPr>
            <a:fld id="{9A2FDE84-82F2-4DAD-9809-F0D2AFB8AA00}" type="slidenum">
              <a:rPr lang="en-US"/>
              <a:pPr>
                <a:defRPr/>
              </a:pPr>
              <a:t>335</a:t>
            </a:fld>
            <a:endParaRPr lang="en-US"/>
          </a:p>
        </p:txBody>
      </p:sp>
    </p:spTree>
    <p:extLst>
      <p:ext uri="{BB962C8B-B14F-4D97-AF65-F5344CB8AC3E}">
        <p14:creationId xmlns:p14="http://schemas.microsoft.com/office/powerpoint/2010/main" val="834773063"/>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Content Placeholder 2"/>
          <p:cNvSpPr>
            <a:spLocks noGrp="1"/>
          </p:cNvSpPr>
          <p:nvPr>
            <p:ph sz="quarter" idx="1"/>
          </p:nvPr>
        </p:nvSpPr>
        <p:spPr>
          <a:xfrm>
            <a:off x="304800" y="304800"/>
            <a:ext cx="8458200" cy="5715000"/>
          </a:xfrm>
        </p:spPr>
        <p:txBody>
          <a:bodyPr/>
          <a:lstStyle/>
          <a:p>
            <a:r>
              <a:rPr lang="en-US" altLang="en-US" sz="3600" smtClean="0"/>
              <a:t>Colorectal adenomas are extremely common</a:t>
            </a:r>
          </a:p>
          <a:p>
            <a:r>
              <a:rPr lang="en-US" altLang="en-US" sz="3600" smtClean="0"/>
              <a:t>Histologically, they are classified as either tubular, villous or tubulovillous, according to the glandular architecture.</a:t>
            </a:r>
          </a:p>
          <a:p>
            <a:r>
              <a:rPr lang="en-US" altLang="en-US" sz="3600" smtClean="0"/>
              <a:t>Adenomas are usually asymptomatic and discovered incidentally. </a:t>
            </a:r>
          </a:p>
          <a:p>
            <a:r>
              <a:rPr lang="en-US" altLang="en-US" sz="3600" smtClean="0"/>
              <a:t>Occasionally, they cause bleeding and anaemia. </a:t>
            </a:r>
          </a:p>
          <a:p>
            <a:r>
              <a:rPr lang="en-US" altLang="en-US" sz="3600" smtClean="0"/>
              <a:t>Villous adenomas sometimes secrete large amounts of mucus, causing diarrhoea and hypokalaemia. </a:t>
            </a:r>
          </a:p>
        </p:txBody>
      </p:sp>
      <p:sp>
        <p:nvSpPr>
          <p:cNvPr id="4" name="Slide Number Placeholder 3"/>
          <p:cNvSpPr>
            <a:spLocks noGrp="1"/>
          </p:cNvSpPr>
          <p:nvPr>
            <p:ph type="sldNum" sz="quarter" idx="12"/>
          </p:nvPr>
        </p:nvSpPr>
        <p:spPr/>
        <p:txBody>
          <a:bodyPr/>
          <a:lstStyle/>
          <a:p>
            <a:pPr>
              <a:defRPr/>
            </a:pPr>
            <a:fld id="{6AD93208-553E-4AE9-AD8E-4DBCAA06F9FD}" type="slidenum">
              <a:rPr lang="en-US"/>
              <a:pPr>
                <a:defRPr/>
              </a:pPr>
              <a:t>336</a:t>
            </a:fld>
            <a:endParaRPr lang="en-US"/>
          </a:p>
        </p:txBody>
      </p:sp>
    </p:spTree>
    <p:extLst>
      <p:ext uri="{BB962C8B-B14F-4D97-AF65-F5344CB8AC3E}">
        <p14:creationId xmlns:p14="http://schemas.microsoft.com/office/powerpoint/2010/main" val="2933091107"/>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228600"/>
            <a:ext cx="8458200" cy="6629400"/>
          </a:xfrm>
        </p:spPr>
        <p:txBody>
          <a:bodyPr/>
          <a:lstStyle/>
          <a:p>
            <a:pPr>
              <a:defRPr/>
            </a:pPr>
            <a:r>
              <a:rPr lang="en-US" sz="2800" dirty="0" err="1"/>
              <a:t>Polyposis</a:t>
            </a:r>
            <a:r>
              <a:rPr lang="en-US" sz="2800" dirty="0"/>
              <a:t> syndromes are classified by histopathology. </a:t>
            </a:r>
          </a:p>
          <a:p>
            <a:pPr marL="514350" indent="-514350">
              <a:buFont typeface="+mj-lt"/>
              <a:buAutoNum type="arabicPeriod"/>
              <a:defRPr/>
            </a:pPr>
            <a:r>
              <a:rPr lang="en-US" sz="3200" b="1" dirty="0" err="1"/>
              <a:t>Neoplastic</a:t>
            </a:r>
            <a:r>
              <a:rPr lang="en-US" sz="3200" b="1" dirty="0"/>
              <a:t> </a:t>
            </a:r>
          </a:p>
          <a:p>
            <a:pPr marL="1338263" lvl="3" indent="-514350">
              <a:defRPr/>
            </a:pPr>
            <a:r>
              <a:rPr lang="en-US" sz="2800" b="1" dirty="0"/>
              <a:t> Familial </a:t>
            </a:r>
            <a:r>
              <a:rPr lang="en-US" sz="2800" b="1" dirty="0" err="1"/>
              <a:t>adenomatous</a:t>
            </a:r>
            <a:r>
              <a:rPr lang="en-US" sz="2800" b="1" dirty="0"/>
              <a:t> </a:t>
            </a:r>
            <a:r>
              <a:rPr lang="en-US" sz="2800" b="1" dirty="0" err="1"/>
              <a:t>polyposis</a:t>
            </a:r>
            <a:endParaRPr lang="en-US" sz="2800" dirty="0"/>
          </a:p>
          <a:p>
            <a:pPr marL="514350" indent="-514350">
              <a:buFont typeface="+mj-lt"/>
              <a:buAutoNum type="arabicPeriod"/>
              <a:defRPr/>
            </a:pPr>
            <a:r>
              <a:rPr lang="en-US" sz="3200" b="1" dirty="0"/>
              <a:t>Non-</a:t>
            </a:r>
            <a:r>
              <a:rPr lang="en-US" sz="3200" b="1" dirty="0" err="1"/>
              <a:t>neoplastic</a:t>
            </a:r>
            <a:r>
              <a:rPr lang="en-US" sz="3200" b="1" dirty="0"/>
              <a:t> </a:t>
            </a:r>
          </a:p>
          <a:p>
            <a:pPr marL="1281113" lvl="3" indent="-457200">
              <a:defRPr/>
            </a:pPr>
            <a:r>
              <a:rPr lang="en-US" sz="2800" b="1" dirty="0" err="1"/>
              <a:t>Peutz-Jeghers</a:t>
            </a:r>
            <a:r>
              <a:rPr lang="en-US" sz="2800" b="1" dirty="0"/>
              <a:t> syndrome</a:t>
            </a:r>
            <a:endParaRPr lang="en-US" sz="2800" dirty="0"/>
          </a:p>
          <a:p>
            <a:pPr marL="1281113" lvl="3" indent="-457200">
              <a:defRPr/>
            </a:pPr>
            <a:r>
              <a:rPr lang="en-US" sz="2800" b="1" dirty="0"/>
              <a:t>Juvenile </a:t>
            </a:r>
            <a:r>
              <a:rPr lang="en-US" sz="2800" b="1" dirty="0" err="1"/>
              <a:t>polyposis</a:t>
            </a:r>
            <a:endParaRPr lang="en-US" sz="2800" dirty="0"/>
          </a:p>
          <a:p>
            <a:pPr marL="1281113" lvl="3" indent="-457200">
              <a:defRPr/>
            </a:pPr>
            <a:r>
              <a:rPr lang="en-US" sz="2800" b="1" dirty="0" err="1"/>
              <a:t>Cronkhite</a:t>
            </a:r>
            <a:r>
              <a:rPr lang="en-US" sz="2800" b="1" dirty="0"/>
              <a:t>-Canada syndrome</a:t>
            </a:r>
            <a:endParaRPr lang="en-US" sz="2800" dirty="0"/>
          </a:p>
          <a:p>
            <a:pPr marL="1281113" lvl="3" indent="-457200">
              <a:defRPr/>
            </a:pPr>
            <a:r>
              <a:rPr lang="en-US" sz="2800" b="1" dirty="0"/>
              <a:t>Cowden's disease</a:t>
            </a:r>
            <a:endParaRPr lang="en-US" dirty="0"/>
          </a:p>
          <a:p>
            <a:pPr>
              <a:defRPr/>
            </a:pPr>
            <a:r>
              <a:rPr lang="en-US" sz="2800" dirty="0"/>
              <a:t>It should be noted that, while the </a:t>
            </a:r>
            <a:r>
              <a:rPr lang="en-US" sz="2800" dirty="0" err="1"/>
              <a:t>hamartomatous</a:t>
            </a:r>
            <a:r>
              <a:rPr lang="en-US" sz="2800" dirty="0"/>
              <a:t> polyps in </a:t>
            </a:r>
            <a:r>
              <a:rPr lang="en-US" sz="2800" dirty="0" err="1"/>
              <a:t>Peutz-Jeghers</a:t>
            </a:r>
            <a:r>
              <a:rPr lang="en-US" sz="2800" dirty="0"/>
              <a:t> syndrome and juvenile </a:t>
            </a:r>
            <a:r>
              <a:rPr lang="en-US" sz="2800" dirty="0" err="1"/>
              <a:t>polyposis</a:t>
            </a:r>
            <a:r>
              <a:rPr lang="en-US" sz="2800" dirty="0"/>
              <a:t> are not themselves </a:t>
            </a:r>
            <a:r>
              <a:rPr lang="en-US" sz="2800" dirty="0" err="1"/>
              <a:t>neoplastic</a:t>
            </a:r>
            <a:r>
              <a:rPr lang="en-US" sz="2800" dirty="0"/>
              <a:t>, these disorders are associated with an increased risk of certain malignancies, e.g. breast, colon, ovary and thyroid.</a:t>
            </a:r>
          </a:p>
        </p:txBody>
      </p:sp>
      <p:sp>
        <p:nvSpPr>
          <p:cNvPr id="4" name="Slide Number Placeholder 3"/>
          <p:cNvSpPr>
            <a:spLocks noGrp="1"/>
          </p:cNvSpPr>
          <p:nvPr>
            <p:ph type="sldNum" sz="quarter" idx="12"/>
          </p:nvPr>
        </p:nvSpPr>
        <p:spPr/>
        <p:txBody>
          <a:bodyPr/>
          <a:lstStyle/>
          <a:p>
            <a:pPr>
              <a:defRPr/>
            </a:pPr>
            <a:fld id="{0B3A4172-7BD3-4766-81AC-2111CBE481C4}" type="slidenum">
              <a:rPr lang="en-US"/>
              <a:pPr>
                <a:defRPr/>
              </a:pPr>
              <a:t>337</a:t>
            </a:fld>
            <a:endParaRPr lang="en-US"/>
          </a:p>
        </p:txBody>
      </p:sp>
      <p:sp>
        <p:nvSpPr>
          <p:cNvPr id="5" name="6-Point Star 4"/>
          <p:cNvSpPr/>
          <p:nvPr/>
        </p:nvSpPr>
        <p:spPr>
          <a:xfrm>
            <a:off x="2895600" y="5943600"/>
            <a:ext cx="762000" cy="762000"/>
          </a:xfrm>
          <a:prstGeom prst="star6">
            <a:avLst>
              <a:gd name="adj" fmla="val 37201"/>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6" name="6-Point Star 5"/>
          <p:cNvSpPr/>
          <p:nvPr/>
        </p:nvSpPr>
        <p:spPr>
          <a:xfrm>
            <a:off x="6705600" y="1905000"/>
            <a:ext cx="1676400" cy="1981200"/>
          </a:xfrm>
          <a:prstGeom prst="star6">
            <a:avLst>
              <a:gd name="adj" fmla="val 37201"/>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Tree>
    <p:extLst>
      <p:ext uri="{BB962C8B-B14F-4D97-AF65-F5344CB8AC3E}">
        <p14:creationId xmlns:p14="http://schemas.microsoft.com/office/powerpoint/2010/main" val="4190446665"/>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Content Placeholder 2"/>
          <p:cNvSpPr>
            <a:spLocks noGrp="1"/>
          </p:cNvSpPr>
          <p:nvPr>
            <p:ph sz="quarter" idx="1"/>
          </p:nvPr>
        </p:nvSpPr>
        <p:spPr>
          <a:xfrm>
            <a:off x="457200" y="457200"/>
            <a:ext cx="8153400" cy="5715000"/>
          </a:xfrm>
        </p:spPr>
        <p:txBody>
          <a:bodyPr/>
          <a:lstStyle/>
          <a:p>
            <a:pPr>
              <a:buFont typeface="Wingdings 2" pitchFamily="18" charset="2"/>
              <a:buNone/>
            </a:pPr>
            <a:r>
              <a:rPr lang="en-US" altLang="en-US" sz="4000" b="1" u="sng" smtClean="0"/>
              <a:t>Risk factors for malignant change in colonic polyps</a:t>
            </a:r>
            <a:r>
              <a:rPr lang="en-US" altLang="en-US" sz="4000" u="sng" smtClean="0"/>
              <a:t> </a:t>
            </a:r>
          </a:p>
          <a:p>
            <a:pPr>
              <a:lnSpc>
                <a:spcPct val="150000"/>
              </a:lnSpc>
            </a:pPr>
            <a:r>
              <a:rPr lang="en-US" altLang="en-US" sz="4000" smtClean="0"/>
              <a:t>Large size (&gt; 2 cm) </a:t>
            </a:r>
          </a:p>
          <a:p>
            <a:pPr>
              <a:lnSpc>
                <a:spcPct val="150000"/>
              </a:lnSpc>
            </a:pPr>
            <a:r>
              <a:rPr lang="en-US" altLang="en-US" sz="4000" smtClean="0"/>
              <a:t>Villous architecture </a:t>
            </a:r>
          </a:p>
          <a:p>
            <a:pPr>
              <a:lnSpc>
                <a:spcPct val="150000"/>
              </a:lnSpc>
            </a:pPr>
            <a:r>
              <a:rPr lang="en-US" altLang="en-US" sz="4000" smtClean="0"/>
              <a:t>Multiple polyps </a:t>
            </a:r>
          </a:p>
          <a:p>
            <a:pPr>
              <a:lnSpc>
                <a:spcPct val="150000"/>
              </a:lnSpc>
            </a:pPr>
            <a:r>
              <a:rPr lang="en-US" altLang="en-US" sz="4000" smtClean="0"/>
              <a:t>Dysplasia </a:t>
            </a:r>
          </a:p>
          <a:p>
            <a:endParaRPr lang="en-US" altLang="en-US" sz="4000" smtClean="0"/>
          </a:p>
        </p:txBody>
      </p:sp>
      <p:sp>
        <p:nvSpPr>
          <p:cNvPr id="4" name="Slide Number Placeholder 3"/>
          <p:cNvSpPr>
            <a:spLocks noGrp="1"/>
          </p:cNvSpPr>
          <p:nvPr>
            <p:ph type="sldNum" sz="quarter" idx="12"/>
          </p:nvPr>
        </p:nvSpPr>
        <p:spPr/>
        <p:txBody>
          <a:bodyPr/>
          <a:lstStyle/>
          <a:p>
            <a:pPr>
              <a:defRPr/>
            </a:pPr>
            <a:fld id="{845354AF-54EA-48FE-8767-F9A1B60705C1}" type="slidenum">
              <a:rPr lang="en-US"/>
              <a:pPr>
                <a:defRPr/>
              </a:pPr>
              <a:t>338</a:t>
            </a:fld>
            <a:endParaRPr lang="en-US"/>
          </a:p>
        </p:txBody>
      </p:sp>
    </p:spTree>
    <p:extLst>
      <p:ext uri="{BB962C8B-B14F-4D97-AF65-F5344CB8AC3E}">
        <p14:creationId xmlns:p14="http://schemas.microsoft.com/office/powerpoint/2010/main" val="3655197257"/>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Title 1"/>
          <p:cNvSpPr>
            <a:spLocks noGrp="1"/>
          </p:cNvSpPr>
          <p:nvPr>
            <p:ph type="title"/>
          </p:nvPr>
        </p:nvSpPr>
        <p:spPr/>
        <p:txBody>
          <a:bodyPr/>
          <a:lstStyle/>
          <a:p>
            <a:endParaRPr lang="en-US" altLang="en-US" smtClean="0"/>
          </a:p>
        </p:txBody>
      </p:sp>
      <p:sp>
        <p:nvSpPr>
          <p:cNvPr id="4" name="Slide Number Placeholder 3"/>
          <p:cNvSpPr>
            <a:spLocks noGrp="1"/>
          </p:cNvSpPr>
          <p:nvPr>
            <p:ph type="sldNum" sz="quarter" idx="12"/>
          </p:nvPr>
        </p:nvSpPr>
        <p:spPr/>
        <p:txBody>
          <a:bodyPr/>
          <a:lstStyle/>
          <a:p>
            <a:pPr>
              <a:defRPr/>
            </a:pPr>
            <a:fld id="{119687E5-D81E-42C3-AC11-9A154F4D69F4}" type="slidenum">
              <a:rPr lang="en-US"/>
              <a:pPr>
                <a:defRPr/>
              </a:pPr>
              <a:t>339</a:t>
            </a:fld>
            <a:endParaRPr lang="en-US"/>
          </a:p>
        </p:txBody>
      </p:sp>
      <p:pic>
        <p:nvPicPr>
          <p:cNvPr id="3850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13" y="152400"/>
            <a:ext cx="8485187" cy="577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029" name="Rectangle 6"/>
          <p:cNvSpPr>
            <a:spLocks noChangeArrowheads="1"/>
          </p:cNvSpPr>
          <p:nvPr/>
        </p:nvSpPr>
        <p:spPr bwMode="auto">
          <a:xfrm>
            <a:off x="762000" y="6019800"/>
            <a:ext cx="81534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sz="2000" b="1">
                <a:solidFill>
                  <a:prstClr val="black"/>
                </a:solidFill>
                <a:latin typeface="Arial" charset="0"/>
                <a:cs typeface="Arial" charset="0"/>
              </a:rPr>
              <a:t>Familial adenomatous polyposis. </a:t>
            </a:r>
            <a:r>
              <a:rPr lang="en-US" altLang="en-US">
                <a:solidFill>
                  <a:prstClr val="black"/>
                </a:solidFill>
                <a:latin typeface="Arial" charset="0"/>
                <a:cs typeface="Arial" charset="0"/>
              </a:rPr>
              <a:t>There are hundreds of adenomatous polyps throughout the colon.</a:t>
            </a:r>
          </a:p>
        </p:txBody>
      </p:sp>
    </p:spTree>
    <p:extLst>
      <p:ext uri="{BB962C8B-B14F-4D97-AF65-F5344CB8AC3E}">
        <p14:creationId xmlns:p14="http://schemas.microsoft.com/office/powerpoint/2010/main" val="38993482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idx="1"/>
          </p:nvPr>
        </p:nvSpPr>
        <p:spPr>
          <a:xfrm>
            <a:off x="2438400" y="304800"/>
            <a:ext cx="6400800" cy="6553200"/>
          </a:xfrm>
        </p:spPr>
        <p:txBody>
          <a:bodyPr/>
          <a:lstStyle/>
          <a:p>
            <a:pPr eaLnBrk="1" hangingPunct="1">
              <a:lnSpc>
                <a:spcPct val="90000"/>
              </a:lnSpc>
              <a:buFont typeface="Wingdings" pitchFamily="2" charset="2"/>
              <a:buNone/>
              <a:defRPr/>
            </a:pPr>
            <a:r>
              <a:rPr lang="en-US" sz="2400" b="1" dirty="0"/>
              <a:t>3. Ulcerative</a:t>
            </a:r>
            <a:endParaRPr lang="en-US" sz="2400" dirty="0"/>
          </a:p>
          <a:p>
            <a:pPr eaLnBrk="1" hangingPunct="1">
              <a:lnSpc>
                <a:spcPct val="90000"/>
              </a:lnSpc>
              <a:buFont typeface="Wingdings" pitchFamily="2" charset="2"/>
              <a:buNone/>
              <a:defRPr/>
            </a:pPr>
            <a:r>
              <a:rPr lang="en-US" sz="2400" dirty="0"/>
              <a:t>-Is associated or occur due to infection with </a:t>
            </a:r>
            <a:r>
              <a:rPr lang="en-US" sz="2400" dirty="0" err="1"/>
              <a:t>treponema</a:t>
            </a:r>
            <a:r>
              <a:rPr lang="en-US" sz="2400" dirty="0"/>
              <a:t> </a:t>
            </a:r>
            <a:r>
              <a:rPr lang="en-US" sz="2400" dirty="0" err="1"/>
              <a:t>pallidum</a:t>
            </a:r>
            <a:r>
              <a:rPr lang="en-US" sz="2400" dirty="0"/>
              <a:t> or other </a:t>
            </a:r>
            <a:r>
              <a:rPr lang="en-US" sz="2400" dirty="0" err="1"/>
              <a:t>pyogenic</a:t>
            </a:r>
            <a:r>
              <a:rPr lang="en-US" sz="2400" dirty="0"/>
              <a:t> infections.</a:t>
            </a:r>
            <a:endParaRPr lang="en-US" sz="2400" b="1" dirty="0"/>
          </a:p>
          <a:p>
            <a:pPr eaLnBrk="1" hangingPunct="1">
              <a:lnSpc>
                <a:spcPct val="90000"/>
              </a:lnSpc>
              <a:buFont typeface="Wingdings" pitchFamily="2" charset="2"/>
              <a:buNone/>
              <a:defRPr/>
            </a:pPr>
            <a:r>
              <a:rPr lang="en-US" sz="2400" b="1" dirty="0"/>
              <a:t>O/E</a:t>
            </a:r>
            <a:endParaRPr lang="en-US" sz="2400" dirty="0"/>
          </a:p>
          <a:p>
            <a:pPr lvl="1" eaLnBrk="1" hangingPunct="1">
              <a:lnSpc>
                <a:spcPct val="90000"/>
              </a:lnSpc>
              <a:defRPr/>
            </a:pPr>
            <a:r>
              <a:rPr lang="en-US" sz="2400" dirty="0"/>
              <a:t>The gums are usually </a:t>
            </a:r>
            <a:r>
              <a:rPr lang="en-US" sz="2400" dirty="0" err="1"/>
              <a:t>swoolen</a:t>
            </a:r>
            <a:r>
              <a:rPr lang="en-US" sz="2400" dirty="0"/>
              <a:t>, painful have a foul smelling breath (halitosis).</a:t>
            </a:r>
          </a:p>
          <a:p>
            <a:pPr lvl="1" eaLnBrk="1" hangingPunct="1">
              <a:lnSpc>
                <a:spcPct val="90000"/>
              </a:lnSpc>
              <a:defRPr/>
            </a:pPr>
            <a:r>
              <a:rPr lang="en-US" sz="2400" dirty="0"/>
              <a:t>Have loose teeth.</a:t>
            </a:r>
          </a:p>
          <a:p>
            <a:pPr lvl="1" eaLnBrk="1" hangingPunct="1">
              <a:lnSpc>
                <a:spcPct val="90000"/>
              </a:lnSpc>
              <a:defRPr/>
            </a:pPr>
            <a:r>
              <a:rPr lang="en-US" sz="2400" dirty="0"/>
              <a:t>The infection may spread to the pharynx and tonsil.</a:t>
            </a:r>
          </a:p>
          <a:p>
            <a:pPr lvl="1" eaLnBrk="1" hangingPunct="1">
              <a:lnSpc>
                <a:spcPct val="90000"/>
              </a:lnSpc>
              <a:defRPr/>
            </a:pPr>
            <a:r>
              <a:rPr lang="en-US" sz="2400" dirty="0"/>
              <a:t>Sloughing later.</a:t>
            </a:r>
            <a:endParaRPr lang="en-US" sz="2400" b="1" dirty="0"/>
          </a:p>
          <a:p>
            <a:pPr eaLnBrk="1" hangingPunct="1">
              <a:lnSpc>
                <a:spcPct val="90000"/>
              </a:lnSpc>
              <a:buFont typeface="Wingdings" pitchFamily="2" charset="2"/>
              <a:buNone/>
              <a:defRPr/>
            </a:pPr>
            <a:r>
              <a:rPr lang="en-US" sz="2400" b="1" dirty="0"/>
              <a:t>TX</a:t>
            </a:r>
            <a:endParaRPr lang="en-US" sz="2400" dirty="0"/>
          </a:p>
          <a:p>
            <a:pPr eaLnBrk="1" hangingPunct="1">
              <a:lnSpc>
                <a:spcPct val="90000"/>
              </a:lnSpc>
              <a:buFont typeface="Wingdings" pitchFamily="2" charset="2"/>
              <a:buNone/>
              <a:defRPr/>
            </a:pPr>
            <a:r>
              <a:rPr lang="en-US" sz="2400" dirty="0"/>
              <a:t>-Antibiotics</a:t>
            </a:r>
          </a:p>
          <a:p>
            <a:pPr eaLnBrk="1" hangingPunct="1">
              <a:lnSpc>
                <a:spcPct val="90000"/>
              </a:lnSpc>
              <a:buFont typeface="Wingdings" pitchFamily="2" charset="2"/>
              <a:buNone/>
              <a:defRPr/>
            </a:pPr>
            <a:r>
              <a:rPr lang="en-US" sz="2400" dirty="0"/>
              <a:t>- </a:t>
            </a:r>
            <a:r>
              <a:rPr lang="en-US" sz="2400" dirty="0" err="1"/>
              <a:t>Metronidazole</a:t>
            </a:r>
            <a:endParaRPr lang="en-US" sz="2400" dirty="0"/>
          </a:p>
          <a:p>
            <a:pPr eaLnBrk="1" hangingPunct="1">
              <a:lnSpc>
                <a:spcPct val="90000"/>
              </a:lnSpc>
              <a:buFont typeface="Wingdings" pitchFamily="2" charset="2"/>
              <a:buNone/>
              <a:defRPr/>
            </a:pPr>
            <a:r>
              <a:rPr lang="en-US" sz="2400" dirty="0"/>
              <a:t>-Tabs vitamin C 50mg </a:t>
            </a:r>
            <a:r>
              <a:rPr lang="en-US" sz="2400" dirty="0" err="1"/>
              <a:t>tds</a:t>
            </a:r>
            <a:r>
              <a:rPr lang="en-US" sz="2400" dirty="0"/>
              <a:t> x 10/7</a:t>
            </a:r>
          </a:p>
          <a:p>
            <a:pPr eaLnBrk="1" hangingPunct="1">
              <a:lnSpc>
                <a:spcPct val="90000"/>
              </a:lnSpc>
              <a:buFont typeface="Wingdings" pitchFamily="2" charset="2"/>
              <a:buNone/>
              <a:defRPr/>
            </a:pPr>
            <a:r>
              <a:rPr lang="en-US" sz="2400" dirty="0"/>
              <a:t>-Advice to use soft tooth brush.</a:t>
            </a:r>
          </a:p>
          <a:p>
            <a:pPr eaLnBrk="1" hangingPunct="1">
              <a:lnSpc>
                <a:spcPct val="90000"/>
              </a:lnSpc>
              <a:buFont typeface="Wingdings" pitchFamily="2" charset="2"/>
              <a:buNone/>
              <a:defRPr/>
            </a:pPr>
            <a:r>
              <a:rPr lang="en-US" sz="2400" dirty="0"/>
              <a:t>-Good oral hygiene.</a:t>
            </a:r>
          </a:p>
          <a:p>
            <a:pPr eaLnBrk="1" hangingPunct="1">
              <a:lnSpc>
                <a:spcPct val="90000"/>
              </a:lnSpc>
              <a:buFont typeface="Wingdings" pitchFamily="2" charset="2"/>
              <a:buNone/>
              <a:defRPr/>
            </a:pPr>
            <a:endParaRPr lang="en-US" sz="2400" dirty="0"/>
          </a:p>
        </p:txBody>
      </p:sp>
      <p:sp>
        <p:nvSpPr>
          <p:cNvPr id="3" name="Slide Number Placeholder 2"/>
          <p:cNvSpPr>
            <a:spLocks noGrp="1"/>
          </p:cNvSpPr>
          <p:nvPr>
            <p:ph type="sldNum" sz="quarter" idx="12"/>
          </p:nvPr>
        </p:nvSpPr>
        <p:spPr/>
        <p:txBody>
          <a:bodyPr/>
          <a:lstStyle/>
          <a:p>
            <a:pPr>
              <a:defRPr/>
            </a:pPr>
            <a:fld id="{16601689-55C5-4063-85E0-631D0209A11F}" type="slidenum">
              <a:rPr lang="en-US">
                <a:solidFill>
                  <a:srgbClr val="000000"/>
                </a:solidFill>
              </a:rPr>
              <a:pPr>
                <a:defRPr/>
              </a:pPr>
              <a:t>34</a:t>
            </a:fld>
            <a:endParaRPr lang="en-US">
              <a:solidFill>
                <a:srgbClr val="000000"/>
              </a:solidFill>
            </a:endParaRPr>
          </a:p>
        </p:txBody>
      </p:sp>
    </p:spTree>
    <p:extLst>
      <p:ext uri="{BB962C8B-B14F-4D97-AF65-F5344CB8AC3E}">
        <p14:creationId xmlns:p14="http://schemas.microsoft.com/office/powerpoint/2010/main" val="2288544006"/>
      </p:ext>
    </p:extLst>
  </p:cSld>
  <p:clrMapOvr>
    <a:masterClrMapping/>
  </p:clrMapOvr>
  <p:transition spd="slow"/>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Title 1"/>
          <p:cNvSpPr>
            <a:spLocks noGrp="1"/>
          </p:cNvSpPr>
          <p:nvPr>
            <p:ph type="title"/>
          </p:nvPr>
        </p:nvSpPr>
        <p:spPr/>
        <p:txBody>
          <a:bodyPr/>
          <a:lstStyle/>
          <a:p>
            <a:r>
              <a:rPr lang="en-US" altLang="en-US" b="1" smtClean="0">
                <a:solidFill>
                  <a:schemeClr val="tx1"/>
                </a:solidFill>
              </a:rPr>
              <a:t>Peutz-Jeghers syndrome</a:t>
            </a:r>
          </a:p>
        </p:txBody>
      </p:sp>
      <p:sp>
        <p:nvSpPr>
          <p:cNvPr id="386051" name="Content Placeholder 2"/>
          <p:cNvSpPr>
            <a:spLocks noGrp="1"/>
          </p:cNvSpPr>
          <p:nvPr>
            <p:ph sz="quarter" idx="1"/>
          </p:nvPr>
        </p:nvSpPr>
        <p:spPr/>
        <p:txBody>
          <a:bodyPr/>
          <a:lstStyle/>
          <a:p>
            <a:pPr>
              <a:buFont typeface="Wingdings 2" pitchFamily="18" charset="2"/>
              <a:buNone/>
            </a:pPr>
            <a:r>
              <a:rPr lang="en-US" altLang="en-US" sz="3600" smtClean="0"/>
              <a:t>Diagnosis requires two of the following: </a:t>
            </a:r>
          </a:p>
          <a:p>
            <a:r>
              <a:rPr lang="en-US" altLang="en-US" sz="3600" smtClean="0"/>
              <a:t>small bowel polyposis </a:t>
            </a:r>
          </a:p>
          <a:p>
            <a:r>
              <a:rPr lang="en-US" altLang="en-US" sz="3600" smtClean="0"/>
              <a:t>mucocutaneous pigmentation </a:t>
            </a:r>
          </a:p>
          <a:p>
            <a:r>
              <a:rPr lang="en-US" altLang="en-US" sz="3600" smtClean="0"/>
              <a:t>a family history suggesting autosomal dominant inheritance.</a:t>
            </a:r>
          </a:p>
          <a:p>
            <a:endParaRPr lang="en-US" altLang="en-US" sz="3600" smtClean="0"/>
          </a:p>
        </p:txBody>
      </p:sp>
      <p:sp>
        <p:nvSpPr>
          <p:cNvPr id="4" name="Slide Number Placeholder 3"/>
          <p:cNvSpPr>
            <a:spLocks noGrp="1"/>
          </p:cNvSpPr>
          <p:nvPr>
            <p:ph type="sldNum" sz="quarter" idx="12"/>
          </p:nvPr>
        </p:nvSpPr>
        <p:spPr/>
        <p:txBody>
          <a:bodyPr/>
          <a:lstStyle/>
          <a:p>
            <a:pPr>
              <a:defRPr/>
            </a:pPr>
            <a:fld id="{12D44774-B0B2-4E25-B6BE-B5830CDDD15A}" type="slidenum">
              <a:rPr lang="en-US"/>
              <a:pPr>
                <a:defRPr/>
              </a:pPr>
              <a:t>340</a:t>
            </a:fld>
            <a:endParaRPr lang="en-US"/>
          </a:p>
        </p:txBody>
      </p:sp>
    </p:spTree>
    <p:extLst>
      <p:ext uri="{BB962C8B-B14F-4D97-AF65-F5344CB8AC3E}">
        <p14:creationId xmlns:p14="http://schemas.microsoft.com/office/powerpoint/2010/main" val="3024430770"/>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872A62F-F5B9-49EE-A510-D137752B274D}" type="slidenum">
              <a:rPr lang="en-US"/>
              <a:pPr>
                <a:defRPr/>
              </a:pPr>
              <a:t>341</a:t>
            </a:fld>
            <a:endParaRPr lang="en-US"/>
          </a:p>
        </p:txBody>
      </p:sp>
      <p:pic>
        <p:nvPicPr>
          <p:cNvPr id="3870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381000"/>
            <a:ext cx="8391525" cy="544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7076" name="Rectangle 5"/>
          <p:cNvSpPr>
            <a:spLocks noChangeArrowheads="1"/>
          </p:cNvSpPr>
          <p:nvPr/>
        </p:nvSpPr>
        <p:spPr bwMode="auto">
          <a:xfrm>
            <a:off x="990600" y="6019800"/>
            <a:ext cx="7543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sz="2400" b="1">
                <a:solidFill>
                  <a:prstClr val="black"/>
                </a:solidFill>
                <a:latin typeface="Arial" charset="0"/>
                <a:cs typeface="Arial" charset="0"/>
              </a:rPr>
              <a:t>Peutz-Jeghers syndrome.</a:t>
            </a:r>
            <a:r>
              <a:rPr lang="en-US" altLang="en-US" sz="2400">
                <a:solidFill>
                  <a:prstClr val="black"/>
                </a:solidFill>
                <a:latin typeface="Arial" charset="0"/>
                <a:cs typeface="Arial" charset="0"/>
              </a:rPr>
              <a:t> Typical lip pigmentation.</a:t>
            </a:r>
          </a:p>
        </p:txBody>
      </p:sp>
    </p:spTree>
    <p:extLst>
      <p:ext uri="{BB962C8B-B14F-4D97-AF65-F5344CB8AC3E}">
        <p14:creationId xmlns:p14="http://schemas.microsoft.com/office/powerpoint/2010/main" val="2439834416"/>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228600"/>
            <a:ext cx="8686800" cy="6248400"/>
          </a:xfrm>
        </p:spPr>
        <p:txBody>
          <a:bodyPr/>
          <a:lstStyle/>
          <a:p>
            <a:pPr>
              <a:buFont typeface="Wingdings 2" pitchFamily="18" charset="2"/>
              <a:buNone/>
              <a:defRPr/>
            </a:pPr>
            <a:r>
              <a:rPr lang="en-US" b="1" dirty="0"/>
              <a:t>Juvenile </a:t>
            </a:r>
            <a:r>
              <a:rPr lang="en-US" b="1" dirty="0" err="1"/>
              <a:t>polyposis</a:t>
            </a:r>
            <a:r>
              <a:rPr lang="en-US" b="1" dirty="0"/>
              <a:t> (JPS) </a:t>
            </a:r>
          </a:p>
          <a:p>
            <a:pPr>
              <a:defRPr/>
            </a:pPr>
            <a:r>
              <a:rPr lang="en-US" dirty="0"/>
              <a:t>In this condition, tens to hundreds of mucus-filled </a:t>
            </a:r>
            <a:r>
              <a:rPr lang="en-US" dirty="0" err="1"/>
              <a:t>hamartomatous</a:t>
            </a:r>
            <a:r>
              <a:rPr lang="en-US" dirty="0"/>
              <a:t> polyps are found in the </a:t>
            </a:r>
            <a:r>
              <a:rPr lang="en-US" dirty="0" err="1"/>
              <a:t>colorectum</a:t>
            </a:r>
            <a:r>
              <a:rPr lang="en-US" dirty="0"/>
              <a:t>. </a:t>
            </a:r>
          </a:p>
          <a:p>
            <a:pPr>
              <a:defRPr/>
            </a:pPr>
            <a:r>
              <a:rPr lang="en-US" dirty="0"/>
              <a:t>One-third of cases are inherited in an </a:t>
            </a:r>
            <a:r>
              <a:rPr lang="en-US" dirty="0" err="1"/>
              <a:t>autosomal</a:t>
            </a:r>
            <a:r>
              <a:rPr lang="en-US" dirty="0"/>
              <a:t> dominant manner and up to 20% of patients develop colorectal cancer before the age of 40. </a:t>
            </a:r>
          </a:p>
          <a:p>
            <a:pPr>
              <a:defRPr/>
            </a:pPr>
            <a:r>
              <a:rPr lang="en-US" dirty="0"/>
              <a:t>The criteria for diagnosis are: </a:t>
            </a:r>
          </a:p>
          <a:p>
            <a:pPr marL="571500" indent="-571500">
              <a:buFont typeface="+mj-lt"/>
              <a:buAutoNum type="romanLcPeriod"/>
              <a:defRPr/>
            </a:pPr>
            <a:r>
              <a:rPr lang="en-US" dirty="0"/>
              <a:t>10 or more colonic juvenile polyps </a:t>
            </a:r>
          </a:p>
          <a:p>
            <a:pPr marL="571500" indent="-571500">
              <a:buFont typeface="+mj-lt"/>
              <a:buAutoNum type="romanLcPeriod"/>
              <a:defRPr/>
            </a:pPr>
            <a:r>
              <a:rPr lang="en-US" dirty="0"/>
              <a:t>juvenile polyps elsewhere in the gut, </a:t>
            </a:r>
            <a:r>
              <a:rPr lang="en-US" i="1" dirty="0"/>
              <a:t>or</a:t>
            </a:r>
            <a:r>
              <a:rPr lang="en-US" dirty="0"/>
              <a:t> </a:t>
            </a:r>
          </a:p>
          <a:p>
            <a:pPr marL="571500" indent="-571500">
              <a:buFont typeface="+mj-lt"/>
              <a:buAutoNum type="romanLcPeriod"/>
              <a:defRPr/>
            </a:pPr>
            <a:r>
              <a:rPr lang="en-US" dirty="0"/>
              <a:t>any number of polyps in those with a family history. </a:t>
            </a:r>
          </a:p>
          <a:p>
            <a:pPr>
              <a:defRPr/>
            </a:pPr>
            <a:r>
              <a:rPr lang="en-US" dirty="0" err="1"/>
              <a:t>Germline</a:t>
            </a:r>
            <a:r>
              <a:rPr lang="en-US" dirty="0"/>
              <a:t> mutations in the </a:t>
            </a:r>
            <a:r>
              <a:rPr lang="en-US" dirty="0" err="1"/>
              <a:t>tumour</a:t>
            </a:r>
            <a:r>
              <a:rPr lang="en-US" dirty="0"/>
              <a:t> suppressor gene </a:t>
            </a:r>
            <a:r>
              <a:rPr lang="en-US" i="1" dirty="0"/>
              <a:t>SMAD4</a:t>
            </a:r>
            <a:r>
              <a:rPr lang="en-US" dirty="0"/>
              <a:t> are often found, as are </a:t>
            </a:r>
            <a:r>
              <a:rPr lang="en-US" i="1" dirty="0"/>
              <a:t>PTEN</a:t>
            </a:r>
            <a:r>
              <a:rPr lang="en-US" dirty="0"/>
              <a:t> mutations. </a:t>
            </a:r>
          </a:p>
          <a:p>
            <a:pPr>
              <a:defRPr/>
            </a:pPr>
            <a:r>
              <a:rPr lang="en-US" dirty="0"/>
              <a:t>Colonoscopy with </a:t>
            </a:r>
            <a:r>
              <a:rPr lang="en-US" dirty="0" err="1"/>
              <a:t>polypectomy</a:t>
            </a:r>
            <a:r>
              <a:rPr lang="en-US" dirty="0"/>
              <a:t> should be performed every 1-3 years and </a:t>
            </a:r>
            <a:r>
              <a:rPr lang="en-US" dirty="0" err="1"/>
              <a:t>colectomy</a:t>
            </a:r>
            <a:r>
              <a:rPr lang="en-US" dirty="0"/>
              <a:t> considered for extensive involvement. </a:t>
            </a:r>
          </a:p>
        </p:txBody>
      </p:sp>
      <p:sp>
        <p:nvSpPr>
          <p:cNvPr id="4" name="Slide Number Placeholder 3"/>
          <p:cNvSpPr>
            <a:spLocks noGrp="1"/>
          </p:cNvSpPr>
          <p:nvPr>
            <p:ph type="sldNum" sz="quarter" idx="12"/>
          </p:nvPr>
        </p:nvSpPr>
        <p:spPr/>
        <p:txBody>
          <a:bodyPr/>
          <a:lstStyle/>
          <a:p>
            <a:pPr>
              <a:defRPr/>
            </a:pPr>
            <a:fld id="{AA14F044-8A77-4B30-87EE-3B0EB7B5AB0E}" type="slidenum">
              <a:rPr lang="en-US"/>
              <a:pPr>
                <a:defRPr/>
              </a:pPr>
              <a:t>342</a:t>
            </a:fld>
            <a:endParaRPr lang="en-US"/>
          </a:p>
        </p:txBody>
      </p:sp>
    </p:spTree>
    <p:extLst>
      <p:ext uri="{BB962C8B-B14F-4D97-AF65-F5344CB8AC3E}">
        <p14:creationId xmlns:p14="http://schemas.microsoft.com/office/powerpoint/2010/main" val="153621809"/>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a:xfrm>
            <a:off x="1143000" y="2743200"/>
            <a:ext cx="6096000" cy="1143000"/>
          </a:xfrm>
        </p:spPr>
        <p:txBody>
          <a:bodyPr/>
          <a:lstStyle/>
          <a:p>
            <a:pPr eaLnBrk="1" hangingPunct="1"/>
            <a:r>
              <a:rPr lang="en-US" altLang="en-US" b="1" smtClean="0"/>
              <a:t>COLORECTAL CARCINOMA</a:t>
            </a:r>
          </a:p>
        </p:txBody>
      </p:sp>
      <p:sp>
        <p:nvSpPr>
          <p:cNvPr id="3" name="Slide Number Placeholder 2"/>
          <p:cNvSpPr>
            <a:spLocks noGrp="1"/>
          </p:cNvSpPr>
          <p:nvPr>
            <p:ph type="sldNum" sz="quarter" idx="12"/>
          </p:nvPr>
        </p:nvSpPr>
        <p:spPr/>
        <p:txBody>
          <a:bodyPr/>
          <a:lstStyle/>
          <a:p>
            <a:pPr>
              <a:defRPr/>
            </a:pPr>
            <a:fld id="{61CCAC6C-FD03-4360-A360-A0E462917F8B}" type="slidenum">
              <a:rPr lang="en-US"/>
              <a:pPr>
                <a:defRPr/>
              </a:pPr>
              <a:t>343</a:t>
            </a:fld>
            <a:endParaRPr lang="en-US"/>
          </a:p>
        </p:txBody>
      </p:sp>
    </p:spTree>
    <p:extLst>
      <p:ext uri="{BB962C8B-B14F-4D97-AF65-F5344CB8AC3E}">
        <p14:creationId xmlns:p14="http://schemas.microsoft.com/office/powerpoint/2010/main" val="62716910"/>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014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69913"/>
            <a:ext cx="8915400" cy="605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271AFAE1-401A-4B8F-A2B3-570530AE9F46}" type="slidenum">
              <a:rPr lang="en-US"/>
              <a:pPr>
                <a:defRPr/>
              </a:pPr>
              <a:t>344</a:t>
            </a:fld>
            <a:endParaRPr lang="en-US"/>
          </a:p>
        </p:txBody>
      </p:sp>
    </p:spTree>
    <p:extLst>
      <p:ext uri="{BB962C8B-B14F-4D97-AF65-F5344CB8AC3E}">
        <p14:creationId xmlns:p14="http://schemas.microsoft.com/office/powerpoint/2010/main" val="1835722799"/>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3"/>
          <p:cNvSpPr>
            <a:spLocks noGrp="1" noChangeArrowheads="1"/>
          </p:cNvSpPr>
          <p:nvPr>
            <p:ph sz="quarter" idx="1"/>
          </p:nvPr>
        </p:nvSpPr>
        <p:spPr>
          <a:xfrm>
            <a:off x="457200" y="381000"/>
            <a:ext cx="8229600" cy="5745163"/>
          </a:xfrm>
        </p:spPr>
        <p:txBody>
          <a:bodyPr/>
          <a:lstStyle/>
          <a:p>
            <a:pPr eaLnBrk="1" hangingPunct="1">
              <a:buFontTx/>
              <a:buNone/>
            </a:pPr>
            <a:r>
              <a:rPr lang="en-US" altLang="en-US" b="1" smtClean="0"/>
              <a:t>COLORESTAL CARCINOMA</a:t>
            </a:r>
          </a:p>
          <a:p>
            <a:pPr eaLnBrk="1" hangingPunct="1">
              <a:buFontTx/>
              <a:buNone/>
            </a:pPr>
            <a:endParaRPr lang="en-US" altLang="en-US" b="1" smtClean="0"/>
          </a:p>
          <a:p>
            <a:pPr eaLnBrk="1" hangingPunct="1">
              <a:buFontTx/>
              <a:buNone/>
            </a:pPr>
            <a:r>
              <a:rPr lang="en-US" altLang="en-US" b="1" smtClean="0"/>
              <a:t>Definition</a:t>
            </a:r>
            <a:endParaRPr lang="en-US" altLang="en-US" smtClean="0"/>
          </a:p>
          <a:p>
            <a:pPr eaLnBrk="1" hangingPunct="1"/>
            <a:r>
              <a:rPr lang="en-US" altLang="en-US" smtClean="0"/>
              <a:t>	This is a malignant tumour of the colon + rectum.</a:t>
            </a:r>
          </a:p>
          <a:p>
            <a:pPr eaLnBrk="1" hangingPunct="1"/>
            <a:r>
              <a:rPr lang="en-US" altLang="en-US" smtClean="0"/>
              <a:t>	This is the most common site of malignancy in the GIT.</a:t>
            </a:r>
          </a:p>
        </p:txBody>
      </p:sp>
      <p:sp>
        <p:nvSpPr>
          <p:cNvPr id="3" name="Slide Number Placeholder 2"/>
          <p:cNvSpPr>
            <a:spLocks noGrp="1"/>
          </p:cNvSpPr>
          <p:nvPr>
            <p:ph type="sldNum" sz="quarter" idx="12"/>
          </p:nvPr>
        </p:nvSpPr>
        <p:spPr/>
        <p:txBody>
          <a:bodyPr/>
          <a:lstStyle/>
          <a:p>
            <a:pPr>
              <a:defRPr/>
            </a:pPr>
            <a:fld id="{635A21E0-2C3E-4360-A6E5-7ABB771CB70A}" type="slidenum">
              <a:rPr lang="en-US"/>
              <a:pPr>
                <a:defRPr/>
              </a:pPr>
              <a:t>345</a:t>
            </a:fld>
            <a:endParaRPr lang="en-US"/>
          </a:p>
        </p:txBody>
      </p:sp>
    </p:spTree>
    <p:extLst>
      <p:ext uri="{BB962C8B-B14F-4D97-AF65-F5344CB8AC3E}">
        <p14:creationId xmlns:p14="http://schemas.microsoft.com/office/powerpoint/2010/main" val="4177134109"/>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3"/>
          <p:cNvSpPr>
            <a:spLocks noGrp="1" noChangeArrowheads="1"/>
          </p:cNvSpPr>
          <p:nvPr>
            <p:ph sz="quarter" idx="1"/>
          </p:nvPr>
        </p:nvSpPr>
        <p:spPr>
          <a:xfrm>
            <a:off x="228600" y="0"/>
            <a:ext cx="8686800" cy="6858000"/>
          </a:xfrm>
        </p:spPr>
        <p:txBody>
          <a:bodyPr/>
          <a:lstStyle/>
          <a:p>
            <a:pPr eaLnBrk="1" hangingPunct="1">
              <a:lnSpc>
                <a:spcPct val="90000"/>
              </a:lnSpc>
              <a:buFontTx/>
              <a:buNone/>
            </a:pPr>
            <a:r>
              <a:rPr lang="en-US" altLang="en-US" sz="2800" b="1" u="sng" smtClean="0"/>
              <a:t>PF</a:t>
            </a:r>
          </a:p>
          <a:p>
            <a:pPr eaLnBrk="1" hangingPunct="1">
              <a:lnSpc>
                <a:spcPct val="90000"/>
              </a:lnSpc>
              <a:buFontTx/>
              <a:buNone/>
            </a:pPr>
            <a:r>
              <a:rPr lang="en-US" altLang="en-US" sz="3200" b="1" smtClean="0"/>
              <a:t>A. Risk Factors You Can not Control</a:t>
            </a:r>
            <a:endParaRPr lang="en-US" altLang="en-US" sz="2800" u="sng" smtClean="0"/>
          </a:p>
          <a:p>
            <a:pPr eaLnBrk="1" hangingPunct="1">
              <a:lnSpc>
                <a:spcPct val="90000"/>
              </a:lnSpc>
              <a:buFontTx/>
              <a:buNone/>
            </a:pPr>
            <a:r>
              <a:rPr lang="en-US" altLang="en-US" sz="2800" smtClean="0"/>
              <a:t>1. Intestinal polyps-Have been observed to later turn malignant.</a:t>
            </a:r>
          </a:p>
          <a:p>
            <a:pPr eaLnBrk="1" hangingPunct="1">
              <a:lnSpc>
                <a:spcPct val="90000"/>
              </a:lnSpc>
              <a:buFontTx/>
              <a:buNone/>
            </a:pPr>
            <a:r>
              <a:rPr lang="en-US" altLang="en-US" sz="2800" smtClean="0"/>
              <a:t>2. </a:t>
            </a:r>
            <a:r>
              <a:rPr lang="en-US" altLang="en-US" sz="3200" smtClean="0"/>
              <a:t>inflammatory bowel disease – Crohns disease and </a:t>
            </a:r>
            <a:r>
              <a:rPr lang="en-US" altLang="en-US" sz="2800" smtClean="0"/>
              <a:t>Ulcerative colitis - in long standing cases  above 10 years may turn malignant.</a:t>
            </a:r>
          </a:p>
          <a:p>
            <a:pPr eaLnBrk="1" hangingPunct="1">
              <a:lnSpc>
                <a:spcPct val="90000"/>
              </a:lnSpc>
              <a:buFontTx/>
              <a:buNone/>
            </a:pPr>
            <a:r>
              <a:rPr lang="en-US" altLang="en-US" sz="2800" smtClean="0"/>
              <a:t>3. Ingestion of carcinogens</a:t>
            </a:r>
          </a:p>
          <a:p>
            <a:pPr lvl="2" eaLnBrk="1" hangingPunct="1">
              <a:lnSpc>
                <a:spcPct val="90000"/>
              </a:lnSpc>
              <a:buFontTx/>
              <a:buNone/>
            </a:pPr>
            <a:r>
              <a:rPr lang="en-US" altLang="en-US" sz="2400" smtClean="0"/>
              <a:t>-</a:t>
            </a:r>
            <a:r>
              <a:rPr lang="en-US" altLang="en-US" smtClean="0"/>
              <a:t>Intake of refined food which is usually rich in CHO with low roughage content are thought to cause an alteration in normal flora, with subsequent delay in degradation of bile salts or products of proteins and fat. Some of the components that need to be broken down are thought to be carcinogenic.</a:t>
            </a:r>
            <a:endParaRPr lang="en-US" altLang="en-US" sz="2400" smtClean="0"/>
          </a:p>
          <a:p>
            <a:pPr lvl="2" eaLnBrk="1" hangingPunct="1">
              <a:lnSpc>
                <a:spcPct val="90000"/>
              </a:lnSpc>
              <a:buFontTx/>
              <a:buNone/>
            </a:pPr>
            <a:r>
              <a:rPr lang="en-US" altLang="en-US" sz="2400" u="sng" smtClean="0"/>
              <a:t>NB.</a:t>
            </a:r>
            <a:r>
              <a:rPr lang="en-US" altLang="en-US" sz="2400" smtClean="0"/>
              <a:t> white races are mostly affected than blocks.</a:t>
            </a:r>
          </a:p>
          <a:p>
            <a:pPr eaLnBrk="1" hangingPunct="1">
              <a:lnSpc>
                <a:spcPct val="90000"/>
              </a:lnSpc>
              <a:buFontTx/>
              <a:buNone/>
            </a:pPr>
            <a:r>
              <a:rPr lang="en-US" altLang="en-US" sz="2800" smtClean="0"/>
              <a:t>4. Ages – Older than 50 years </a:t>
            </a:r>
          </a:p>
          <a:p>
            <a:pPr eaLnBrk="1" hangingPunct="1">
              <a:lnSpc>
                <a:spcPct val="90000"/>
              </a:lnSpc>
              <a:buFontTx/>
              <a:buNone/>
            </a:pPr>
            <a:r>
              <a:rPr lang="en-US" altLang="en-US" sz="3200" smtClean="0"/>
              <a:t>5. Family history of colorectal cancer </a:t>
            </a:r>
          </a:p>
          <a:p>
            <a:pPr eaLnBrk="1" hangingPunct="1">
              <a:lnSpc>
                <a:spcPct val="90000"/>
              </a:lnSpc>
              <a:buFontTx/>
              <a:buNone/>
            </a:pPr>
            <a:r>
              <a:rPr lang="en-US" altLang="en-US" sz="3200" smtClean="0"/>
              <a:t>6. History of ovarian or breast cancer </a:t>
            </a:r>
          </a:p>
          <a:p>
            <a:pPr eaLnBrk="1" hangingPunct="1">
              <a:lnSpc>
                <a:spcPct val="90000"/>
              </a:lnSpc>
              <a:buFontTx/>
              <a:buNone/>
            </a:pPr>
            <a:r>
              <a:rPr lang="en-US" altLang="en-US" sz="2800" smtClean="0"/>
              <a:t>        </a:t>
            </a:r>
            <a:r>
              <a:rPr lang="en-US" altLang="en-US" sz="2800" u="sng" smtClean="0"/>
              <a:t>NB</a:t>
            </a:r>
            <a:r>
              <a:rPr lang="en-US" altLang="en-US" sz="2800" smtClean="0"/>
              <a:t> - Sex distribution –Equal.</a:t>
            </a:r>
          </a:p>
          <a:p>
            <a:pPr eaLnBrk="1" hangingPunct="1">
              <a:lnSpc>
                <a:spcPct val="90000"/>
              </a:lnSpc>
            </a:pPr>
            <a:endParaRPr lang="en-US" altLang="en-US" sz="3200" smtClean="0"/>
          </a:p>
          <a:p>
            <a:pPr eaLnBrk="1" hangingPunct="1">
              <a:lnSpc>
                <a:spcPct val="90000"/>
              </a:lnSpc>
              <a:buFontTx/>
              <a:buNone/>
            </a:pPr>
            <a:endParaRPr lang="en-US" altLang="en-US" sz="2800" smtClean="0"/>
          </a:p>
        </p:txBody>
      </p:sp>
      <p:sp>
        <p:nvSpPr>
          <p:cNvPr id="3" name="Slide Number Placeholder 2"/>
          <p:cNvSpPr>
            <a:spLocks noGrp="1"/>
          </p:cNvSpPr>
          <p:nvPr>
            <p:ph type="sldNum" sz="quarter" idx="12"/>
          </p:nvPr>
        </p:nvSpPr>
        <p:spPr/>
        <p:txBody>
          <a:bodyPr/>
          <a:lstStyle/>
          <a:p>
            <a:pPr>
              <a:defRPr/>
            </a:pPr>
            <a:fld id="{60410F8C-C47D-44CC-8D05-ACF930184F86}" type="slidenum">
              <a:rPr lang="en-US"/>
              <a:pPr>
                <a:defRPr/>
              </a:pPr>
              <a:t>346</a:t>
            </a:fld>
            <a:endParaRPr lang="en-US"/>
          </a:p>
        </p:txBody>
      </p:sp>
    </p:spTree>
    <p:extLst>
      <p:ext uri="{BB962C8B-B14F-4D97-AF65-F5344CB8AC3E}">
        <p14:creationId xmlns:p14="http://schemas.microsoft.com/office/powerpoint/2010/main" val="2682656822"/>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3"/>
          <p:cNvSpPr>
            <a:spLocks noGrp="1" noChangeArrowheads="1"/>
          </p:cNvSpPr>
          <p:nvPr>
            <p:ph sz="quarter" idx="1"/>
          </p:nvPr>
        </p:nvSpPr>
        <p:spPr>
          <a:xfrm>
            <a:off x="457200" y="609600"/>
            <a:ext cx="8229600" cy="5516563"/>
          </a:xfrm>
        </p:spPr>
        <p:txBody>
          <a:bodyPr/>
          <a:lstStyle/>
          <a:p>
            <a:pPr marL="609600" indent="-609600" eaLnBrk="1" hangingPunct="1">
              <a:buFontTx/>
              <a:buNone/>
            </a:pPr>
            <a:r>
              <a:rPr lang="en-US" altLang="en-US" sz="3600" b="1" smtClean="0"/>
              <a:t>B. Risk Factors You Can Control</a:t>
            </a:r>
          </a:p>
          <a:p>
            <a:pPr marL="609600" indent="-609600" eaLnBrk="1" hangingPunct="1">
              <a:buFontTx/>
              <a:buNone/>
            </a:pPr>
            <a:r>
              <a:rPr lang="en-US" altLang="en-US" sz="3600" smtClean="0"/>
              <a:t>Some factors that raise the risk of colorectal cancer are within your control e.g:</a:t>
            </a:r>
          </a:p>
          <a:p>
            <a:pPr marL="609600" indent="-609600" eaLnBrk="1" hangingPunct="1">
              <a:buFontTx/>
              <a:buAutoNum type="arabicPeriod"/>
            </a:pPr>
            <a:r>
              <a:rPr lang="en-US" altLang="en-US" sz="3600" smtClean="0"/>
              <a:t>Diet high in red, processed, or heavily cooked meats </a:t>
            </a:r>
          </a:p>
          <a:p>
            <a:pPr marL="609600" indent="-609600" eaLnBrk="1" hangingPunct="1">
              <a:buFontTx/>
              <a:buAutoNum type="arabicPeriod"/>
            </a:pPr>
            <a:r>
              <a:rPr lang="en-US" altLang="en-US" sz="3600" smtClean="0"/>
              <a:t>Being overweight (excess fat around the waist) </a:t>
            </a:r>
          </a:p>
          <a:p>
            <a:pPr marL="609600" indent="-609600" eaLnBrk="1" hangingPunct="1">
              <a:buFontTx/>
              <a:buAutoNum type="arabicPeriod"/>
            </a:pPr>
            <a:r>
              <a:rPr lang="en-US" altLang="en-US" sz="3600" smtClean="0"/>
              <a:t>Exercising too little </a:t>
            </a:r>
          </a:p>
          <a:p>
            <a:pPr marL="609600" indent="-609600" eaLnBrk="1" hangingPunct="1">
              <a:buFontTx/>
              <a:buAutoNum type="arabicPeriod"/>
            </a:pPr>
            <a:r>
              <a:rPr lang="en-US" altLang="en-US" sz="3600" smtClean="0"/>
              <a:t>Smoking or drinking alcohol </a:t>
            </a:r>
          </a:p>
          <a:p>
            <a:pPr marL="609600" indent="-609600" eaLnBrk="1" hangingPunct="1"/>
            <a:endParaRPr lang="en-US" altLang="en-US" sz="3600" smtClean="0"/>
          </a:p>
        </p:txBody>
      </p:sp>
      <p:sp>
        <p:nvSpPr>
          <p:cNvPr id="3" name="Slide Number Placeholder 2"/>
          <p:cNvSpPr>
            <a:spLocks noGrp="1"/>
          </p:cNvSpPr>
          <p:nvPr>
            <p:ph type="sldNum" sz="quarter" idx="12"/>
          </p:nvPr>
        </p:nvSpPr>
        <p:spPr/>
        <p:txBody>
          <a:bodyPr/>
          <a:lstStyle/>
          <a:p>
            <a:pPr>
              <a:defRPr/>
            </a:pPr>
            <a:fld id="{4742F728-8658-40D1-BAE2-3D7902624519}" type="slidenum">
              <a:rPr lang="en-US"/>
              <a:pPr>
                <a:defRPr/>
              </a:pPr>
              <a:t>347</a:t>
            </a:fld>
            <a:endParaRPr lang="en-US"/>
          </a:p>
        </p:txBody>
      </p:sp>
    </p:spTree>
    <p:extLst>
      <p:ext uri="{BB962C8B-B14F-4D97-AF65-F5344CB8AC3E}">
        <p14:creationId xmlns:p14="http://schemas.microsoft.com/office/powerpoint/2010/main" val="3453805351"/>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42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8D988906-D5B0-4F9D-9475-C4B5521FFD48}" type="slidenum">
              <a:rPr lang="en-US"/>
              <a:pPr>
                <a:defRPr/>
              </a:pPr>
              <a:t>348</a:t>
            </a:fld>
            <a:endParaRPr lang="en-US"/>
          </a:p>
        </p:txBody>
      </p:sp>
    </p:spTree>
    <p:extLst>
      <p:ext uri="{BB962C8B-B14F-4D97-AF65-F5344CB8AC3E}">
        <p14:creationId xmlns:p14="http://schemas.microsoft.com/office/powerpoint/2010/main" val="1228863459"/>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3"/>
          <p:cNvSpPr>
            <a:spLocks noGrp="1" noChangeArrowheads="1"/>
          </p:cNvSpPr>
          <p:nvPr>
            <p:ph sz="quarter" idx="1"/>
          </p:nvPr>
        </p:nvSpPr>
        <p:spPr>
          <a:xfrm>
            <a:off x="457200" y="228600"/>
            <a:ext cx="8229600" cy="6629400"/>
          </a:xfrm>
        </p:spPr>
        <p:txBody>
          <a:bodyPr/>
          <a:lstStyle/>
          <a:p>
            <a:pPr eaLnBrk="1" hangingPunct="1">
              <a:buFontTx/>
              <a:buNone/>
            </a:pPr>
            <a:r>
              <a:rPr lang="en-US" altLang="en-US" sz="3200" smtClean="0"/>
              <a:t>Pathology</a:t>
            </a:r>
          </a:p>
          <a:p>
            <a:pPr eaLnBrk="1" hangingPunct="1"/>
            <a:r>
              <a:rPr lang="en-US" altLang="en-US" sz="3200" smtClean="0"/>
              <a:t>The tumour presents as a polypoid mass projecting towards the lumen and ulcerations .Occasionally it may extend around the bowel causing a ring like stricture. Perforation may occur at the site of tumour→peritonitis, abscess formation or fistula.</a:t>
            </a:r>
            <a:endParaRPr lang="en-US" altLang="en-US" sz="3200" b="1" smtClean="0"/>
          </a:p>
        </p:txBody>
      </p:sp>
      <p:pic>
        <p:nvPicPr>
          <p:cNvPr id="39526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4267200"/>
            <a:ext cx="2819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pPr>
              <a:defRPr/>
            </a:pPr>
            <a:fld id="{FA11ED21-4065-40DE-946D-38FC9FBAB5CE}" type="slidenum">
              <a:rPr lang="en-US"/>
              <a:pPr>
                <a:defRPr/>
              </a:pPr>
              <a:t>349</a:t>
            </a:fld>
            <a:endParaRPr lang="en-US"/>
          </a:p>
        </p:txBody>
      </p:sp>
    </p:spTree>
    <p:extLst>
      <p:ext uri="{BB962C8B-B14F-4D97-AF65-F5344CB8AC3E}">
        <p14:creationId xmlns:p14="http://schemas.microsoft.com/office/powerpoint/2010/main" val="31773938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1"/>
          </p:nvPr>
        </p:nvSpPr>
        <p:spPr>
          <a:xfrm>
            <a:off x="2438400" y="152400"/>
            <a:ext cx="6400800" cy="6705600"/>
          </a:xfrm>
        </p:spPr>
        <p:txBody>
          <a:bodyPr/>
          <a:lstStyle/>
          <a:p>
            <a:pPr marL="660400" indent="-660400" eaLnBrk="1" hangingPunct="1">
              <a:lnSpc>
                <a:spcPct val="80000"/>
              </a:lnSpc>
              <a:buFont typeface="Wingdings" pitchFamily="2" charset="2"/>
              <a:buNone/>
              <a:defRPr/>
            </a:pPr>
            <a:r>
              <a:rPr lang="en-US" sz="2400"/>
              <a:t>3</a:t>
            </a:r>
            <a:r>
              <a:rPr lang="en-US" sz="2400" b="1"/>
              <a:t>. GLOSSITIS</a:t>
            </a:r>
            <a:endParaRPr lang="en-US" sz="2400"/>
          </a:p>
          <a:p>
            <a:pPr marL="660400" indent="-660400" eaLnBrk="1" hangingPunct="1">
              <a:lnSpc>
                <a:spcPct val="80000"/>
              </a:lnSpc>
              <a:buFont typeface="Wingdings" pitchFamily="2" charset="2"/>
              <a:buNone/>
              <a:defRPr/>
            </a:pPr>
            <a:r>
              <a:rPr lang="en-US" sz="2400"/>
              <a:t>This is inflammation of the tongue.</a:t>
            </a:r>
          </a:p>
          <a:p>
            <a:pPr marL="660400" indent="-660400" eaLnBrk="1" hangingPunct="1">
              <a:lnSpc>
                <a:spcPct val="80000"/>
              </a:lnSpc>
              <a:buFont typeface="Wingdings" pitchFamily="2" charset="2"/>
              <a:buNone/>
              <a:defRPr/>
            </a:pPr>
            <a:r>
              <a:rPr lang="en-US" sz="2400"/>
              <a:t>Causes</a:t>
            </a:r>
          </a:p>
          <a:p>
            <a:pPr marL="660400" indent="-660400" eaLnBrk="1" hangingPunct="1">
              <a:lnSpc>
                <a:spcPct val="80000"/>
              </a:lnSpc>
              <a:buFont typeface="Wingdings" pitchFamily="2" charset="2"/>
              <a:buNone/>
              <a:defRPr/>
            </a:pPr>
            <a:r>
              <a:rPr lang="en-US" sz="2400"/>
              <a:t>(A) local</a:t>
            </a:r>
          </a:p>
          <a:p>
            <a:pPr marL="660400" indent="-660400" eaLnBrk="1" hangingPunct="1">
              <a:lnSpc>
                <a:spcPct val="80000"/>
              </a:lnSpc>
              <a:buFont typeface="Wingdings" pitchFamily="2" charset="2"/>
              <a:buNone/>
              <a:defRPr/>
            </a:pPr>
            <a:r>
              <a:rPr lang="en-US" sz="2400"/>
              <a:t>1. Infection of the mouth.</a:t>
            </a:r>
          </a:p>
          <a:p>
            <a:pPr marL="660400" indent="-660400" eaLnBrk="1" hangingPunct="1">
              <a:lnSpc>
                <a:spcPct val="80000"/>
              </a:lnSpc>
              <a:buFont typeface="Wingdings" pitchFamily="2" charset="2"/>
              <a:buNone/>
              <a:defRPr/>
            </a:pPr>
            <a:r>
              <a:rPr lang="en-US" sz="2400"/>
              <a:t>2. Mechanical trauma e.g.</a:t>
            </a:r>
          </a:p>
          <a:p>
            <a:pPr marL="660400" indent="-660400" eaLnBrk="1" hangingPunct="1">
              <a:lnSpc>
                <a:spcPct val="80000"/>
              </a:lnSpc>
              <a:buFont typeface="Wingdings" pitchFamily="2" charset="2"/>
              <a:buNone/>
              <a:defRPr/>
            </a:pPr>
            <a:r>
              <a:rPr lang="en-US" sz="2400"/>
              <a:t>	i. Ill fitting dentures</a:t>
            </a:r>
          </a:p>
          <a:p>
            <a:pPr marL="660400" indent="-660400" eaLnBrk="1" hangingPunct="1">
              <a:lnSpc>
                <a:spcPct val="80000"/>
              </a:lnSpc>
              <a:buFont typeface="Wingdings" pitchFamily="2" charset="2"/>
              <a:buNone/>
              <a:defRPr/>
            </a:pPr>
            <a:r>
              <a:rPr lang="en-US" sz="2400"/>
              <a:t>	ii. Repeating biting of the tongue during convulsions</a:t>
            </a:r>
          </a:p>
          <a:p>
            <a:pPr marL="660400" indent="-660400" eaLnBrk="1" hangingPunct="1">
              <a:lnSpc>
                <a:spcPct val="80000"/>
              </a:lnSpc>
              <a:buFont typeface="Wingdings" pitchFamily="2" charset="2"/>
              <a:buNone/>
              <a:defRPr/>
            </a:pPr>
            <a:r>
              <a:rPr lang="en-US" sz="2400"/>
              <a:t>3. Primary irritations e.g. </a:t>
            </a:r>
          </a:p>
          <a:p>
            <a:pPr marL="1035050" lvl="1" indent="-577850" eaLnBrk="1" hangingPunct="1">
              <a:lnSpc>
                <a:spcPct val="80000"/>
              </a:lnSpc>
              <a:buFont typeface="Wingdings" pitchFamily="2" charset="2"/>
              <a:buNone/>
              <a:defRPr/>
            </a:pPr>
            <a:r>
              <a:rPr lang="en-US" sz="2000"/>
              <a:t>Alcohol</a:t>
            </a:r>
          </a:p>
          <a:p>
            <a:pPr marL="1035050" lvl="1" indent="-577850" eaLnBrk="1" hangingPunct="1">
              <a:lnSpc>
                <a:spcPct val="80000"/>
              </a:lnSpc>
              <a:buFont typeface="Wingdings" pitchFamily="2" charset="2"/>
              <a:buNone/>
              <a:defRPr/>
            </a:pPr>
            <a:r>
              <a:rPr lang="en-US" sz="2000"/>
              <a:t>Cigarette</a:t>
            </a:r>
          </a:p>
          <a:p>
            <a:pPr marL="1035050" lvl="1" indent="-577850" eaLnBrk="1" hangingPunct="1">
              <a:lnSpc>
                <a:spcPct val="80000"/>
              </a:lnSpc>
              <a:buFont typeface="Wingdings" pitchFamily="2" charset="2"/>
              <a:buNone/>
              <a:defRPr/>
            </a:pPr>
            <a:r>
              <a:rPr lang="en-US" sz="2000"/>
              <a:t>Hot foods</a:t>
            </a:r>
          </a:p>
          <a:p>
            <a:pPr marL="660400" indent="-660400" eaLnBrk="1" hangingPunct="1">
              <a:lnSpc>
                <a:spcPct val="80000"/>
              </a:lnSpc>
              <a:buFont typeface="Wingdings" pitchFamily="2" charset="2"/>
              <a:buNone/>
              <a:defRPr/>
            </a:pPr>
            <a:endParaRPr lang="en-US" sz="2400"/>
          </a:p>
          <a:p>
            <a:pPr marL="660400" indent="-660400" eaLnBrk="1" hangingPunct="1">
              <a:lnSpc>
                <a:spcPct val="80000"/>
              </a:lnSpc>
              <a:buFont typeface="Wingdings" pitchFamily="2" charset="2"/>
              <a:buNone/>
              <a:defRPr/>
            </a:pPr>
            <a:r>
              <a:rPr lang="en-US" sz="2400"/>
              <a:t>(B)Systemic</a:t>
            </a:r>
          </a:p>
          <a:p>
            <a:pPr marL="660400" indent="-660400" eaLnBrk="1" hangingPunct="1">
              <a:lnSpc>
                <a:spcPct val="80000"/>
              </a:lnSpc>
              <a:buFont typeface="Wingdings" pitchFamily="2" charset="2"/>
              <a:buNone/>
              <a:defRPr/>
            </a:pPr>
            <a:r>
              <a:rPr lang="en-US" sz="2400"/>
              <a:t>1. Avitaminosis-vit Deficiency esp. vitamin B</a:t>
            </a:r>
          </a:p>
          <a:p>
            <a:pPr marL="660400" indent="-660400" eaLnBrk="1" hangingPunct="1">
              <a:lnSpc>
                <a:spcPct val="80000"/>
              </a:lnSpc>
              <a:buFont typeface="Wingdings" pitchFamily="2" charset="2"/>
              <a:buNone/>
              <a:defRPr/>
            </a:pPr>
            <a:r>
              <a:rPr lang="en-US" sz="2400"/>
              <a:t>2. Anaemias-iron deficiency anaemia</a:t>
            </a:r>
          </a:p>
          <a:p>
            <a:pPr marL="660400" indent="-660400" eaLnBrk="1" hangingPunct="1">
              <a:lnSpc>
                <a:spcPct val="80000"/>
              </a:lnSpc>
              <a:buFont typeface="Wingdings" pitchFamily="2" charset="2"/>
              <a:buNone/>
              <a:defRPr/>
            </a:pPr>
            <a:r>
              <a:rPr lang="en-US" sz="2400"/>
              <a:t>3. Skin disorders e.g.-Linchen planus</a:t>
            </a:r>
          </a:p>
          <a:p>
            <a:pPr marL="660400" indent="-660400" eaLnBrk="1" hangingPunct="1">
              <a:lnSpc>
                <a:spcPct val="80000"/>
              </a:lnSpc>
              <a:buFont typeface="Wingdings" pitchFamily="2" charset="2"/>
              <a:buNone/>
              <a:defRPr/>
            </a:pPr>
            <a:r>
              <a:rPr lang="en-US" sz="2400"/>
              <a:t>			           -Erythema maltiforme</a:t>
            </a:r>
          </a:p>
        </p:txBody>
      </p:sp>
      <p:sp>
        <p:nvSpPr>
          <p:cNvPr id="3" name="Slide Number Placeholder 2"/>
          <p:cNvSpPr>
            <a:spLocks noGrp="1"/>
          </p:cNvSpPr>
          <p:nvPr>
            <p:ph type="sldNum" sz="quarter" idx="12"/>
          </p:nvPr>
        </p:nvSpPr>
        <p:spPr/>
        <p:txBody>
          <a:bodyPr/>
          <a:lstStyle/>
          <a:p>
            <a:pPr>
              <a:defRPr/>
            </a:pPr>
            <a:fld id="{8326008F-E362-47B8-8BBD-368F8A425CCE}" type="slidenum">
              <a:rPr lang="en-US">
                <a:solidFill>
                  <a:srgbClr val="000000"/>
                </a:solidFill>
              </a:rPr>
              <a:pPr>
                <a:defRPr/>
              </a:pPr>
              <a:t>35</a:t>
            </a:fld>
            <a:endParaRPr lang="en-US">
              <a:solidFill>
                <a:srgbClr val="000000"/>
              </a:solidFill>
            </a:endParaRPr>
          </a:p>
        </p:txBody>
      </p:sp>
    </p:spTree>
    <p:extLst>
      <p:ext uri="{BB962C8B-B14F-4D97-AF65-F5344CB8AC3E}">
        <p14:creationId xmlns:p14="http://schemas.microsoft.com/office/powerpoint/2010/main" val="1365348754"/>
      </p:ext>
    </p:extLst>
  </p:cSld>
  <p:clrMapOvr>
    <a:masterClrMapping/>
  </p:clrMapOvr>
  <p:transition spd="slow"/>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3"/>
          <p:cNvSpPr>
            <a:spLocks noGrp="1" noChangeArrowheads="1"/>
          </p:cNvSpPr>
          <p:nvPr>
            <p:ph sz="quarter" idx="1"/>
          </p:nvPr>
        </p:nvSpPr>
        <p:spPr>
          <a:xfrm>
            <a:off x="457200" y="304800"/>
            <a:ext cx="8229600" cy="6248400"/>
          </a:xfrm>
        </p:spPr>
        <p:txBody>
          <a:bodyPr/>
          <a:lstStyle/>
          <a:p>
            <a:pPr eaLnBrk="1" hangingPunct="1">
              <a:buFontTx/>
              <a:buNone/>
            </a:pPr>
            <a:r>
              <a:rPr lang="en-US" altLang="en-US" sz="3600" u="sng" smtClean="0"/>
              <a:t>NB.</a:t>
            </a:r>
            <a:r>
              <a:rPr lang="en-US" altLang="en-US" sz="3600" smtClean="0"/>
              <a:t> Colorectal cancers often begin as polyps – (benign growths on the surface of the colon). </a:t>
            </a:r>
          </a:p>
          <a:p>
            <a:pPr eaLnBrk="1" hangingPunct="1">
              <a:buFontTx/>
              <a:buNone/>
            </a:pPr>
            <a:r>
              <a:rPr lang="en-US" altLang="en-US" sz="3600" smtClean="0"/>
              <a:t>The two most common types of intestinal polyps are adenomas and hyperplastic polyps. </a:t>
            </a:r>
          </a:p>
          <a:p>
            <a:pPr eaLnBrk="1" hangingPunct="1">
              <a:buFontTx/>
              <a:buNone/>
            </a:pPr>
            <a:r>
              <a:rPr lang="en-US" altLang="en-US" sz="3600" smtClean="0"/>
              <a:t>They develop when there are errors in the way cells grow and repair the lining of the colon. </a:t>
            </a:r>
          </a:p>
          <a:p>
            <a:pPr eaLnBrk="1" hangingPunct="1">
              <a:buFontTx/>
              <a:buNone/>
            </a:pPr>
            <a:r>
              <a:rPr lang="en-US" altLang="en-US" sz="3600" smtClean="0"/>
              <a:t>Most polyps remain benign, but some have the potential to turn cancerous. </a:t>
            </a:r>
          </a:p>
          <a:p>
            <a:pPr eaLnBrk="1" hangingPunct="1">
              <a:buFontTx/>
              <a:buNone/>
            </a:pPr>
            <a:r>
              <a:rPr lang="en-US" altLang="en-US" sz="3600" smtClean="0"/>
              <a:t>Removing them early prevents colorectal cancer. </a:t>
            </a:r>
          </a:p>
        </p:txBody>
      </p:sp>
      <p:sp>
        <p:nvSpPr>
          <p:cNvPr id="3" name="Slide Number Placeholder 2"/>
          <p:cNvSpPr>
            <a:spLocks noGrp="1"/>
          </p:cNvSpPr>
          <p:nvPr>
            <p:ph type="sldNum" sz="quarter" idx="12"/>
          </p:nvPr>
        </p:nvSpPr>
        <p:spPr/>
        <p:txBody>
          <a:bodyPr/>
          <a:lstStyle/>
          <a:p>
            <a:pPr>
              <a:defRPr/>
            </a:pPr>
            <a:fld id="{52AC6A86-641C-4F07-BA99-ED2C069C404F}" type="slidenum">
              <a:rPr lang="en-US"/>
              <a:pPr>
                <a:defRPr/>
              </a:pPr>
              <a:t>350</a:t>
            </a:fld>
            <a:endParaRPr lang="en-US"/>
          </a:p>
        </p:txBody>
      </p:sp>
    </p:spTree>
    <p:extLst>
      <p:ext uri="{BB962C8B-B14F-4D97-AF65-F5344CB8AC3E}">
        <p14:creationId xmlns:p14="http://schemas.microsoft.com/office/powerpoint/2010/main" val="3261393576"/>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3"/>
          <p:cNvSpPr>
            <a:spLocks noGrp="1" noChangeArrowheads="1"/>
          </p:cNvSpPr>
          <p:nvPr>
            <p:ph sz="quarter" idx="1"/>
          </p:nvPr>
        </p:nvSpPr>
        <p:spPr>
          <a:xfrm>
            <a:off x="381000" y="609600"/>
            <a:ext cx="8229600" cy="5486400"/>
          </a:xfrm>
        </p:spPr>
        <p:txBody>
          <a:bodyPr/>
          <a:lstStyle/>
          <a:p>
            <a:pPr eaLnBrk="1" hangingPunct="1">
              <a:lnSpc>
                <a:spcPct val="90000"/>
              </a:lnSpc>
              <a:buFontTx/>
              <a:buNone/>
            </a:pPr>
            <a:r>
              <a:rPr lang="en-US" altLang="en-US" sz="3600" b="1" smtClean="0"/>
              <a:t>Spread</a:t>
            </a:r>
            <a:endParaRPr lang="en-US" altLang="en-US" sz="3600" smtClean="0"/>
          </a:p>
          <a:p>
            <a:pPr eaLnBrk="1" hangingPunct="1">
              <a:lnSpc>
                <a:spcPct val="90000"/>
              </a:lnSpc>
              <a:buFontTx/>
              <a:buNone/>
            </a:pPr>
            <a:r>
              <a:rPr lang="en-US" altLang="en-US" sz="3600" smtClean="0"/>
              <a:t>May spread</a:t>
            </a:r>
          </a:p>
          <a:p>
            <a:pPr lvl="1" eaLnBrk="1" hangingPunct="1">
              <a:lnSpc>
                <a:spcPct val="90000"/>
              </a:lnSpc>
            </a:pPr>
            <a:r>
              <a:rPr lang="en-US" altLang="en-US" sz="3600" smtClean="0"/>
              <a:t>Direct to adjacent structures e.g. bladder, uterus.</a:t>
            </a:r>
          </a:p>
          <a:p>
            <a:pPr lvl="1" eaLnBrk="1" hangingPunct="1">
              <a:lnSpc>
                <a:spcPct val="90000"/>
              </a:lnSpc>
            </a:pPr>
            <a:r>
              <a:rPr lang="en-US" altLang="en-US" sz="3600" smtClean="0"/>
              <a:t>Via lymphatic to surround LN</a:t>
            </a:r>
          </a:p>
          <a:p>
            <a:pPr lvl="1" eaLnBrk="1" hangingPunct="1">
              <a:lnSpc>
                <a:spcPct val="90000"/>
              </a:lnSpc>
            </a:pPr>
            <a:r>
              <a:rPr lang="en-US" altLang="en-US" sz="3600" smtClean="0"/>
              <a:t>Blood stream to distant organs e.g. liver and other organs of the body.</a:t>
            </a:r>
          </a:p>
          <a:p>
            <a:pPr lvl="1" eaLnBrk="1" hangingPunct="1">
              <a:lnSpc>
                <a:spcPct val="90000"/>
              </a:lnSpc>
            </a:pPr>
            <a:r>
              <a:rPr lang="en-US" altLang="en-US" sz="3600" smtClean="0"/>
              <a:t>Transcolonic to pouch of Douglas</a:t>
            </a:r>
          </a:p>
          <a:p>
            <a:pPr eaLnBrk="1" hangingPunct="1">
              <a:lnSpc>
                <a:spcPct val="90000"/>
              </a:lnSpc>
              <a:buFontTx/>
              <a:buNone/>
            </a:pPr>
            <a:r>
              <a:rPr lang="en-US" altLang="en-US" sz="3600" smtClean="0"/>
              <a:t>	           			     -Ovaries</a:t>
            </a:r>
          </a:p>
          <a:p>
            <a:pPr eaLnBrk="1" hangingPunct="1">
              <a:lnSpc>
                <a:spcPct val="90000"/>
              </a:lnSpc>
            </a:pPr>
            <a:endParaRPr lang="en-US" altLang="en-US" sz="3600" smtClean="0"/>
          </a:p>
        </p:txBody>
      </p:sp>
      <p:sp>
        <p:nvSpPr>
          <p:cNvPr id="3" name="Slide Number Placeholder 2"/>
          <p:cNvSpPr>
            <a:spLocks noGrp="1"/>
          </p:cNvSpPr>
          <p:nvPr>
            <p:ph type="sldNum" sz="quarter" idx="12"/>
          </p:nvPr>
        </p:nvSpPr>
        <p:spPr/>
        <p:txBody>
          <a:bodyPr/>
          <a:lstStyle/>
          <a:p>
            <a:pPr>
              <a:defRPr/>
            </a:pPr>
            <a:fld id="{7DDE33B4-05CF-4377-B8E8-AEEEA56E3890}" type="slidenum">
              <a:rPr lang="en-US"/>
              <a:pPr>
                <a:defRPr/>
              </a:pPr>
              <a:t>351</a:t>
            </a:fld>
            <a:endParaRPr lang="en-US"/>
          </a:p>
        </p:txBody>
      </p:sp>
    </p:spTree>
    <p:extLst>
      <p:ext uri="{BB962C8B-B14F-4D97-AF65-F5344CB8AC3E}">
        <p14:creationId xmlns:p14="http://schemas.microsoft.com/office/powerpoint/2010/main" val="1905020647"/>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3"/>
          <p:cNvSpPr>
            <a:spLocks noGrp="1" noChangeArrowheads="1"/>
          </p:cNvSpPr>
          <p:nvPr>
            <p:ph sz="quarter" idx="1"/>
          </p:nvPr>
        </p:nvSpPr>
        <p:spPr>
          <a:xfrm>
            <a:off x="457200" y="228600"/>
            <a:ext cx="8229600" cy="6629400"/>
          </a:xfrm>
        </p:spPr>
        <p:txBody>
          <a:bodyPr/>
          <a:lstStyle/>
          <a:p>
            <a:pPr eaLnBrk="1" hangingPunct="1">
              <a:lnSpc>
                <a:spcPct val="80000"/>
              </a:lnSpc>
              <a:buFontTx/>
              <a:buNone/>
            </a:pPr>
            <a:r>
              <a:rPr lang="en-US" altLang="en-US" sz="2000" b="1" u="sng" smtClean="0"/>
              <a:t>Clinical Features</a:t>
            </a:r>
            <a:endParaRPr lang="en-US" altLang="en-US" sz="2000" u="sng" smtClean="0"/>
          </a:p>
          <a:p>
            <a:pPr eaLnBrk="1" hangingPunct="1">
              <a:lnSpc>
                <a:spcPct val="80000"/>
              </a:lnSpc>
            </a:pPr>
            <a:r>
              <a:rPr lang="en-US" altLang="en-US" sz="2000" smtClean="0"/>
              <a:t>Change in bowel habits characterized by constipation followed by diarrhoea.</a:t>
            </a:r>
          </a:p>
          <a:p>
            <a:pPr eaLnBrk="1" hangingPunct="1">
              <a:lnSpc>
                <a:spcPct val="80000"/>
              </a:lnSpc>
            </a:pPr>
            <a:r>
              <a:rPr lang="en-US" altLang="en-US" sz="2000" smtClean="0"/>
              <a:t>Stool –blood stained.</a:t>
            </a:r>
          </a:p>
          <a:p>
            <a:pPr eaLnBrk="1" hangingPunct="1">
              <a:lnSpc>
                <a:spcPct val="80000"/>
              </a:lnSpc>
            </a:pPr>
            <a:r>
              <a:rPr lang="en-US" altLang="en-US" sz="2000" smtClean="0"/>
              <a:t>lower abdominal pain/discomfort</a:t>
            </a:r>
          </a:p>
          <a:p>
            <a:pPr eaLnBrk="1" hangingPunct="1">
              <a:lnSpc>
                <a:spcPct val="80000"/>
              </a:lnSpc>
            </a:pPr>
            <a:r>
              <a:rPr lang="en-US" altLang="en-US" sz="2000" smtClean="0"/>
              <a:t>Calibre of the stool will be diminished due to narrowing of the lumen in the part affected.</a:t>
            </a:r>
          </a:p>
          <a:p>
            <a:pPr eaLnBrk="1" hangingPunct="1">
              <a:lnSpc>
                <a:spcPct val="80000"/>
              </a:lnSpc>
            </a:pPr>
            <a:r>
              <a:rPr lang="en-US" altLang="en-US" sz="2000" smtClean="0"/>
              <a:t>Anorexia and weight loss.</a:t>
            </a:r>
          </a:p>
          <a:p>
            <a:pPr eaLnBrk="1" hangingPunct="1">
              <a:lnSpc>
                <a:spcPct val="80000"/>
              </a:lnSpc>
              <a:buFontTx/>
              <a:buNone/>
            </a:pPr>
            <a:r>
              <a:rPr lang="en-US" altLang="en-US" sz="2000" b="1" smtClean="0"/>
              <a:t>O/E</a:t>
            </a:r>
            <a:endParaRPr lang="en-US" altLang="en-US" sz="2000" smtClean="0"/>
          </a:p>
          <a:p>
            <a:pPr eaLnBrk="1" hangingPunct="1">
              <a:lnSpc>
                <a:spcPct val="80000"/>
              </a:lnSpc>
              <a:buFontTx/>
              <a:buNone/>
            </a:pPr>
            <a:r>
              <a:rPr lang="en-US" altLang="en-US" sz="2000" smtClean="0"/>
              <a:t>1. Cachexic</a:t>
            </a:r>
          </a:p>
          <a:p>
            <a:pPr eaLnBrk="1" hangingPunct="1">
              <a:lnSpc>
                <a:spcPct val="80000"/>
              </a:lnSpc>
              <a:buFontTx/>
              <a:buNone/>
            </a:pPr>
            <a:r>
              <a:rPr lang="en-US" altLang="en-US" sz="2000" smtClean="0"/>
              <a:t>2. Pale</a:t>
            </a:r>
          </a:p>
          <a:p>
            <a:pPr eaLnBrk="1" hangingPunct="1">
              <a:lnSpc>
                <a:spcPct val="80000"/>
              </a:lnSpc>
              <a:buFontTx/>
              <a:buNone/>
            </a:pPr>
            <a:r>
              <a:rPr lang="en-US" altLang="en-US" sz="2000" smtClean="0"/>
              <a:t>3. Jaundice +/-</a:t>
            </a:r>
          </a:p>
          <a:p>
            <a:pPr eaLnBrk="1" hangingPunct="1">
              <a:lnSpc>
                <a:spcPct val="80000"/>
              </a:lnSpc>
              <a:buFontTx/>
              <a:buNone/>
            </a:pPr>
            <a:endParaRPr lang="en-US" altLang="en-US" sz="2000" smtClean="0"/>
          </a:p>
          <a:p>
            <a:pPr eaLnBrk="1" hangingPunct="1">
              <a:lnSpc>
                <a:spcPct val="80000"/>
              </a:lnSpc>
              <a:buFontTx/>
              <a:buNone/>
            </a:pPr>
            <a:r>
              <a:rPr lang="en-US" altLang="en-US" sz="2000" smtClean="0"/>
              <a:t>P/A</a:t>
            </a:r>
          </a:p>
          <a:p>
            <a:pPr eaLnBrk="1" hangingPunct="1">
              <a:lnSpc>
                <a:spcPct val="80000"/>
              </a:lnSpc>
            </a:pPr>
            <a:r>
              <a:rPr lang="en-US" altLang="en-US" sz="2000" smtClean="0"/>
              <a:t>Palpable mass, lower abdomen +/-</a:t>
            </a:r>
          </a:p>
          <a:p>
            <a:pPr eaLnBrk="1" hangingPunct="1">
              <a:lnSpc>
                <a:spcPct val="80000"/>
              </a:lnSpc>
            </a:pPr>
            <a:r>
              <a:rPr lang="en-US" altLang="en-US" sz="2000" smtClean="0"/>
              <a:t>Nodular hepatomegaly</a:t>
            </a:r>
          </a:p>
          <a:p>
            <a:pPr eaLnBrk="1" hangingPunct="1">
              <a:lnSpc>
                <a:spcPct val="80000"/>
              </a:lnSpc>
              <a:buFontTx/>
              <a:buNone/>
            </a:pPr>
            <a:endParaRPr lang="en-US" altLang="en-US" sz="2000" b="1" smtClean="0"/>
          </a:p>
          <a:p>
            <a:pPr eaLnBrk="1" hangingPunct="1">
              <a:lnSpc>
                <a:spcPct val="80000"/>
              </a:lnSpc>
              <a:buFontTx/>
              <a:buNone/>
            </a:pPr>
            <a:r>
              <a:rPr lang="en-US" altLang="en-US" sz="2000" b="1" smtClean="0"/>
              <a:t>P/R</a:t>
            </a:r>
            <a:endParaRPr lang="en-US" altLang="en-US" sz="2000" smtClean="0"/>
          </a:p>
          <a:p>
            <a:pPr eaLnBrk="1" hangingPunct="1">
              <a:lnSpc>
                <a:spcPct val="80000"/>
              </a:lnSpc>
            </a:pPr>
            <a:r>
              <a:rPr lang="en-US" altLang="en-US" sz="2000" smtClean="0"/>
              <a:t>A mass may be felt</a:t>
            </a:r>
          </a:p>
          <a:p>
            <a:pPr eaLnBrk="1" hangingPunct="1">
              <a:lnSpc>
                <a:spcPct val="80000"/>
              </a:lnSpc>
            </a:pPr>
            <a:r>
              <a:rPr lang="en-US" altLang="en-US" sz="2000" smtClean="0"/>
              <a:t>Examining digit-blood stained.</a:t>
            </a:r>
          </a:p>
          <a:p>
            <a:pPr eaLnBrk="1" hangingPunct="1">
              <a:lnSpc>
                <a:spcPct val="80000"/>
              </a:lnSpc>
            </a:pPr>
            <a:endParaRPr lang="en-US" altLang="en-US" sz="2000" smtClean="0"/>
          </a:p>
        </p:txBody>
      </p:sp>
      <p:sp>
        <p:nvSpPr>
          <p:cNvPr id="3" name="Slide Number Placeholder 2"/>
          <p:cNvSpPr>
            <a:spLocks noGrp="1"/>
          </p:cNvSpPr>
          <p:nvPr>
            <p:ph type="sldNum" sz="quarter" idx="12"/>
          </p:nvPr>
        </p:nvSpPr>
        <p:spPr/>
        <p:txBody>
          <a:bodyPr/>
          <a:lstStyle/>
          <a:p>
            <a:pPr>
              <a:defRPr/>
            </a:pPr>
            <a:fld id="{4839A978-2E70-447B-92EE-586CC2CBB25F}" type="slidenum">
              <a:rPr lang="en-US"/>
              <a:pPr>
                <a:defRPr/>
              </a:pPr>
              <a:t>352</a:t>
            </a:fld>
            <a:endParaRPr lang="en-US"/>
          </a:p>
        </p:txBody>
      </p:sp>
    </p:spTree>
    <p:extLst>
      <p:ext uri="{BB962C8B-B14F-4D97-AF65-F5344CB8AC3E}">
        <p14:creationId xmlns:p14="http://schemas.microsoft.com/office/powerpoint/2010/main" val="1002969868"/>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62"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533400" y="228600"/>
            <a:ext cx="7924800" cy="6510338"/>
          </a:xfrm>
        </p:spPr>
      </p:pic>
      <p:sp>
        <p:nvSpPr>
          <p:cNvPr id="3" name="Slide Number Placeholder 2"/>
          <p:cNvSpPr>
            <a:spLocks noGrp="1"/>
          </p:cNvSpPr>
          <p:nvPr>
            <p:ph type="sldNum" sz="quarter" idx="12"/>
          </p:nvPr>
        </p:nvSpPr>
        <p:spPr/>
        <p:txBody>
          <a:bodyPr/>
          <a:lstStyle/>
          <a:p>
            <a:pPr>
              <a:defRPr/>
            </a:pPr>
            <a:fld id="{62E43DE6-F29A-412A-8991-AF1C66195EFE}" type="slidenum">
              <a:rPr lang="en-US"/>
              <a:pPr>
                <a:defRPr/>
              </a:pPr>
              <a:t>353</a:t>
            </a:fld>
            <a:endParaRPr lang="en-US"/>
          </a:p>
        </p:txBody>
      </p:sp>
    </p:spTree>
    <p:extLst>
      <p:ext uri="{BB962C8B-B14F-4D97-AF65-F5344CB8AC3E}">
        <p14:creationId xmlns:p14="http://schemas.microsoft.com/office/powerpoint/2010/main" val="1910482483"/>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386" name="Picture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905000" y="1066800"/>
            <a:ext cx="5029200" cy="4754563"/>
          </a:xfrm>
        </p:spPr>
      </p:pic>
      <p:sp>
        <p:nvSpPr>
          <p:cNvPr id="3" name="Slide Number Placeholder 2"/>
          <p:cNvSpPr>
            <a:spLocks noGrp="1"/>
          </p:cNvSpPr>
          <p:nvPr>
            <p:ph type="sldNum" sz="quarter" idx="12"/>
          </p:nvPr>
        </p:nvSpPr>
        <p:spPr/>
        <p:txBody>
          <a:bodyPr/>
          <a:lstStyle/>
          <a:p>
            <a:pPr>
              <a:defRPr/>
            </a:pPr>
            <a:fld id="{FA2A3FB4-4263-4E2C-95D6-AC953D73595A}" type="slidenum">
              <a:rPr lang="en-US"/>
              <a:pPr>
                <a:defRPr/>
              </a:pPr>
              <a:t>354</a:t>
            </a:fld>
            <a:endParaRPr lang="en-US"/>
          </a:p>
        </p:txBody>
      </p:sp>
    </p:spTree>
    <p:extLst>
      <p:ext uri="{BB962C8B-B14F-4D97-AF65-F5344CB8AC3E}">
        <p14:creationId xmlns:p14="http://schemas.microsoft.com/office/powerpoint/2010/main" val="2854369984"/>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Title 1"/>
          <p:cNvSpPr>
            <a:spLocks noGrp="1"/>
          </p:cNvSpPr>
          <p:nvPr>
            <p:ph type="title"/>
          </p:nvPr>
        </p:nvSpPr>
        <p:spPr/>
        <p:txBody>
          <a:bodyPr/>
          <a:lstStyle/>
          <a:p>
            <a:r>
              <a:rPr lang="en-US" altLang="en-US" smtClean="0"/>
              <a:t>Adenoma carcinoma sequence</a:t>
            </a:r>
          </a:p>
        </p:txBody>
      </p:sp>
      <p:pic>
        <p:nvPicPr>
          <p:cNvPr id="401411"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533400" y="1752600"/>
            <a:ext cx="1676400" cy="1828800"/>
          </a:xfrm>
        </p:spPr>
      </p:pic>
      <p:pic>
        <p:nvPicPr>
          <p:cNvPr id="4014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828800"/>
            <a:ext cx="190500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14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1828800"/>
            <a:ext cx="1905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6"/>
          <p:cNvSpPr/>
          <p:nvPr/>
        </p:nvSpPr>
        <p:spPr>
          <a:xfrm>
            <a:off x="2590800" y="2667000"/>
            <a:ext cx="977900" cy="484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
        <p:nvSpPr>
          <p:cNvPr id="8" name="Right Arrow 7"/>
          <p:cNvSpPr/>
          <p:nvPr/>
        </p:nvSpPr>
        <p:spPr>
          <a:xfrm>
            <a:off x="5943600" y="2743200"/>
            <a:ext cx="977900" cy="484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spTree>
    <p:extLst>
      <p:ext uri="{BB962C8B-B14F-4D97-AF65-F5344CB8AC3E}">
        <p14:creationId xmlns:p14="http://schemas.microsoft.com/office/powerpoint/2010/main" val="1545109099"/>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3"/>
          <p:cNvSpPr>
            <a:spLocks noGrp="1" noChangeArrowheads="1"/>
          </p:cNvSpPr>
          <p:nvPr>
            <p:ph sz="quarter" idx="1"/>
          </p:nvPr>
        </p:nvSpPr>
        <p:spPr>
          <a:xfrm>
            <a:off x="457200" y="838200"/>
            <a:ext cx="8229600" cy="5287963"/>
          </a:xfrm>
        </p:spPr>
        <p:txBody>
          <a:bodyPr/>
          <a:lstStyle/>
          <a:p>
            <a:pPr eaLnBrk="1" hangingPunct="1">
              <a:buFontTx/>
              <a:buNone/>
            </a:pPr>
            <a:r>
              <a:rPr lang="en-US" altLang="en-US" sz="4400" b="1" smtClean="0"/>
              <a:t>Complications</a:t>
            </a:r>
            <a:endParaRPr lang="en-US" altLang="en-US" sz="4400" smtClean="0"/>
          </a:p>
          <a:p>
            <a:pPr eaLnBrk="1" hangingPunct="1"/>
            <a:r>
              <a:rPr lang="en-US" altLang="en-US" sz="4400" smtClean="0"/>
              <a:t>Haemorrhage -iron deficiency anaemia</a:t>
            </a:r>
          </a:p>
          <a:p>
            <a:pPr eaLnBrk="1" hangingPunct="1"/>
            <a:r>
              <a:rPr lang="en-US" altLang="en-US" sz="4400" smtClean="0"/>
              <a:t>Perforation</a:t>
            </a:r>
          </a:p>
          <a:p>
            <a:pPr eaLnBrk="1" hangingPunct="1"/>
            <a:r>
              <a:rPr lang="en-US" altLang="en-US" sz="4400" smtClean="0"/>
              <a:t>Intestinal obstruction</a:t>
            </a:r>
          </a:p>
          <a:p>
            <a:pPr eaLnBrk="1" hangingPunct="1"/>
            <a:r>
              <a:rPr lang="en-US" altLang="en-US" sz="4400" smtClean="0"/>
              <a:t>Fistulae formation with adjacent organs.</a:t>
            </a:r>
          </a:p>
          <a:p>
            <a:pPr eaLnBrk="1" hangingPunct="1"/>
            <a:endParaRPr lang="en-US" altLang="en-US" sz="4400" smtClean="0"/>
          </a:p>
        </p:txBody>
      </p:sp>
      <p:sp>
        <p:nvSpPr>
          <p:cNvPr id="3" name="Slide Number Placeholder 2"/>
          <p:cNvSpPr>
            <a:spLocks noGrp="1"/>
          </p:cNvSpPr>
          <p:nvPr>
            <p:ph type="sldNum" sz="quarter" idx="12"/>
          </p:nvPr>
        </p:nvSpPr>
        <p:spPr/>
        <p:txBody>
          <a:bodyPr/>
          <a:lstStyle/>
          <a:p>
            <a:pPr>
              <a:defRPr/>
            </a:pPr>
            <a:fld id="{FAF2FD8F-B098-4151-AF1E-B1DA3A177495}" type="slidenum">
              <a:rPr lang="en-US"/>
              <a:pPr>
                <a:defRPr/>
              </a:pPr>
              <a:t>356</a:t>
            </a:fld>
            <a:endParaRPr lang="en-US"/>
          </a:p>
        </p:txBody>
      </p:sp>
    </p:spTree>
    <p:extLst>
      <p:ext uri="{BB962C8B-B14F-4D97-AF65-F5344CB8AC3E}">
        <p14:creationId xmlns:p14="http://schemas.microsoft.com/office/powerpoint/2010/main" val="3557511666"/>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3"/>
          <p:cNvSpPr>
            <a:spLocks noGrp="1" noChangeArrowheads="1"/>
          </p:cNvSpPr>
          <p:nvPr>
            <p:ph sz="quarter" idx="1"/>
          </p:nvPr>
        </p:nvSpPr>
        <p:spPr>
          <a:xfrm>
            <a:off x="457200" y="228600"/>
            <a:ext cx="8229600" cy="5897563"/>
          </a:xfrm>
        </p:spPr>
        <p:txBody>
          <a:bodyPr/>
          <a:lstStyle/>
          <a:p>
            <a:pPr marL="609600" indent="-609600" eaLnBrk="1" hangingPunct="1">
              <a:buFontTx/>
              <a:buNone/>
            </a:pPr>
            <a:r>
              <a:rPr lang="en-US" altLang="en-US" b="1" u="sng" smtClean="0"/>
              <a:t>Investigation</a:t>
            </a:r>
            <a:endParaRPr lang="en-US" altLang="en-US" u="sng" smtClean="0"/>
          </a:p>
          <a:p>
            <a:pPr marL="609600" indent="-609600" eaLnBrk="1" hangingPunct="1">
              <a:buFontTx/>
              <a:buAutoNum type="arabicPeriod"/>
            </a:pPr>
            <a:r>
              <a:rPr lang="en-US" altLang="en-US" sz="2800" smtClean="0"/>
              <a:t>Blood-FHG-Hb</a:t>
            </a:r>
          </a:p>
          <a:p>
            <a:pPr marL="609600" indent="-609600" eaLnBrk="1" hangingPunct="1">
              <a:buFontTx/>
              <a:buAutoNum type="arabicPeriod"/>
            </a:pPr>
            <a:r>
              <a:rPr lang="en-US" altLang="en-US" sz="2800" smtClean="0"/>
              <a:t>CXR-R/O metastasis to lungs</a:t>
            </a:r>
          </a:p>
          <a:p>
            <a:pPr marL="609600" indent="-609600" eaLnBrk="1" hangingPunct="1">
              <a:buFontTx/>
              <a:buAutoNum type="arabicPeriod"/>
            </a:pPr>
            <a:r>
              <a:rPr lang="en-US" altLang="en-US" sz="2800" smtClean="0"/>
              <a:t>Blood –LFT</a:t>
            </a:r>
          </a:p>
          <a:p>
            <a:pPr marL="609600" indent="-609600" eaLnBrk="1" hangingPunct="1">
              <a:buFontTx/>
              <a:buAutoNum type="arabicPeriod"/>
            </a:pPr>
            <a:r>
              <a:rPr lang="en-US" altLang="en-US" sz="2800" smtClean="0"/>
              <a:t>Ba enema –show a filling defect</a:t>
            </a:r>
          </a:p>
          <a:p>
            <a:pPr marL="609600" indent="-609600" eaLnBrk="1" hangingPunct="1">
              <a:buFontTx/>
              <a:buNone/>
            </a:pPr>
            <a:r>
              <a:rPr lang="en-US" altLang="en-US" sz="2800" smtClean="0"/>
              <a:t>        		 -stricture</a:t>
            </a:r>
          </a:p>
        </p:txBody>
      </p:sp>
      <p:pic>
        <p:nvPicPr>
          <p:cNvPr id="40345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8688" y="2667000"/>
            <a:ext cx="3643312"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pPr>
              <a:defRPr/>
            </a:pPr>
            <a:fld id="{CBBA9F30-41CD-42E5-8962-8066A60205E7}" type="slidenum">
              <a:rPr lang="en-US"/>
              <a:pPr>
                <a:defRPr/>
              </a:pPr>
              <a:t>357</a:t>
            </a:fld>
            <a:endParaRPr lang="en-US"/>
          </a:p>
        </p:txBody>
      </p:sp>
    </p:spTree>
    <p:extLst>
      <p:ext uri="{BB962C8B-B14F-4D97-AF65-F5344CB8AC3E}">
        <p14:creationId xmlns:p14="http://schemas.microsoft.com/office/powerpoint/2010/main" val="1558962309"/>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3"/>
          <p:cNvSpPr>
            <a:spLocks noGrp="1" noChangeArrowheads="1"/>
          </p:cNvSpPr>
          <p:nvPr>
            <p:ph sz="quarter" idx="1"/>
          </p:nvPr>
        </p:nvSpPr>
        <p:spPr>
          <a:xfrm>
            <a:off x="304800" y="304800"/>
            <a:ext cx="8229600" cy="4525963"/>
          </a:xfrm>
        </p:spPr>
        <p:txBody>
          <a:bodyPr/>
          <a:lstStyle/>
          <a:p>
            <a:pPr eaLnBrk="1" hangingPunct="1">
              <a:buFontTx/>
              <a:buNone/>
            </a:pPr>
            <a:r>
              <a:rPr lang="en-US" altLang="en-US" smtClean="0"/>
              <a:t>5. Colonoscopy with biopsy is done.</a:t>
            </a:r>
          </a:p>
          <a:p>
            <a:pPr lvl="2" eaLnBrk="1" hangingPunct="1">
              <a:buFontTx/>
              <a:buNone/>
            </a:pPr>
            <a:r>
              <a:rPr lang="en-US" altLang="en-US" sz="2800" smtClean="0"/>
              <a:t>-You will be able to see the tumour.</a:t>
            </a:r>
          </a:p>
          <a:p>
            <a:pPr lvl="2" eaLnBrk="1" hangingPunct="1">
              <a:buFontTx/>
              <a:buNone/>
            </a:pPr>
            <a:r>
              <a:rPr lang="en-US" altLang="en-US" sz="2800" smtClean="0"/>
              <a:t>-Histological studies confirm diagnosis. </a:t>
            </a:r>
          </a:p>
          <a:p>
            <a:pPr eaLnBrk="1" hangingPunct="1"/>
            <a:endParaRPr lang="en-US" altLang="en-US" smtClean="0"/>
          </a:p>
        </p:txBody>
      </p:sp>
      <p:pic>
        <p:nvPicPr>
          <p:cNvPr id="404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981200"/>
            <a:ext cx="67818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pPr>
              <a:defRPr/>
            </a:pPr>
            <a:fld id="{4DB8A35C-1A30-4F3F-83CA-5128E1DF3FD6}" type="slidenum">
              <a:rPr lang="en-US"/>
              <a:pPr>
                <a:defRPr/>
              </a:pPr>
              <a:t>358</a:t>
            </a:fld>
            <a:endParaRPr lang="en-US"/>
          </a:p>
        </p:txBody>
      </p:sp>
    </p:spTree>
    <p:extLst>
      <p:ext uri="{BB962C8B-B14F-4D97-AF65-F5344CB8AC3E}">
        <p14:creationId xmlns:p14="http://schemas.microsoft.com/office/powerpoint/2010/main" val="2725058324"/>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3"/>
          <p:cNvSpPr>
            <a:spLocks noGrp="1" noChangeArrowheads="1"/>
          </p:cNvSpPr>
          <p:nvPr>
            <p:ph sz="quarter" idx="1"/>
          </p:nvPr>
        </p:nvSpPr>
        <p:spPr>
          <a:xfrm>
            <a:off x="457200" y="304800"/>
            <a:ext cx="8229600" cy="5821363"/>
          </a:xfrm>
        </p:spPr>
        <p:txBody>
          <a:bodyPr/>
          <a:lstStyle/>
          <a:p>
            <a:pPr eaLnBrk="1" hangingPunct="1">
              <a:buFontTx/>
              <a:buNone/>
            </a:pPr>
            <a:r>
              <a:rPr lang="en-US" altLang="en-US" sz="3600" b="1" u="sng" smtClean="0"/>
              <a:t>NB</a:t>
            </a:r>
          </a:p>
          <a:p>
            <a:pPr eaLnBrk="1" hangingPunct="1">
              <a:buFontTx/>
              <a:buNone/>
            </a:pPr>
            <a:r>
              <a:rPr lang="en-US" altLang="en-US" sz="3600" smtClean="0"/>
              <a:t>  There is now an alternative to colonoscopy that uses CT scan images to construct a 3-D model of your colon, Called </a:t>
            </a:r>
            <a:r>
              <a:rPr lang="en-US" altLang="en-US" sz="3600" b="1" u="sng" smtClean="0"/>
              <a:t>virtual colonoscopy</a:t>
            </a:r>
            <a:r>
              <a:rPr lang="en-US" altLang="en-US" sz="3600" smtClean="0"/>
              <a:t>, the procedure can reveal polyps or other abnormalities without actually inserting a camera inside your body. The main disadvantage is that if polyps are found, a real colonoscopy will still be needed to remove and evaluate them.</a:t>
            </a:r>
          </a:p>
        </p:txBody>
      </p:sp>
      <p:sp>
        <p:nvSpPr>
          <p:cNvPr id="3" name="Slide Number Placeholder 2"/>
          <p:cNvSpPr>
            <a:spLocks noGrp="1"/>
          </p:cNvSpPr>
          <p:nvPr>
            <p:ph type="sldNum" sz="quarter" idx="12"/>
          </p:nvPr>
        </p:nvSpPr>
        <p:spPr/>
        <p:txBody>
          <a:bodyPr/>
          <a:lstStyle/>
          <a:p>
            <a:pPr>
              <a:defRPr/>
            </a:pPr>
            <a:fld id="{95EB98A3-9A19-46A8-AB20-C688C834F78C}" type="slidenum">
              <a:rPr lang="en-US"/>
              <a:pPr>
                <a:defRPr/>
              </a:pPr>
              <a:t>359</a:t>
            </a:fld>
            <a:endParaRPr lang="en-US"/>
          </a:p>
        </p:txBody>
      </p:sp>
    </p:spTree>
    <p:extLst>
      <p:ext uri="{BB962C8B-B14F-4D97-AF65-F5344CB8AC3E}">
        <p14:creationId xmlns:p14="http://schemas.microsoft.com/office/powerpoint/2010/main" val="30835724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2133600" y="304800"/>
            <a:ext cx="6705600" cy="6248400"/>
          </a:xfrm>
        </p:spPr>
        <p:txBody>
          <a:bodyPr/>
          <a:lstStyle/>
          <a:p>
            <a:pPr eaLnBrk="1" hangingPunct="1">
              <a:lnSpc>
                <a:spcPct val="90000"/>
              </a:lnSpc>
              <a:buFont typeface="Wingdings" pitchFamily="2" charset="2"/>
              <a:buNone/>
              <a:defRPr/>
            </a:pPr>
            <a:r>
              <a:rPr lang="en-US" sz="2400"/>
              <a:t>CF</a:t>
            </a:r>
          </a:p>
          <a:p>
            <a:pPr eaLnBrk="1" hangingPunct="1">
              <a:lnSpc>
                <a:spcPct val="90000"/>
              </a:lnSpc>
              <a:buFont typeface="Wingdings" pitchFamily="2" charset="2"/>
              <a:buNone/>
              <a:defRPr/>
            </a:pPr>
            <a:r>
              <a:rPr lang="en-US" sz="2400"/>
              <a:t>1. Pain</a:t>
            </a:r>
          </a:p>
          <a:p>
            <a:pPr eaLnBrk="1" hangingPunct="1">
              <a:lnSpc>
                <a:spcPct val="90000"/>
              </a:lnSpc>
              <a:buFont typeface="Wingdings" pitchFamily="2" charset="2"/>
              <a:buNone/>
              <a:defRPr/>
            </a:pPr>
            <a:r>
              <a:rPr lang="en-US" sz="2400"/>
              <a:t>2. Mastication, taking or swallowing may be painful.</a:t>
            </a:r>
          </a:p>
          <a:p>
            <a:pPr eaLnBrk="1" hangingPunct="1">
              <a:lnSpc>
                <a:spcPct val="90000"/>
              </a:lnSpc>
              <a:buFont typeface="Wingdings" pitchFamily="2" charset="2"/>
              <a:buNone/>
              <a:defRPr/>
            </a:pPr>
            <a:r>
              <a:rPr lang="en-US" sz="2400"/>
              <a:t>3. Painful ulcers involving the tongue</a:t>
            </a:r>
          </a:p>
          <a:p>
            <a:pPr eaLnBrk="1" hangingPunct="1">
              <a:lnSpc>
                <a:spcPct val="90000"/>
              </a:lnSpc>
              <a:buFont typeface="Wingdings" pitchFamily="2" charset="2"/>
              <a:buNone/>
              <a:defRPr/>
            </a:pPr>
            <a:r>
              <a:rPr lang="en-US" sz="2400"/>
              <a:t>4. Whitish patches involving the tongue</a:t>
            </a:r>
          </a:p>
          <a:p>
            <a:pPr eaLnBrk="1" hangingPunct="1">
              <a:lnSpc>
                <a:spcPct val="90000"/>
              </a:lnSpc>
              <a:buFont typeface="Wingdings" pitchFamily="2" charset="2"/>
              <a:buNone/>
              <a:defRPr/>
            </a:pPr>
            <a:r>
              <a:rPr lang="en-US" sz="2400"/>
              <a:t>5. Fever</a:t>
            </a:r>
          </a:p>
          <a:p>
            <a:pPr eaLnBrk="1" hangingPunct="1">
              <a:lnSpc>
                <a:spcPct val="90000"/>
              </a:lnSpc>
              <a:buFont typeface="Wingdings" pitchFamily="2" charset="2"/>
              <a:buNone/>
              <a:defRPr/>
            </a:pPr>
            <a:r>
              <a:rPr lang="en-US" sz="2400"/>
              <a:t>O/E</a:t>
            </a:r>
          </a:p>
          <a:p>
            <a:pPr lvl="2" eaLnBrk="1" hangingPunct="1">
              <a:lnSpc>
                <a:spcPct val="90000"/>
              </a:lnSpc>
              <a:buFont typeface="Wingdings" pitchFamily="2" charset="2"/>
              <a:buNone/>
              <a:defRPr/>
            </a:pPr>
            <a:r>
              <a:rPr lang="en-US" sz="1800"/>
              <a:t>1. Swollen red tongue</a:t>
            </a:r>
          </a:p>
          <a:p>
            <a:pPr lvl="2" eaLnBrk="1" hangingPunct="1">
              <a:lnSpc>
                <a:spcPct val="90000"/>
              </a:lnSpc>
              <a:buFont typeface="Wingdings" pitchFamily="2" charset="2"/>
              <a:buNone/>
              <a:defRPr/>
            </a:pPr>
            <a:r>
              <a:rPr lang="en-US" sz="1800"/>
              <a:t>2. enlarged cervical and sublingual LN</a:t>
            </a:r>
          </a:p>
          <a:p>
            <a:pPr eaLnBrk="1" hangingPunct="1">
              <a:lnSpc>
                <a:spcPct val="90000"/>
              </a:lnSpc>
              <a:buFont typeface="Wingdings" pitchFamily="2" charset="2"/>
              <a:buNone/>
              <a:defRPr/>
            </a:pPr>
            <a:r>
              <a:rPr lang="en-US" sz="2400"/>
              <a:t>TX</a:t>
            </a:r>
          </a:p>
          <a:p>
            <a:pPr eaLnBrk="1" hangingPunct="1">
              <a:lnSpc>
                <a:spcPct val="90000"/>
              </a:lnSpc>
              <a:buFont typeface="Wingdings" pitchFamily="2" charset="2"/>
              <a:buNone/>
              <a:defRPr/>
            </a:pPr>
            <a:r>
              <a:rPr lang="en-US" sz="2400"/>
              <a:t>-Analgesics</a:t>
            </a:r>
          </a:p>
          <a:p>
            <a:pPr eaLnBrk="1" hangingPunct="1">
              <a:lnSpc>
                <a:spcPct val="90000"/>
              </a:lnSpc>
              <a:buFont typeface="Wingdings" pitchFamily="2" charset="2"/>
              <a:buNone/>
              <a:defRPr/>
            </a:pPr>
            <a:r>
              <a:rPr lang="en-US" sz="2400"/>
              <a:t>-Antibiotics</a:t>
            </a:r>
          </a:p>
          <a:p>
            <a:pPr eaLnBrk="1" hangingPunct="1">
              <a:lnSpc>
                <a:spcPct val="90000"/>
              </a:lnSpc>
              <a:buFont typeface="Wingdings" pitchFamily="2" charset="2"/>
              <a:buNone/>
              <a:defRPr/>
            </a:pPr>
            <a:r>
              <a:rPr lang="en-US" sz="2400"/>
              <a:t>-Treat any systemic cause</a:t>
            </a:r>
          </a:p>
          <a:p>
            <a:pPr eaLnBrk="1" hangingPunct="1">
              <a:lnSpc>
                <a:spcPct val="90000"/>
              </a:lnSpc>
              <a:buFont typeface="Wingdings" pitchFamily="2" charset="2"/>
              <a:buNone/>
              <a:defRPr/>
            </a:pPr>
            <a:r>
              <a:rPr lang="en-US" sz="2400"/>
              <a:t>-Advice the pt to avoid taking any strong irritants.</a:t>
            </a:r>
          </a:p>
          <a:p>
            <a:pPr eaLnBrk="1" hangingPunct="1">
              <a:lnSpc>
                <a:spcPct val="90000"/>
              </a:lnSpc>
              <a:buFont typeface="Wingdings" pitchFamily="2" charset="2"/>
              <a:buNone/>
              <a:defRPr/>
            </a:pPr>
            <a:endParaRPr lang="en-US" sz="2400"/>
          </a:p>
        </p:txBody>
      </p:sp>
      <p:sp>
        <p:nvSpPr>
          <p:cNvPr id="3" name="Slide Number Placeholder 2"/>
          <p:cNvSpPr>
            <a:spLocks noGrp="1"/>
          </p:cNvSpPr>
          <p:nvPr>
            <p:ph type="sldNum" sz="quarter" idx="12"/>
          </p:nvPr>
        </p:nvSpPr>
        <p:spPr/>
        <p:txBody>
          <a:bodyPr/>
          <a:lstStyle/>
          <a:p>
            <a:pPr>
              <a:defRPr/>
            </a:pPr>
            <a:fld id="{35BA058B-5533-42CE-9046-C25F049D5C72}" type="slidenum">
              <a:rPr lang="en-US">
                <a:solidFill>
                  <a:srgbClr val="000000"/>
                </a:solidFill>
              </a:rPr>
              <a:pPr>
                <a:defRPr/>
              </a:pPr>
              <a:t>36</a:t>
            </a:fld>
            <a:endParaRPr lang="en-US">
              <a:solidFill>
                <a:srgbClr val="000000"/>
              </a:solidFill>
            </a:endParaRPr>
          </a:p>
        </p:txBody>
      </p:sp>
    </p:spTree>
    <p:extLst>
      <p:ext uri="{BB962C8B-B14F-4D97-AF65-F5344CB8AC3E}">
        <p14:creationId xmlns:p14="http://schemas.microsoft.com/office/powerpoint/2010/main" val="920272243"/>
      </p:ext>
    </p:extLst>
  </p:cSld>
  <p:clrMapOvr>
    <a:masterClrMapping/>
  </p:clrMapOvr>
  <p:transition spd="slow"/>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65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8077200" cy="572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6531" name="Rectangle 5"/>
          <p:cNvSpPr>
            <a:spLocks noGrp="1" noChangeArrowheads="1"/>
          </p:cNvSpPr>
          <p:nvPr>
            <p:ph type="title"/>
          </p:nvPr>
        </p:nvSpPr>
        <p:spPr>
          <a:xfrm>
            <a:off x="457200" y="274638"/>
            <a:ext cx="8229600" cy="334962"/>
          </a:xfrm>
        </p:spPr>
        <p:txBody>
          <a:bodyPr/>
          <a:lstStyle/>
          <a:p>
            <a:pPr eaLnBrk="1" hangingPunct="1"/>
            <a:r>
              <a:rPr lang="en-US" altLang="en-US" b="1" smtClean="0"/>
              <a:t>Virtual Colonoscopy</a:t>
            </a:r>
          </a:p>
        </p:txBody>
      </p:sp>
      <p:sp>
        <p:nvSpPr>
          <p:cNvPr id="4" name="Slide Number Placeholder 3"/>
          <p:cNvSpPr>
            <a:spLocks noGrp="1"/>
          </p:cNvSpPr>
          <p:nvPr>
            <p:ph type="sldNum" sz="quarter" idx="12"/>
          </p:nvPr>
        </p:nvSpPr>
        <p:spPr/>
        <p:txBody>
          <a:bodyPr/>
          <a:lstStyle/>
          <a:p>
            <a:pPr>
              <a:defRPr/>
            </a:pPr>
            <a:fld id="{434EBD87-AB48-4E7A-8E20-C3B35D3221E9}" type="slidenum">
              <a:rPr lang="en-US"/>
              <a:pPr>
                <a:defRPr/>
              </a:pPr>
              <a:t>360</a:t>
            </a:fld>
            <a:endParaRPr lang="en-US"/>
          </a:p>
        </p:txBody>
      </p:sp>
    </p:spTree>
    <p:extLst>
      <p:ext uri="{BB962C8B-B14F-4D97-AF65-F5344CB8AC3E}">
        <p14:creationId xmlns:p14="http://schemas.microsoft.com/office/powerpoint/2010/main" val="1132421782"/>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3"/>
          <p:cNvSpPr>
            <a:spLocks noGrp="1" noChangeArrowheads="1"/>
          </p:cNvSpPr>
          <p:nvPr>
            <p:ph sz="quarter" idx="1"/>
          </p:nvPr>
        </p:nvSpPr>
        <p:spPr>
          <a:xfrm>
            <a:off x="228600" y="228600"/>
            <a:ext cx="8686800" cy="6172200"/>
          </a:xfrm>
        </p:spPr>
        <p:txBody>
          <a:bodyPr/>
          <a:lstStyle/>
          <a:p>
            <a:pPr marL="533400" indent="-533400" eaLnBrk="1" hangingPunct="1">
              <a:lnSpc>
                <a:spcPct val="80000"/>
              </a:lnSpc>
              <a:buFontTx/>
              <a:buNone/>
            </a:pPr>
            <a:r>
              <a:rPr lang="en-US" altLang="en-US" sz="2400" b="1" u="sng" smtClean="0"/>
              <a:t>Staging Colorectal Cancer</a:t>
            </a:r>
          </a:p>
          <a:p>
            <a:pPr marL="533400" indent="-533400" eaLnBrk="1" hangingPunct="1">
              <a:lnSpc>
                <a:spcPct val="80000"/>
              </a:lnSpc>
              <a:buFontTx/>
              <a:buNone/>
            </a:pPr>
            <a:r>
              <a:rPr lang="en-US" altLang="en-US" sz="2400" smtClean="0"/>
              <a:t>If cancer is detected, it will be "staged," a process of finding out how far the cancer has spread. Tumor size may not correlate with the stage of cancer. Staging also enables your doctor to determine what type of treatment you will receive.</a:t>
            </a:r>
          </a:p>
          <a:p>
            <a:pPr marL="533400" indent="-533400" eaLnBrk="1" hangingPunct="1">
              <a:lnSpc>
                <a:spcPct val="80000"/>
              </a:lnSpc>
              <a:buFontTx/>
              <a:buNone/>
            </a:pPr>
            <a:endParaRPr lang="en-US" altLang="en-US" sz="2400" smtClean="0"/>
          </a:p>
          <a:p>
            <a:pPr marL="533400" indent="-533400" eaLnBrk="1" hangingPunct="1">
              <a:lnSpc>
                <a:spcPct val="80000"/>
              </a:lnSpc>
              <a:buFontTx/>
              <a:buAutoNum type="arabicPeriod"/>
            </a:pPr>
            <a:r>
              <a:rPr lang="en-US" altLang="en-US" sz="2800" smtClean="0"/>
              <a:t>Stage 0 – carcinoma in situ</a:t>
            </a:r>
          </a:p>
          <a:p>
            <a:pPr marL="533400" indent="-533400" eaLnBrk="1" hangingPunct="1">
              <a:lnSpc>
                <a:spcPct val="80000"/>
              </a:lnSpc>
              <a:buFontTx/>
              <a:buAutoNum type="arabicPeriod"/>
            </a:pPr>
            <a:r>
              <a:rPr lang="en-US" altLang="en-US" sz="2800" smtClean="0"/>
              <a:t>Stage I – Cancer has not spread beyond the inside of the colon or rectum</a:t>
            </a:r>
          </a:p>
          <a:p>
            <a:pPr marL="533400" indent="-533400" eaLnBrk="1" hangingPunct="1">
              <a:lnSpc>
                <a:spcPct val="80000"/>
              </a:lnSpc>
              <a:buFontTx/>
              <a:buAutoNum type="arabicPeriod"/>
            </a:pPr>
            <a:r>
              <a:rPr lang="en-US" altLang="en-US" sz="2800" smtClean="0"/>
              <a:t>Stage II – Cancer has spread into the muscle layer of the colon or rectum</a:t>
            </a:r>
          </a:p>
          <a:p>
            <a:pPr marL="533400" indent="-533400" eaLnBrk="1" hangingPunct="1">
              <a:lnSpc>
                <a:spcPct val="80000"/>
              </a:lnSpc>
              <a:buFontTx/>
              <a:buAutoNum type="arabicPeriod"/>
            </a:pPr>
            <a:r>
              <a:rPr lang="en-US" altLang="en-US" sz="2800" smtClean="0"/>
              <a:t>Stage III - Cancer has spread to one or more lymph nodes in the area</a:t>
            </a:r>
          </a:p>
          <a:p>
            <a:pPr marL="533400" indent="-533400" eaLnBrk="1" hangingPunct="1">
              <a:lnSpc>
                <a:spcPct val="80000"/>
              </a:lnSpc>
              <a:buFontTx/>
              <a:buAutoNum type="arabicPeriod"/>
            </a:pPr>
            <a:r>
              <a:rPr lang="en-US" altLang="en-US" sz="2800" smtClean="0"/>
              <a:t>Stage IV – Cancer has spread to other parts of the body, such as the liver, lung, or bones. This stage does NOT depend on how deep the tumor has penetrated or if the disease has spread to the lymph nodes near the tumor.</a:t>
            </a:r>
          </a:p>
          <a:p>
            <a:pPr marL="533400" indent="-533400" eaLnBrk="1" hangingPunct="1">
              <a:lnSpc>
                <a:spcPct val="80000"/>
              </a:lnSpc>
            </a:pPr>
            <a:endParaRPr lang="en-US" altLang="en-US" sz="600" smtClean="0"/>
          </a:p>
        </p:txBody>
      </p:sp>
      <p:sp>
        <p:nvSpPr>
          <p:cNvPr id="3" name="Slide Number Placeholder 2"/>
          <p:cNvSpPr>
            <a:spLocks noGrp="1"/>
          </p:cNvSpPr>
          <p:nvPr>
            <p:ph type="sldNum" sz="quarter" idx="12"/>
          </p:nvPr>
        </p:nvSpPr>
        <p:spPr/>
        <p:txBody>
          <a:bodyPr/>
          <a:lstStyle/>
          <a:p>
            <a:pPr>
              <a:defRPr/>
            </a:pPr>
            <a:fld id="{14D22EF1-B5E0-4336-B71B-901F9CE0F170}" type="slidenum">
              <a:rPr lang="en-US"/>
              <a:pPr>
                <a:defRPr/>
              </a:pPr>
              <a:t>361</a:t>
            </a:fld>
            <a:endParaRPr lang="en-US"/>
          </a:p>
        </p:txBody>
      </p:sp>
    </p:spTree>
    <p:extLst>
      <p:ext uri="{BB962C8B-B14F-4D97-AF65-F5344CB8AC3E}">
        <p14:creationId xmlns:p14="http://schemas.microsoft.com/office/powerpoint/2010/main" val="2618037903"/>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578"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52400" y="76200"/>
            <a:ext cx="8839200" cy="6705600"/>
          </a:xfrm>
        </p:spPr>
      </p:pic>
      <p:sp>
        <p:nvSpPr>
          <p:cNvPr id="3" name="Slide Number Placeholder 2"/>
          <p:cNvSpPr>
            <a:spLocks noGrp="1"/>
          </p:cNvSpPr>
          <p:nvPr>
            <p:ph type="sldNum" sz="quarter" idx="12"/>
          </p:nvPr>
        </p:nvSpPr>
        <p:spPr/>
        <p:txBody>
          <a:bodyPr/>
          <a:lstStyle/>
          <a:p>
            <a:pPr>
              <a:defRPr/>
            </a:pPr>
            <a:fld id="{D4FA22DF-AAC4-42F2-928F-A57C0609EAB2}" type="slidenum">
              <a:rPr lang="en-US"/>
              <a:pPr>
                <a:defRPr/>
              </a:pPr>
              <a:t>362</a:t>
            </a:fld>
            <a:endParaRPr lang="en-US"/>
          </a:p>
        </p:txBody>
      </p:sp>
    </p:spTree>
    <p:extLst>
      <p:ext uri="{BB962C8B-B14F-4D97-AF65-F5344CB8AC3E}">
        <p14:creationId xmlns:p14="http://schemas.microsoft.com/office/powerpoint/2010/main" val="2769273775"/>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3"/>
          <p:cNvSpPr>
            <a:spLocks noGrp="1" noChangeArrowheads="1"/>
          </p:cNvSpPr>
          <p:nvPr>
            <p:ph sz="quarter" idx="1"/>
          </p:nvPr>
        </p:nvSpPr>
        <p:spPr>
          <a:xfrm>
            <a:off x="457200" y="381000"/>
            <a:ext cx="8229600" cy="6248400"/>
          </a:xfrm>
        </p:spPr>
        <p:txBody>
          <a:bodyPr/>
          <a:lstStyle/>
          <a:p>
            <a:pPr eaLnBrk="1" hangingPunct="1">
              <a:buFontTx/>
              <a:buNone/>
            </a:pPr>
            <a:r>
              <a:rPr lang="en-US" altLang="en-US" sz="3600" b="1" u="sng" smtClean="0"/>
              <a:t>Treatment</a:t>
            </a:r>
          </a:p>
          <a:p>
            <a:pPr eaLnBrk="1" hangingPunct="1">
              <a:buFontTx/>
              <a:buNone/>
            </a:pPr>
            <a:r>
              <a:rPr lang="en-US" altLang="en-US" sz="3600" b="1" smtClean="0"/>
              <a:t>Supportive</a:t>
            </a:r>
          </a:p>
          <a:p>
            <a:pPr eaLnBrk="1" hangingPunct="1">
              <a:buFont typeface="Wingdings 2" pitchFamily="18" charset="2"/>
              <a:buNone/>
            </a:pPr>
            <a:r>
              <a:rPr lang="en-US" altLang="en-US" sz="3600" smtClean="0"/>
              <a:t>-Correct anaemia</a:t>
            </a:r>
          </a:p>
          <a:p>
            <a:pPr eaLnBrk="1" hangingPunct="1">
              <a:buFont typeface="Wingdings 2" pitchFamily="18" charset="2"/>
              <a:buNone/>
            </a:pPr>
            <a:r>
              <a:rPr lang="en-US" altLang="en-US" sz="3600" smtClean="0"/>
              <a:t>-Treat any infection-Antibiotics</a:t>
            </a:r>
          </a:p>
          <a:p>
            <a:pPr eaLnBrk="1" hangingPunct="1">
              <a:buFont typeface="Wingdings 2" pitchFamily="18" charset="2"/>
              <a:buNone/>
            </a:pPr>
            <a:r>
              <a:rPr lang="en-US" altLang="en-US" sz="3600" smtClean="0"/>
              <a:t>-surgery may be done in early dx</a:t>
            </a:r>
          </a:p>
          <a:p>
            <a:pPr eaLnBrk="1" hangingPunct="1">
              <a:buFont typeface="Wingdings 2" pitchFamily="18" charset="2"/>
              <a:buNone/>
            </a:pPr>
            <a:r>
              <a:rPr lang="en-US" altLang="en-US" sz="3600" smtClean="0"/>
              <a:t>-radiotherapy /chemotherapy may be tried.</a:t>
            </a:r>
            <a:endParaRPr lang="en-US" altLang="en-US" sz="3600" b="1" smtClean="0"/>
          </a:p>
          <a:p>
            <a:pPr eaLnBrk="1" hangingPunct="1">
              <a:buFontTx/>
              <a:buNone/>
            </a:pPr>
            <a:endParaRPr lang="en-US" altLang="en-US" sz="3600" b="1" smtClean="0"/>
          </a:p>
          <a:p>
            <a:pPr eaLnBrk="1" hangingPunct="1">
              <a:buFontTx/>
              <a:buNone/>
            </a:pPr>
            <a:r>
              <a:rPr lang="en-US" altLang="en-US" sz="3600" b="1" smtClean="0"/>
              <a:t>Prognosis</a:t>
            </a:r>
            <a:endParaRPr lang="en-US" altLang="en-US" sz="3600" smtClean="0"/>
          </a:p>
          <a:p>
            <a:pPr eaLnBrk="1" hangingPunct="1">
              <a:buFont typeface="Wingdings 2" pitchFamily="18" charset="2"/>
              <a:buNone/>
            </a:pPr>
            <a:r>
              <a:rPr lang="en-US" altLang="en-US" sz="3600" smtClean="0"/>
              <a:t>-Very poor</a:t>
            </a:r>
          </a:p>
          <a:p>
            <a:pPr eaLnBrk="1" hangingPunct="1">
              <a:buFont typeface="Wingdings 2" pitchFamily="18" charset="2"/>
              <a:buNone/>
            </a:pPr>
            <a:r>
              <a:rPr lang="en-US" altLang="en-US" sz="3600" smtClean="0"/>
              <a:t>-1 in 5 of patients live up to 5 years.</a:t>
            </a:r>
          </a:p>
        </p:txBody>
      </p:sp>
      <p:sp>
        <p:nvSpPr>
          <p:cNvPr id="3" name="Slide Number Placeholder 2"/>
          <p:cNvSpPr>
            <a:spLocks noGrp="1"/>
          </p:cNvSpPr>
          <p:nvPr>
            <p:ph type="sldNum" sz="quarter" idx="12"/>
          </p:nvPr>
        </p:nvSpPr>
        <p:spPr/>
        <p:txBody>
          <a:bodyPr/>
          <a:lstStyle/>
          <a:p>
            <a:pPr>
              <a:defRPr/>
            </a:pPr>
            <a:fld id="{6A36B520-3C90-4661-A98C-12BBAEC677D2}" type="slidenum">
              <a:rPr lang="en-US"/>
              <a:pPr>
                <a:defRPr/>
              </a:pPr>
              <a:t>363</a:t>
            </a:fld>
            <a:endParaRPr lang="en-US"/>
          </a:p>
        </p:txBody>
      </p:sp>
    </p:spTree>
    <p:extLst>
      <p:ext uri="{BB962C8B-B14F-4D97-AF65-F5344CB8AC3E}">
        <p14:creationId xmlns:p14="http://schemas.microsoft.com/office/powerpoint/2010/main" val="815423330"/>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3"/>
          <p:cNvSpPr>
            <a:spLocks noGrp="1" noChangeArrowheads="1"/>
          </p:cNvSpPr>
          <p:nvPr>
            <p:ph sz="quarter" idx="1"/>
          </p:nvPr>
        </p:nvSpPr>
        <p:spPr>
          <a:xfrm>
            <a:off x="228600" y="152400"/>
            <a:ext cx="8686800" cy="6400800"/>
          </a:xfrm>
        </p:spPr>
        <p:txBody>
          <a:bodyPr/>
          <a:lstStyle/>
          <a:p>
            <a:pPr eaLnBrk="1" hangingPunct="1">
              <a:buFontTx/>
              <a:buNone/>
            </a:pPr>
            <a:r>
              <a:rPr lang="en-US" altLang="en-US" sz="3200" b="1" u="sng" smtClean="0"/>
              <a:t>NB</a:t>
            </a:r>
            <a:r>
              <a:rPr lang="en-US" altLang="en-US" sz="3200" b="1" smtClean="0"/>
              <a:t>. Colorectal Cancer Surgery</a:t>
            </a:r>
          </a:p>
          <a:p>
            <a:pPr eaLnBrk="1" hangingPunct="1"/>
            <a:r>
              <a:rPr lang="en-US" altLang="en-US" sz="3200" smtClean="0"/>
              <a:t>In all but the last stage of colorectal cancer, the usual treatment is surgery to remove the tumor and surrounding tissue. </a:t>
            </a:r>
          </a:p>
          <a:p>
            <a:pPr eaLnBrk="1" hangingPunct="1"/>
            <a:r>
              <a:rPr lang="en-US" altLang="en-US" sz="3200" smtClean="0"/>
              <a:t>In the case of larger tumors, it may be necessary to take out an entire section of the colon and/or rectum. </a:t>
            </a:r>
          </a:p>
          <a:p>
            <a:pPr eaLnBrk="1" hangingPunct="1"/>
            <a:r>
              <a:rPr lang="en-US" altLang="en-US" sz="3200" smtClean="0"/>
              <a:t>The good news is that surgery has a very high cure rate in the early stages. </a:t>
            </a:r>
          </a:p>
          <a:p>
            <a:pPr eaLnBrk="1" hangingPunct="1"/>
            <a:r>
              <a:rPr lang="en-US" altLang="en-US" sz="3200" smtClean="0"/>
              <a:t>If the cancer has spread to the liver, lungs, or other organs, surgery is not likely to offer a cure - but removing the additional tumors, when possible, may reduce symptoms.</a:t>
            </a:r>
          </a:p>
        </p:txBody>
      </p:sp>
      <p:sp>
        <p:nvSpPr>
          <p:cNvPr id="3" name="Slide Number Placeholder 2"/>
          <p:cNvSpPr>
            <a:spLocks noGrp="1"/>
          </p:cNvSpPr>
          <p:nvPr>
            <p:ph type="sldNum" sz="quarter" idx="12"/>
          </p:nvPr>
        </p:nvSpPr>
        <p:spPr/>
        <p:txBody>
          <a:bodyPr/>
          <a:lstStyle/>
          <a:p>
            <a:pPr>
              <a:defRPr/>
            </a:pPr>
            <a:fld id="{C71ECAEE-BEBF-40D1-ACD7-AE7409219FA2}" type="slidenum">
              <a:rPr lang="en-US"/>
              <a:pPr>
                <a:defRPr/>
              </a:pPr>
              <a:t>364</a:t>
            </a:fld>
            <a:endParaRPr lang="en-US"/>
          </a:p>
        </p:txBody>
      </p:sp>
    </p:spTree>
    <p:extLst>
      <p:ext uri="{BB962C8B-B14F-4D97-AF65-F5344CB8AC3E}">
        <p14:creationId xmlns:p14="http://schemas.microsoft.com/office/powerpoint/2010/main" val="37050825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28600"/>
            <a:ext cx="6400800" cy="838200"/>
          </a:xfrm>
        </p:spPr>
        <p:txBody>
          <a:bodyPr/>
          <a:lstStyle/>
          <a:p>
            <a:pPr>
              <a:defRPr/>
            </a:pPr>
            <a:r>
              <a:rPr lang="en-US" u="sng" dirty="0" err="1"/>
              <a:t>Parotitis</a:t>
            </a:r>
            <a:endParaRPr lang="en-US" u="sng" dirty="0"/>
          </a:p>
        </p:txBody>
      </p:sp>
      <p:sp>
        <p:nvSpPr>
          <p:cNvPr id="3" name="Content Placeholder 2"/>
          <p:cNvSpPr>
            <a:spLocks noGrp="1"/>
          </p:cNvSpPr>
          <p:nvPr>
            <p:ph idx="1"/>
          </p:nvPr>
        </p:nvSpPr>
        <p:spPr>
          <a:xfrm>
            <a:off x="2209800" y="914400"/>
            <a:ext cx="6934200" cy="5715000"/>
          </a:xfrm>
        </p:spPr>
        <p:txBody>
          <a:bodyPr/>
          <a:lstStyle/>
          <a:p>
            <a:pPr>
              <a:defRPr/>
            </a:pPr>
            <a:r>
              <a:rPr lang="en-US" dirty="0" err="1"/>
              <a:t>Parotitis</a:t>
            </a:r>
            <a:r>
              <a:rPr lang="en-US" dirty="0"/>
              <a:t> is due to viral or bacterial infection. </a:t>
            </a:r>
          </a:p>
          <a:p>
            <a:pPr>
              <a:defRPr/>
            </a:pPr>
            <a:r>
              <a:rPr lang="en-US" dirty="0"/>
              <a:t>Mumps causes a self-limiting acute </a:t>
            </a:r>
            <a:r>
              <a:rPr lang="en-US" dirty="0" err="1"/>
              <a:t>parotitis</a:t>
            </a:r>
            <a:r>
              <a:rPr lang="en-US" dirty="0"/>
              <a:t>. </a:t>
            </a:r>
          </a:p>
          <a:p>
            <a:pPr>
              <a:defRPr/>
            </a:pPr>
            <a:r>
              <a:rPr lang="en-US" dirty="0"/>
              <a:t>Bacterial </a:t>
            </a:r>
            <a:r>
              <a:rPr lang="en-US" dirty="0" err="1"/>
              <a:t>parotitis</a:t>
            </a:r>
            <a:r>
              <a:rPr lang="en-US" dirty="0"/>
              <a:t> usually occurs as a complication of major surgery. </a:t>
            </a:r>
          </a:p>
          <a:p>
            <a:pPr>
              <a:defRPr/>
            </a:pPr>
            <a:r>
              <a:rPr lang="en-US" dirty="0"/>
              <a:t>It is a consequence of dehydration and poor oral hygiene, and can be avoided by good post-operative care. </a:t>
            </a:r>
          </a:p>
        </p:txBody>
      </p:sp>
      <p:sp>
        <p:nvSpPr>
          <p:cNvPr id="4" name="Slide Number Placeholder 3"/>
          <p:cNvSpPr>
            <a:spLocks noGrp="1"/>
          </p:cNvSpPr>
          <p:nvPr>
            <p:ph type="sldNum" sz="quarter" idx="12"/>
          </p:nvPr>
        </p:nvSpPr>
        <p:spPr/>
        <p:txBody>
          <a:bodyPr/>
          <a:lstStyle/>
          <a:p>
            <a:pPr>
              <a:defRPr/>
            </a:pPr>
            <a:fld id="{7B0083DB-5933-4E74-AECD-D7A5456F79CA}" type="slidenum">
              <a:rPr lang="en-US">
                <a:solidFill>
                  <a:srgbClr val="000000"/>
                </a:solidFill>
              </a:rPr>
              <a:pPr>
                <a:defRPr/>
              </a:pPr>
              <a:t>37</a:t>
            </a:fld>
            <a:endParaRPr lang="en-US">
              <a:solidFill>
                <a:srgbClr val="000000"/>
              </a:solidFill>
            </a:endParaRPr>
          </a:p>
        </p:txBody>
      </p:sp>
    </p:spTree>
    <p:extLst>
      <p:ext uri="{BB962C8B-B14F-4D97-AF65-F5344CB8AC3E}">
        <p14:creationId xmlns:p14="http://schemas.microsoft.com/office/powerpoint/2010/main" val="961347419"/>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400" y="381000"/>
            <a:ext cx="6400800" cy="5715000"/>
          </a:xfrm>
        </p:spPr>
        <p:txBody>
          <a:bodyPr/>
          <a:lstStyle/>
          <a:p>
            <a:pPr>
              <a:defRPr/>
            </a:pPr>
            <a:r>
              <a:rPr lang="en-US" dirty="0"/>
              <a:t>Patients present with painful parotid swelling and this can be complicated by abscess formation. </a:t>
            </a:r>
          </a:p>
          <a:p>
            <a:pPr>
              <a:defRPr/>
            </a:pPr>
            <a:r>
              <a:rPr lang="en-US" dirty="0"/>
              <a:t>Broad-spectrum antibiotics are required, whilst surgical drainage is necessary for abscesses.</a:t>
            </a:r>
          </a:p>
        </p:txBody>
      </p:sp>
      <p:sp>
        <p:nvSpPr>
          <p:cNvPr id="4" name="Slide Number Placeholder 3"/>
          <p:cNvSpPr>
            <a:spLocks noGrp="1"/>
          </p:cNvSpPr>
          <p:nvPr>
            <p:ph type="sldNum" sz="quarter" idx="12"/>
          </p:nvPr>
        </p:nvSpPr>
        <p:spPr/>
        <p:txBody>
          <a:bodyPr/>
          <a:lstStyle/>
          <a:p>
            <a:pPr>
              <a:defRPr/>
            </a:pPr>
            <a:fld id="{F0BFE50C-26EF-425D-8AAE-56ACB47E1C4C}" type="slidenum">
              <a:rPr lang="en-US">
                <a:solidFill>
                  <a:srgbClr val="000000"/>
                </a:solidFill>
              </a:rPr>
              <a:pPr>
                <a:defRPr/>
              </a:pPr>
              <a:t>38</a:t>
            </a:fld>
            <a:endParaRPr lang="en-US">
              <a:solidFill>
                <a:srgbClr val="000000"/>
              </a:solidFill>
            </a:endParaRPr>
          </a:p>
        </p:txBody>
      </p:sp>
    </p:spTree>
    <p:extLst>
      <p:ext uri="{BB962C8B-B14F-4D97-AF65-F5344CB8AC3E}">
        <p14:creationId xmlns:p14="http://schemas.microsoft.com/office/powerpoint/2010/main" val="1552413811"/>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533400"/>
            <a:ext cx="6781800" cy="6324600"/>
          </a:xfrm>
        </p:spPr>
        <p:txBody>
          <a:bodyPr/>
          <a:lstStyle/>
          <a:p>
            <a:pPr>
              <a:buFont typeface="Wingdings" pitchFamily="2" charset="2"/>
              <a:buNone/>
              <a:defRPr/>
            </a:pPr>
            <a:r>
              <a:rPr lang="en-US" b="1" u="sng" dirty="0"/>
              <a:t>Causes of salivary gland swelling (DDX)</a:t>
            </a:r>
            <a:r>
              <a:rPr lang="en-US" u="sng" dirty="0"/>
              <a:t> </a:t>
            </a:r>
          </a:p>
          <a:p>
            <a:pPr>
              <a:defRPr/>
            </a:pPr>
            <a:r>
              <a:rPr lang="en-US" dirty="0"/>
              <a:t>Infection </a:t>
            </a:r>
          </a:p>
          <a:p>
            <a:pPr lvl="1">
              <a:defRPr/>
            </a:pPr>
            <a:r>
              <a:rPr lang="en-US" dirty="0"/>
              <a:t>Mumps </a:t>
            </a:r>
          </a:p>
          <a:p>
            <a:pPr lvl="1">
              <a:defRPr/>
            </a:pPr>
            <a:r>
              <a:rPr lang="en-US" dirty="0"/>
              <a:t>Bacterial (post-operative) </a:t>
            </a:r>
          </a:p>
          <a:p>
            <a:pPr>
              <a:defRPr/>
            </a:pPr>
            <a:r>
              <a:rPr lang="en-US" dirty="0"/>
              <a:t>Calculi </a:t>
            </a:r>
          </a:p>
          <a:p>
            <a:pPr>
              <a:defRPr/>
            </a:pPr>
            <a:r>
              <a:rPr lang="en-US" dirty="0" err="1"/>
              <a:t>Sjögren's</a:t>
            </a:r>
            <a:r>
              <a:rPr lang="en-US" dirty="0"/>
              <a:t> syndrome </a:t>
            </a:r>
          </a:p>
          <a:p>
            <a:pPr>
              <a:defRPr/>
            </a:pPr>
            <a:r>
              <a:rPr lang="en-US" dirty="0" err="1"/>
              <a:t>Sarcoidosis</a:t>
            </a:r>
            <a:r>
              <a:rPr lang="en-US" dirty="0"/>
              <a:t> </a:t>
            </a:r>
          </a:p>
          <a:p>
            <a:pPr>
              <a:defRPr/>
            </a:pPr>
            <a:endParaRPr lang="en-US" dirty="0"/>
          </a:p>
          <a:p>
            <a:pPr>
              <a:defRPr/>
            </a:pPr>
            <a:endParaRPr lang="en-US" dirty="0"/>
          </a:p>
        </p:txBody>
      </p:sp>
      <p:sp>
        <p:nvSpPr>
          <p:cNvPr id="4" name="Slide Number Placeholder 3"/>
          <p:cNvSpPr>
            <a:spLocks noGrp="1"/>
          </p:cNvSpPr>
          <p:nvPr>
            <p:ph type="sldNum" sz="quarter" idx="12"/>
          </p:nvPr>
        </p:nvSpPr>
        <p:spPr/>
        <p:txBody>
          <a:bodyPr/>
          <a:lstStyle/>
          <a:p>
            <a:pPr>
              <a:defRPr/>
            </a:pPr>
            <a:fld id="{76D04B31-8412-40FF-863D-5B826DF24E58}" type="slidenum">
              <a:rPr lang="en-US">
                <a:solidFill>
                  <a:srgbClr val="000000"/>
                </a:solidFill>
              </a:rPr>
              <a:pPr>
                <a:defRPr/>
              </a:pPr>
              <a:t>39</a:t>
            </a:fld>
            <a:endParaRPr lang="en-US">
              <a:solidFill>
                <a:srgbClr val="000000"/>
              </a:solidFill>
            </a:endParaRPr>
          </a:p>
        </p:txBody>
      </p:sp>
    </p:spTree>
    <p:extLst>
      <p:ext uri="{BB962C8B-B14F-4D97-AF65-F5344CB8AC3E}">
        <p14:creationId xmlns:p14="http://schemas.microsoft.com/office/powerpoint/2010/main" val="2314429589"/>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2438400" y="914400"/>
            <a:ext cx="6400800" cy="5257800"/>
          </a:xfrm>
        </p:spPr>
        <p:txBody>
          <a:bodyPr/>
          <a:lstStyle/>
          <a:p>
            <a:pPr marL="812800" indent="-812800" eaLnBrk="1" hangingPunct="1">
              <a:buFont typeface="Wingdings" pitchFamily="2" charset="2"/>
              <a:buNone/>
              <a:defRPr/>
            </a:pPr>
            <a:r>
              <a:rPr lang="en-US" sz="4000" b="1" u="sng"/>
              <a:t>OESOPHAGUS</a:t>
            </a:r>
            <a:endParaRPr lang="en-US" sz="4000"/>
          </a:p>
          <a:p>
            <a:pPr marL="812800" indent="-812800" eaLnBrk="1" hangingPunct="1">
              <a:defRPr/>
            </a:pPr>
            <a:r>
              <a:rPr lang="en-US" sz="4000"/>
              <a:t>Acute aesophagitis</a:t>
            </a:r>
          </a:p>
          <a:p>
            <a:pPr marL="812800" indent="-812800" eaLnBrk="1" hangingPunct="1">
              <a:defRPr/>
            </a:pPr>
            <a:r>
              <a:rPr lang="en-US" sz="4000"/>
              <a:t>Chronic oesophagitis</a:t>
            </a:r>
          </a:p>
          <a:p>
            <a:pPr marL="812800" indent="-812800" eaLnBrk="1" hangingPunct="1">
              <a:defRPr/>
            </a:pPr>
            <a:r>
              <a:rPr lang="en-US" sz="4000"/>
              <a:t>Achalasia of cardia</a:t>
            </a:r>
          </a:p>
          <a:p>
            <a:pPr marL="812800" indent="-812800" eaLnBrk="1" hangingPunct="1">
              <a:defRPr/>
            </a:pPr>
            <a:r>
              <a:rPr lang="en-US" sz="4000"/>
              <a:t>Ca esophagus</a:t>
            </a:r>
          </a:p>
        </p:txBody>
      </p:sp>
      <p:sp>
        <p:nvSpPr>
          <p:cNvPr id="3" name="Slide Number Placeholder 2"/>
          <p:cNvSpPr>
            <a:spLocks noGrp="1"/>
          </p:cNvSpPr>
          <p:nvPr>
            <p:ph type="sldNum" sz="quarter" idx="12"/>
          </p:nvPr>
        </p:nvSpPr>
        <p:spPr/>
        <p:txBody>
          <a:bodyPr/>
          <a:lstStyle/>
          <a:p>
            <a:pPr>
              <a:defRPr/>
            </a:pPr>
            <a:fld id="{2E8748C4-76BC-44DA-B4EE-FBB159D06DDB}" type="slidenum">
              <a:rPr lang="en-US">
                <a:solidFill>
                  <a:srgbClr val="000000"/>
                </a:solidFill>
              </a:rPr>
              <a:pPr>
                <a:defRPr/>
              </a:pPr>
              <a:t>4</a:t>
            </a:fld>
            <a:endParaRPr lang="en-US">
              <a:solidFill>
                <a:srgbClr val="000000"/>
              </a:solidFill>
            </a:endParaRPr>
          </a:p>
        </p:txBody>
      </p:sp>
    </p:spTree>
    <p:extLst>
      <p:ext uri="{BB962C8B-B14F-4D97-AF65-F5344CB8AC3E}">
        <p14:creationId xmlns:p14="http://schemas.microsoft.com/office/powerpoint/2010/main" val="713710295"/>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r>
              <a:rPr lang="en-US" dirty="0" err="1"/>
              <a:t>Tumours</a:t>
            </a:r>
            <a:r>
              <a:rPr lang="en-US" dirty="0"/>
              <a:t> </a:t>
            </a:r>
          </a:p>
          <a:p>
            <a:pPr lvl="1">
              <a:defRPr/>
            </a:pPr>
            <a:r>
              <a:rPr lang="en-US" dirty="0"/>
              <a:t>Benign: </a:t>
            </a:r>
            <a:r>
              <a:rPr lang="en-US" dirty="0" err="1"/>
              <a:t>pleomorphic</a:t>
            </a:r>
            <a:r>
              <a:rPr lang="en-US" dirty="0"/>
              <a:t> adenoma (95% of cases) </a:t>
            </a:r>
          </a:p>
          <a:p>
            <a:pPr lvl="1">
              <a:defRPr/>
            </a:pPr>
            <a:r>
              <a:rPr lang="en-US" dirty="0"/>
              <a:t>Intermediate: </a:t>
            </a:r>
            <a:r>
              <a:rPr lang="en-US" dirty="0" err="1"/>
              <a:t>mucoepidermoid</a:t>
            </a:r>
            <a:r>
              <a:rPr lang="en-US" dirty="0"/>
              <a:t> </a:t>
            </a:r>
            <a:r>
              <a:rPr lang="en-US" dirty="0" err="1"/>
              <a:t>tumour</a:t>
            </a:r>
            <a:r>
              <a:rPr lang="en-US" dirty="0"/>
              <a:t> </a:t>
            </a:r>
          </a:p>
          <a:p>
            <a:pPr lvl="1">
              <a:defRPr/>
            </a:pPr>
            <a:r>
              <a:rPr lang="en-US" dirty="0"/>
              <a:t>Malignant: carcinoma</a:t>
            </a:r>
          </a:p>
        </p:txBody>
      </p:sp>
      <p:sp>
        <p:nvSpPr>
          <p:cNvPr id="4" name="Slide Number Placeholder 3"/>
          <p:cNvSpPr>
            <a:spLocks noGrp="1"/>
          </p:cNvSpPr>
          <p:nvPr>
            <p:ph type="sldNum" sz="quarter" idx="12"/>
          </p:nvPr>
        </p:nvSpPr>
        <p:spPr/>
        <p:txBody>
          <a:bodyPr/>
          <a:lstStyle/>
          <a:p>
            <a:pPr>
              <a:defRPr/>
            </a:pPr>
            <a:fld id="{DD2E6FA3-2805-4C35-8455-6FE4D123F470}" type="slidenum">
              <a:rPr lang="en-US">
                <a:solidFill>
                  <a:srgbClr val="000000"/>
                </a:solidFill>
              </a:rPr>
              <a:pPr>
                <a:defRPr/>
              </a:pPr>
              <a:t>40</a:t>
            </a:fld>
            <a:endParaRPr lang="en-US">
              <a:solidFill>
                <a:srgbClr val="000000"/>
              </a:solidFill>
            </a:endParaRPr>
          </a:p>
        </p:txBody>
      </p:sp>
    </p:spTree>
    <p:extLst>
      <p:ext uri="{BB962C8B-B14F-4D97-AF65-F5344CB8AC3E}">
        <p14:creationId xmlns:p14="http://schemas.microsoft.com/office/powerpoint/2010/main" val="1068273449"/>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228600"/>
            <a:ext cx="7162800" cy="6400800"/>
          </a:xfrm>
        </p:spPr>
        <p:txBody>
          <a:bodyPr/>
          <a:lstStyle/>
          <a:p>
            <a:pPr>
              <a:buFont typeface="Wingdings" pitchFamily="2" charset="2"/>
              <a:buNone/>
              <a:defRPr/>
            </a:pPr>
            <a:r>
              <a:rPr lang="en-US" sz="2400" b="1" u="sng" dirty="0"/>
              <a:t>Oral health in old age </a:t>
            </a:r>
          </a:p>
          <a:p>
            <a:pPr>
              <a:defRPr/>
            </a:pPr>
            <a:r>
              <a:rPr lang="en-US" sz="2800" b="1" dirty="0"/>
              <a:t>Dry mouth</a:t>
            </a:r>
            <a:r>
              <a:rPr lang="en-US" sz="2400" b="1" dirty="0"/>
              <a:t>:</a:t>
            </a:r>
            <a:r>
              <a:rPr lang="en-US" sz="2400" dirty="0"/>
              <a:t> affects around 40% of healthy older people. </a:t>
            </a:r>
          </a:p>
          <a:p>
            <a:pPr>
              <a:defRPr/>
            </a:pPr>
            <a:r>
              <a:rPr lang="en-US" sz="2800" b="1" dirty="0"/>
              <a:t>Gustatory and olfactory sensation</a:t>
            </a:r>
            <a:r>
              <a:rPr lang="en-US" sz="2400" b="1" dirty="0"/>
              <a:t>:</a:t>
            </a:r>
            <a:r>
              <a:rPr lang="en-US" sz="2400" dirty="0"/>
              <a:t> declines and chewing power is diminished. </a:t>
            </a:r>
          </a:p>
          <a:p>
            <a:pPr>
              <a:defRPr/>
            </a:pPr>
            <a:r>
              <a:rPr lang="en-US" sz="2800" b="1" dirty="0"/>
              <a:t>Salivation</a:t>
            </a:r>
            <a:r>
              <a:rPr lang="en-US" sz="2400" b="1" dirty="0"/>
              <a:t>:</a:t>
            </a:r>
            <a:r>
              <a:rPr lang="en-US" sz="2400" dirty="0"/>
              <a:t> baseline salivary flow falls but stimulated salivation is unchanged. </a:t>
            </a:r>
          </a:p>
          <a:p>
            <a:pPr>
              <a:defRPr/>
            </a:pPr>
            <a:r>
              <a:rPr lang="en-US" sz="2800" b="1" dirty="0"/>
              <a:t>Root caries and periodontal disease</a:t>
            </a:r>
            <a:r>
              <a:rPr lang="en-US" sz="2400" b="1" dirty="0"/>
              <a:t>:</a:t>
            </a:r>
            <a:r>
              <a:rPr lang="en-US" sz="2400" dirty="0"/>
              <a:t> common partly because oral hygiene deteriorates with increasing frailty. </a:t>
            </a:r>
          </a:p>
          <a:p>
            <a:pPr>
              <a:defRPr/>
            </a:pPr>
            <a:r>
              <a:rPr lang="en-US" sz="2800" b="1" dirty="0" err="1"/>
              <a:t>Bacteraemia</a:t>
            </a:r>
            <a:r>
              <a:rPr lang="en-US" sz="2800" b="1" dirty="0"/>
              <a:t> and </a:t>
            </a:r>
            <a:r>
              <a:rPr lang="en-US" sz="2800" b="1" dirty="0" err="1"/>
              <a:t>septicaemia</a:t>
            </a:r>
            <a:r>
              <a:rPr lang="en-US" sz="2400" b="1" dirty="0"/>
              <a:t>:</a:t>
            </a:r>
            <a:r>
              <a:rPr lang="en-US" sz="2400" dirty="0"/>
              <a:t> may complicate Gram-negative anaerobic infection in the periodontal pockets of the very frail. </a:t>
            </a:r>
          </a:p>
          <a:p>
            <a:pPr>
              <a:defRPr/>
            </a:pPr>
            <a:endParaRPr lang="en-US" sz="2400" dirty="0"/>
          </a:p>
        </p:txBody>
      </p:sp>
      <p:sp>
        <p:nvSpPr>
          <p:cNvPr id="4" name="Slide Number Placeholder 3"/>
          <p:cNvSpPr>
            <a:spLocks noGrp="1"/>
          </p:cNvSpPr>
          <p:nvPr>
            <p:ph type="sldNum" sz="quarter" idx="12"/>
          </p:nvPr>
        </p:nvSpPr>
        <p:spPr/>
        <p:txBody>
          <a:bodyPr/>
          <a:lstStyle/>
          <a:p>
            <a:pPr>
              <a:defRPr/>
            </a:pPr>
            <a:fld id="{CC5BDADC-2F8F-4F03-90A9-9548A3F78DCC}" type="slidenum">
              <a:rPr lang="en-US">
                <a:solidFill>
                  <a:srgbClr val="000000"/>
                </a:solidFill>
              </a:rPr>
              <a:pPr>
                <a:defRPr/>
              </a:pPr>
              <a:t>41</a:t>
            </a:fld>
            <a:endParaRPr lang="en-US">
              <a:solidFill>
                <a:srgbClr val="000000"/>
              </a:solidFill>
            </a:endParaRPr>
          </a:p>
        </p:txBody>
      </p:sp>
    </p:spTree>
    <p:extLst>
      <p:ext uri="{BB962C8B-B14F-4D97-AF65-F5344CB8AC3E}">
        <p14:creationId xmlns:p14="http://schemas.microsoft.com/office/powerpoint/2010/main" val="129176006"/>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133600"/>
            <a:ext cx="6400800" cy="1219200"/>
          </a:xfrm>
        </p:spPr>
        <p:txBody>
          <a:bodyPr/>
          <a:lstStyle/>
          <a:p>
            <a:pPr>
              <a:defRPr/>
            </a:pPr>
            <a:r>
              <a:rPr lang="en-US" sz="6000" b="1" dirty="0"/>
              <a:t>OESOPHAGUS</a:t>
            </a:r>
          </a:p>
        </p:txBody>
      </p:sp>
      <p:sp>
        <p:nvSpPr>
          <p:cNvPr id="3" name="Slide Number Placeholder 2"/>
          <p:cNvSpPr>
            <a:spLocks noGrp="1"/>
          </p:cNvSpPr>
          <p:nvPr>
            <p:ph type="sldNum" sz="quarter" idx="12"/>
          </p:nvPr>
        </p:nvSpPr>
        <p:spPr/>
        <p:txBody>
          <a:bodyPr/>
          <a:lstStyle/>
          <a:p>
            <a:pPr>
              <a:defRPr/>
            </a:pPr>
            <a:fld id="{A2CA3D74-52AE-4F8F-A5B6-DA3ECEA0549B}" type="slidenum">
              <a:rPr lang="en-US">
                <a:solidFill>
                  <a:srgbClr val="000000"/>
                </a:solidFill>
              </a:rPr>
              <a:pPr>
                <a:defRPr/>
              </a:pPr>
              <a:t>42</a:t>
            </a:fld>
            <a:endParaRPr lang="en-US">
              <a:solidFill>
                <a:srgbClr val="000000"/>
              </a:solidFill>
            </a:endParaRPr>
          </a:p>
        </p:txBody>
      </p:sp>
    </p:spTree>
    <p:extLst>
      <p:ext uri="{BB962C8B-B14F-4D97-AF65-F5344CB8AC3E}">
        <p14:creationId xmlns:p14="http://schemas.microsoft.com/office/powerpoint/2010/main" val="3854588596"/>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81000"/>
            <a:ext cx="6400800" cy="1219200"/>
          </a:xfrm>
        </p:spPr>
        <p:txBody>
          <a:bodyPr/>
          <a:lstStyle/>
          <a:p>
            <a:pPr>
              <a:defRPr/>
            </a:pPr>
            <a:r>
              <a:rPr lang="en-US" b="1" u="sng" dirty="0"/>
              <a:t>GASTROESOPHAGEAL REFLUX DISEASE (GERD)</a:t>
            </a:r>
            <a:r>
              <a:rPr lang="en-US" dirty="0"/>
              <a:t/>
            </a:r>
            <a:br>
              <a:rPr lang="en-US" dirty="0"/>
            </a:br>
            <a:endParaRPr lang="en-US" dirty="0"/>
          </a:p>
        </p:txBody>
      </p:sp>
      <p:sp>
        <p:nvSpPr>
          <p:cNvPr id="3" name="Content Placeholder 2"/>
          <p:cNvSpPr>
            <a:spLocks noGrp="1"/>
          </p:cNvSpPr>
          <p:nvPr>
            <p:ph idx="1"/>
          </p:nvPr>
        </p:nvSpPr>
        <p:spPr>
          <a:xfrm>
            <a:off x="2209800" y="1371600"/>
            <a:ext cx="6629400" cy="4495800"/>
          </a:xfrm>
        </p:spPr>
        <p:txBody>
          <a:bodyPr/>
          <a:lstStyle/>
          <a:p>
            <a:pPr>
              <a:defRPr/>
            </a:pPr>
            <a:r>
              <a:rPr lang="en-US" sz="2800" dirty="0" err="1"/>
              <a:t>Gastroesophageal</a:t>
            </a:r>
            <a:r>
              <a:rPr lang="en-US" sz="2800" dirty="0"/>
              <a:t> reflux disease (GERD) is one of the most common disorders encountered by internists, affecting up to 1 out of every 5 people in the United States.</a:t>
            </a:r>
          </a:p>
          <a:p>
            <a:pPr>
              <a:defRPr/>
            </a:pPr>
            <a:r>
              <a:rPr lang="en-US" sz="2800" dirty="0"/>
              <a:t>It is characterized by the clinical symptoms of </a:t>
            </a:r>
            <a:r>
              <a:rPr lang="en-US" sz="2800" dirty="0" err="1"/>
              <a:t>gastroesophageal</a:t>
            </a:r>
            <a:r>
              <a:rPr lang="en-US" sz="2800" dirty="0"/>
              <a:t> reflux (GER) or </a:t>
            </a:r>
            <a:r>
              <a:rPr lang="en-US" sz="2800" dirty="0" err="1"/>
              <a:t>histopathological</a:t>
            </a:r>
            <a:r>
              <a:rPr lang="en-US" sz="2800" dirty="0"/>
              <a:t> changes caused by reflux of gastric secretions into the esophagus. </a:t>
            </a:r>
          </a:p>
          <a:p>
            <a:pPr>
              <a:defRPr/>
            </a:pPr>
            <a:endParaRPr lang="en-US" sz="2800" dirty="0"/>
          </a:p>
        </p:txBody>
      </p:sp>
      <p:sp>
        <p:nvSpPr>
          <p:cNvPr id="4" name="Slide Number Placeholder 3"/>
          <p:cNvSpPr>
            <a:spLocks noGrp="1"/>
          </p:cNvSpPr>
          <p:nvPr>
            <p:ph type="sldNum" sz="quarter" idx="12"/>
          </p:nvPr>
        </p:nvSpPr>
        <p:spPr/>
        <p:txBody>
          <a:bodyPr/>
          <a:lstStyle/>
          <a:p>
            <a:pPr>
              <a:defRPr/>
            </a:pPr>
            <a:fld id="{716D018B-8799-43BC-817C-22732EED9FF6}" type="slidenum">
              <a:rPr lang="en-US">
                <a:solidFill>
                  <a:srgbClr val="000000"/>
                </a:solidFill>
              </a:rPr>
              <a:pPr>
                <a:defRPr/>
              </a:pPr>
              <a:t>43</a:t>
            </a:fld>
            <a:endParaRPr lang="en-US">
              <a:solidFill>
                <a:srgbClr val="000000"/>
              </a:solidFill>
            </a:endParaRPr>
          </a:p>
        </p:txBody>
      </p:sp>
    </p:spTree>
    <p:extLst>
      <p:ext uri="{BB962C8B-B14F-4D97-AF65-F5344CB8AC3E}">
        <p14:creationId xmlns:p14="http://schemas.microsoft.com/office/powerpoint/2010/main" val="1570360139"/>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381000"/>
            <a:ext cx="7010400" cy="5638800"/>
          </a:xfrm>
        </p:spPr>
        <p:txBody>
          <a:bodyPr/>
          <a:lstStyle/>
          <a:p>
            <a:pPr>
              <a:defRPr/>
            </a:pPr>
            <a:r>
              <a:rPr lang="en-US" sz="4800" dirty="0"/>
              <a:t>In addition to heartburn, the cardinal symptom of GERD, the disease can result in severe complications, including esophageal strictures and </a:t>
            </a:r>
            <a:r>
              <a:rPr lang="en-US" sz="4800" dirty="0" err="1"/>
              <a:t>adenocarcinoma</a:t>
            </a:r>
            <a:r>
              <a:rPr lang="en-US" sz="4800" dirty="0"/>
              <a:t>.</a:t>
            </a:r>
          </a:p>
          <a:p>
            <a:pPr>
              <a:buFont typeface="Wingdings" pitchFamily="2" charset="2"/>
              <a:buNone/>
              <a:defRPr/>
            </a:pPr>
            <a:endParaRPr lang="en-US" sz="4800" dirty="0"/>
          </a:p>
          <a:p>
            <a:pPr>
              <a:defRPr/>
            </a:pPr>
            <a:endParaRPr lang="en-US" sz="4800" dirty="0"/>
          </a:p>
        </p:txBody>
      </p:sp>
      <p:sp>
        <p:nvSpPr>
          <p:cNvPr id="4" name="Slide Number Placeholder 3"/>
          <p:cNvSpPr>
            <a:spLocks noGrp="1"/>
          </p:cNvSpPr>
          <p:nvPr>
            <p:ph type="sldNum" sz="quarter" idx="12"/>
          </p:nvPr>
        </p:nvSpPr>
        <p:spPr/>
        <p:txBody>
          <a:bodyPr/>
          <a:lstStyle/>
          <a:p>
            <a:pPr>
              <a:defRPr/>
            </a:pPr>
            <a:fld id="{41E4F40D-A927-4E38-AB1A-3AB4CB3829A4}" type="slidenum">
              <a:rPr lang="en-US">
                <a:solidFill>
                  <a:srgbClr val="000000"/>
                </a:solidFill>
              </a:rPr>
              <a:pPr>
                <a:defRPr/>
              </a:pPr>
              <a:t>44</a:t>
            </a:fld>
            <a:endParaRPr lang="en-US">
              <a:solidFill>
                <a:srgbClr val="000000"/>
              </a:solidFill>
            </a:endParaRPr>
          </a:p>
        </p:txBody>
      </p:sp>
    </p:spTree>
    <p:extLst>
      <p:ext uri="{BB962C8B-B14F-4D97-AF65-F5344CB8AC3E}">
        <p14:creationId xmlns:p14="http://schemas.microsoft.com/office/powerpoint/2010/main" val="2285351007"/>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28600"/>
            <a:ext cx="6400800" cy="838200"/>
          </a:xfrm>
        </p:spPr>
        <p:txBody>
          <a:bodyPr/>
          <a:lstStyle/>
          <a:p>
            <a:pPr>
              <a:defRPr/>
            </a:pPr>
            <a:r>
              <a:rPr lang="en-US" sz="3200" b="1" u="sng" dirty="0"/>
              <a:t>Etiology and Pathophysiology</a:t>
            </a:r>
            <a:r>
              <a:rPr lang="en-US" sz="3200" dirty="0"/>
              <a:t/>
            </a:r>
            <a:br>
              <a:rPr lang="en-US" sz="3200" dirty="0"/>
            </a:br>
            <a:endParaRPr lang="en-US" sz="3200" dirty="0"/>
          </a:p>
        </p:txBody>
      </p:sp>
      <p:sp>
        <p:nvSpPr>
          <p:cNvPr id="3" name="Content Placeholder 2"/>
          <p:cNvSpPr>
            <a:spLocks noGrp="1"/>
          </p:cNvSpPr>
          <p:nvPr>
            <p:ph idx="1"/>
          </p:nvPr>
        </p:nvSpPr>
        <p:spPr>
          <a:xfrm>
            <a:off x="2438400" y="762000"/>
            <a:ext cx="6477000" cy="5867400"/>
          </a:xfrm>
        </p:spPr>
        <p:txBody>
          <a:bodyPr/>
          <a:lstStyle/>
          <a:p>
            <a:pPr>
              <a:defRPr/>
            </a:pPr>
            <a:r>
              <a:rPr lang="en-US" dirty="0"/>
              <a:t>GERD develops as a result of dysfunction of the processes responsible for preventing GER and clearing refluxed secretions from the esophagus. </a:t>
            </a:r>
          </a:p>
          <a:p>
            <a:pPr>
              <a:defRPr/>
            </a:pPr>
            <a:r>
              <a:rPr lang="en-US" dirty="0"/>
              <a:t>Normally, tonic contraction of the lower esophageal sphincter (LES), as well as diaphragmatic </a:t>
            </a:r>
            <a:r>
              <a:rPr lang="en-US" dirty="0" err="1"/>
              <a:t>crural</a:t>
            </a:r>
            <a:r>
              <a:rPr lang="en-US" dirty="0"/>
              <a:t> contraction, helps protect the distal esophagus from GER.</a:t>
            </a:r>
          </a:p>
        </p:txBody>
      </p:sp>
      <p:sp>
        <p:nvSpPr>
          <p:cNvPr id="4" name="Slide Number Placeholder 3"/>
          <p:cNvSpPr>
            <a:spLocks noGrp="1"/>
          </p:cNvSpPr>
          <p:nvPr>
            <p:ph type="sldNum" sz="quarter" idx="12"/>
          </p:nvPr>
        </p:nvSpPr>
        <p:spPr/>
        <p:txBody>
          <a:bodyPr/>
          <a:lstStyle/>
          <a:p>
            <a:pPr>
              <a:defRPr/>
            </a:pPr>
            <a:fld id="{8916EDEE-00E6-46C9-B5AB-9FB98E058473}" type="slidenum">
              <a:rPr lang="en-US">
                <a:solidFill>
                  <a:srgbClr val="000000"/>
                </a:solidFill>
              </a:rPr>
              <a:pPr>
                <a:defRPr/>
              </a:pPr>
              <a:t>45</a:t>
            </a:fld>
            <a:endParaRPr lang="en-US">
              <a:solidFill>
                <a:srgbClr val="000000"/>
              </a:solidFill>
            </a:endParaRPr>
          </a:p>
        </p:txBody>
      </p:sp>
    </p:spTree>
    <p:extLst>
      <p:ext uri="{BB962C8B-B14F-4D97-AF65-F5344CB8AC3E}">
        <p14:creationId xmlns:p14="http://schemas.microsoft.com/office/powerpoint/2010/main" val="2253423997"/>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228600"/>
            <a:ext cx="6400800" cy="5410200"/>
          </a:xfrm>
        </p:spPr>
        <p:txBody>
          <a:bodyPr/>
          <a:lstStyle/>
          <a:p>
            <a:pPr>
              <a:defRPr/>
            </a:pPr>
            <a:r>
              <a:rPr lang="en-US" dirty="0"/>
              <a:t>When reflux does occur, esophageal peristalsis clears most of the gastric contents, preventing prolonged exposure of the esophageal mucosa to acidic secretions. </a:t>
            </a:r>
          </a:p>
          <a:p>
            <a:pPr>
              <a:defRPr/>
            </a:pPr>
            <a:r>
              <a:rPr lang="en-US" dirty="0"/>
              <a:t>Any residual gastric acids are neutralized by alkaline saliva and bicarbonate secreted from </a:t>
            </a:r>
            <a:r>
              <a:rPr lang="en-US" dirty="0" err="1"/>
              <a:t>submucosal</a:t>
            </a:r>
            <a:r>
              <a:rPr lang="en-US" dirty="0"/>
              <a:t> glands. </a:t>
            </a:r>
          </a:p>
          <a:p>
            <a:pPr>
              <a:defRPr/>
            </a:pPr>
            <a:endParaRPr lang="en-US" dirty="0"/>
          </a:p>
        </p:txBody>
      </p:sp>
      <p:sp>
        <p:nvSpPr>
          <p:cNvPr id="4" name="Slide Number Placeholder 3"/>
          <p:cNvSpPr>
            <a:spLocks noGrp="1"/>
          </p:cNvSpPr>
          <p:nvPr>
            <p:ph type="sldNum" sz="quarter" idx="12"/>
          </p:nvPr>
        </p:nvSpPr>
        <p:spPr/>
        <p:txBody>
          <a:bodyPr/>
          <a:lstStyle/>
          <a:p>
            <a:pPr>
              <a:defRPr/>
            </a:pPr>
            <a:fld id="{47828F66-8B82-4B73-AB44-C5396737614A}" type="slidenum">
              <a:rPr lang="en-US">
                <a:solidFill>
                  <a:srgbClr val="000000"/>
                </a:solidFill>
              </a:rPr>
              <a:pPr>
                <a:defRPr/>
              </a:pPr>
              <a:t>46</a:t>
            </a:fld>
            <a:endParaRPr lang="en-US">
              <a:solidFill>
                <a:srgbClr val="000000"/>
              </a:solidFill>
            </a:endParaRPr>
          </a:p>
        </p:txBody>
      </p:sp>
    </p:spTree>
    <p:extLst>
      <p:ext uri="{BB962C8B-B14F-4D97-AF65-F5344CB8AC3E}">
        <p14:creationId xmlns:p14="http://schemas.microsoft.com/office/powerpoint/2010/main" val="1329448225"/>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304800"/>
            <a:ext cx="7010400" cy="6553200"/>
          </a:xfrm>
        </p:spPr>
        <p:txBody>
          <a:bodyPr/>
          <a:lstStyle/>
          <a:p>
            <a:pPr>
              <a:defRPr/>
            </a:pPr>
            <a:r>
              <a:rPr lang="en-US" dirty="0" err="1"/>
              <a:t>Gastroesophageal</a:t>
            </a:r>
            <a:r>
              <a:rPr lang="en-US" dirty="0"/>
              <a:t> reflux occurs regularly even in healthy people, but GERD develops when there is an imbalance between the damaging effects of refluxed material and the ability of the esophagus to withstand and clear it.</a:t>
            </a:r>
          </a:p>
          <a:p>
            <a:pPr>
              <a:defRPr/>
            </a:pPr>
            <a:r>
              <a:rPr lang="en-US" dirty="0"/>
              <a:t>GERD occurs when the </a:t>
            </a:r>
            <a:r>
              <a:rPr lang="en-US" dirty="0" err="1"/>
              <a:t>antireflux</a:t>
            </a:r>
            <a:r>
              <a:rPr lang="en-US" dirty="0"/>
              <a:t> mechanisms fail, and thus gastric contents  make contacts with lower esophageal sphincter.</a:t>
            </a:r>
          </a:p>
          <a:p>
            <a:pPr>
              <a:defRPr/>
            </a:pPr>
            <a:endParaRPr lang="en-US" dirty="0"/>
          </a:p>
        </p:txBody>
      </p:sp>
      <p:sp>
        <p:nvSpPr>
          <p:cNvPr id="4" name="Slide Number Placeholder 3"/>
          <p:cNvSpPr>
            <a:spLocks noGrp="1"/>
          </p:cNvSpPr>
          <p:nvPr>
            <p:ph type="sldNum" sz="quarter" idx="12"/>
          </p:nvPr>
        </p:nvSpPr>
        <p:spPr/>
        <p:txBody>
          <a:bodyPr/>
          <a:lstStyle/>
          <a:p>
            <a:pPr>
              <a:defRPr/>
            </a:pPr>
            <a:fld id="{45A0AE64-6259-4F61-A677-8B60D135AD05}" type="slidenum">
              <a:rPr lang="en-US">
                <a:solidFill>
                  <a:srgbClr val="000000"/>
                </a:solidFill>
              </a:rPr>
              <a:pPr>
                <a:defRPr/>
              </a:pPr>
              <a:t>47</a:t>
            </a:fld>
            <a:endParaRPr lang="en-US">
              <a:solidFill>
                <a:srgbClr val="000000"/>
              </a:solidFill>
            </a:endParaRPr>
          </a:p>
        </p:txBody>
      </p:sp>
    </p:spTree>
    <p:extLst>
      <p:ext uri="{BB962C8B-B14F-4D97-AF65-F5344CB8AC3E}">
        <p14:creationId xmlns:p14="http://schemas.microsoft.com/office/powerpoint/2010/main" val="3807102547"/>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381000"/>
            <a:ext cx="6553200" cy="1524000"/>
          </a:xfrm>
        </p:spPr>
        <p:txBody>
          <a:bodyPr/>
          <a:lstStyle/>
          <a:p>
            <a:pPr>
              <a:defRPr/>
            </a:pPr>
            <a:r>
              <a:rPr lang="en-US" b="1" dirty="0" err="1"/>
              <a:t>Gastroesophageal</a:t>
            </a:r>
            <a:r>
              <a:rPr lang="en-US" b="1" dirty="0"/>
              <a:t> reflux can occur through the following mechanisms. </a:t>
            </a:r>
            <a:r>
              <a:rPr lang="en-US" dirty="0"/>
              <a:t/>
            </a:r>
            <a:br>
              <a:rPr lang="en-US" dirty="0"/>
            </a:br>
            <a:endParaRPr lang="en-US" dirty="0"/>
          </a:p>
        </p:txBody>
      </p:sp>
      <p:sp>
        <p:nvSpPr>
          <p:cNvPr id="3" name="Content Placeholder 2"/>
          <p:cNvSpPr>
            <a:spLocks noGrp="1"/>
          </p:cNvSpPr>
          <p:nvPr>
            <p:ph idx="1"/>
          </p:nvPr>
        </p:nvSpPr>
        <p:spPr>
          <a:xfrm>
            <a:off x="2209800" y="1676400"/>
            <a:ext cx="6705600" cy="4876800"/>
          </a:xfrm>
        </p:spPr>
        <p:txBody>
          <a:bodyPr/>
          <a:lstStyle/>
          <a:p>
            <a:pPr>
              <a:defRPr/>
            </a:pPr>
            <a:r>
              <a:rPr lang="en-US" sz="2800" dirty="0"/>
              <a:t>The primary mechanism of reflux in both normal individuals and those with GERD </a:t>
            </a:r>
            <a:r>
              <a:rPr lang="en-US" sz="2800" b="1" dirty="0">
                <a:solidFill>
                  <a:schemeClr val="tx2">
                    <a:lumMod val="60000"/>
                    <a:lumOff val="40000"/>
                  </a:schemeClr>
                </a:solidFill>
              </a:rPr>
              <a:t>is transient lower esophageal sphincter relaxation</a:t>
            </a:r>
            <a:r>
              <a:rPr lang="en-US" sz="2800" dirty="0"/>
              <a:t>.</a:t>
            </a:r>
          </a:p>
          <a:p>
            <a:pPr>
              <a:defRPr/>
            </a:pPr>
            <a:r>
              <a:rPr lang="en-US" sz="2800" dirty="0"/>
              <a:t>Another cause of reflux episodes is sudden </a:t>
            </a:r>
            <a:r>
              <a:rPr lang="en-US" sz="2800" b="1" dirty="0">
                <a:solidFill>
                  <a:schemeClr val="tx2">
                    <a:lumMod val="60000"/>
                    <a:lumOff val="40000"/>
                  </a:schemeClr>
                </a:solidFill>
              </a:rPr>
              <a:t>elevations in intra-abdominal pressure. </a:t>
            </a:r>
          </a:p>
          <a:p>
            <a:pPr>
              <a:defRPr/>
            </a:pPr>
            <a:r>
              <a:rPr lang="en-US" sz="2800" dirty="0"/>
              <a:t>In the setting of a </a:t>
            </a:r>
            <a:r>
              <a:rPr lang="en-US" sz="2800" b="1" dirty="0" err="1">
                <a:solidFill>
                  <a:schemeClr val="tx2">
                    <a:lumMod val="60000"/>
                    <a:lumOff val="40000"/>
                  </a:schemeClr>
                </a:solidFill>
              </a:rPr>
              <a:t>hiatal</a:t>
            </a:r>
            <a:r>
              <a:rPr lang="en-US" sz="2800" b="1" dirty="0">
                <a:solidFill>
                  <a:schemeClr val="tx2">
                    <a:lumMod val="60000"/>
                    <a:lumOff val="40000"/>
                  </a:schemeClr>
                </a:solidFill>
              </a:rPr>
              <a:t> hernia</a:t>
            </a:r>
            <a:r>
              <a:rPr lang="en-US" sz="2800" dirty="0"/>
              <a:t>, the contribution of diaphragmatic </a:t>
            </a:r>
            <a:r>
              <a:rPr lang="en-US" sz="2800" dirty="0" err="1"/>
              <a:t>crural</a:t>
            </a:r>
            <a:r>
              <a:rPr lang="en-US" sz="2800" dirty="0"/>
              <a:t> contraction to distal esophageal closure is lost. </a:t>
            </a:r>
          </a:p>
          <a:p>
            <a:pPr>
              <a:defRPr/>
            </a:pPr>
            <a:endParaRPr lang="en-US" sz="2800" dirty="0"/>
          </a:p>
        </p:txBody>
      </p:sp>
      <p:sp>
        <p:nvSpPr>
          <p:cNvPr id="4" name="Slide Number Placeholder 3"/>
          <p:cNvSpPr>
            <a:spLocks noGrp="1"/>
          </p:cNvSpPr>
          <p:nvPr>
            <p:ph type="sldNum" sz="quarter" idx="12"/>
          </p:nvPr>
        </p:nvSpPr>
        <p:spPr/>
        <p:txBody>
          <a:bodyPr/>
          <a:lstStyle/>
          <a:p>
            <a:pPr>
              <a:defRPr/>
            </a:pPr>
            <a:fld id="{A077494A-72BD-4FF1-A685-B2431434054F}" type="slidenum">
              <a:rPr lang="en-US">
                <a:solidFill>
                  <a:srgbClr val="000000"/>
                </a:solidFill>
              </a:rPr>
              <a:pPr>
                <a:defRPr/>
              </a:pPr>
              <a:t>48</a:t>
            </a:fld>
            <a:endParaRPr lang="en-US">
              <a:solidFill>
                <a:srgbClr val="000000"/>
              </a:solidFill>
            </a:endParaRPr>
          </a:p>
        </p:txBody>
      </p:sp>
    </p:spTree>
    <p:extLst>
      <p:ext uri="{BB962C8B-B14F-4D97-AF65-F5344CB8AC3E}">
        <p14:creationId xmlns:p14="http://schemas.microsoft.com/office/powerpoint/2010/main" val="385898240"/>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62200" y="228600"/>
            <a:ext cx="6553200" cy="6324600"/>
          </a:xfrm>
        </p:spPr>
        <p:txBody>
          <a:bodyPr/>
          <a:lstStyle/>
          <a:p>
            <a:pPr>
              <a:defRPr/>
            </a:pPr>
            <a:r>
              <a:rPr lang="en-US" dirty="0"/>
              <a:t>A less common cause of GER is inappropriately </a:t>
            </a:r>
            <a:r>
              <a:rPr lang="en-US" b="1" dirty="0">
                <a:solidFill>
                  <a:schemeClr val="tx2">
                    <a:lumMod val="60000"/>
                    <a:lumOff val="40000"/>
                  </a:schemeClr>
                </a:solidFill>
              </a:rPr>
              <a:t>low basal LES pressures </a:t>
            </a:r>
            <a:r>
              <a:rPr lang="en-US" dirty="0"/>
              <a:t>that do not exceed </a:t>
            </a:r>
            <a:r>
              <a:rPr lang="en-US" dirty="0" err="1"/>
              <a:t>intragastric</a:t>
            </a:r>
            <a:r>
              <a:rPr lang="en-US" dirty="0"/>
              <a:t> pressures. Also known as </a:t>
            </a:r>
            <a:r>
              <a:rPr lang="en-US" u="sng" dirty="0" err="1"/>
              <a:t>hypotensive</a:t>
            </a:r>
            <a:r>
              <a:rPr lang="en-US" u="sng" dirty="0"/>
              <a:t> LES</a:t>
            </a:r>
            <a:r>
              <a:rPr lang="en-US" dirty="0"/>
              <a:t>, this condition is caused by dysfunction of the smooth muscle within the LES. </a:t>
            </a:r>
          </a:p>
          <a:p>
            <a:pPr>
              <a:defRPr/>
            </a:pPr>
            <a:r>
              <a:rPr lang="en-US" dirty="0" err="1"/>
              <a:t>Hypotensive</a:t>
            </a:r>
            <a:r>
              <a:rPr lang="en-US" dirty="0"/>
              <a:t> LES can occur in scleroderma.</a:t>
            </a:r>
          </a:p>
          <a:p>
            <a:pPr>
              <a:defRPr/>
            </a:pPr>
            <a:endParaRPr lang="en-US" dirty="0"/>
          </a:p>
        </p:txBody>
      </p:sp>
      <p:sp>
        <p:nvSpPr>
          <p:cNvPr id="4" name="Slide Number Placeholder 3"/>
          <p:cNvSpPr>
            <a:spLocks noGrp="1"/>
          </p:cNvSpPr>
          <p:nvPr>
            <p:ph type="sldNum" sz="quarter" idx="12"/>
          </p:nvPr>
        </p:nvSpPr>
        <p:spPr/>
        <p:txBody>
          <a:bodyPr/>
          <a:lstStyle/>
          <a:p>
            <a:pPr>
              <a:defRPr/>
            </a:pPr>
            <a:fld id="{F228C784-B1CB-48EE-9F2E-022638D45727}" type="slidenum">
              <a:rPr lang="en-US">
                <a:solidFill>
                  <a:srgbClr val="000000"/>
                </a:solidFill>
              </a:rPr>
              <a:pPr>
                <a:defRPr/>
              </a:pPr>
              <a:t>49</a:t>
            </a:fld>
            <a:endParaRPr lang="en-US">
              <a:solidFill>
                <a:srgbClr val="000000"/>
              </a:solidFill>
            </a:endParaRPr>
          </a:p>
        </p:txBody>
      </p:sp>
    </p:spTree>
    <p:extLst>
      <p:ext uri="{BB962C8B-B14F-4D97-AF65-F5344CB8AC3E}">
        <p14:creationId xmlns:p14="http://schemas.microsoft.com/office/powerpoint/2010/main" val="2374982281"/>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2438400" y="381000"/>
            <a:ext cx="6400800" cy="6096000"/>
          </a:xfrm>
        </p:spPr>
        <p:txBody>
          <a:bodyPr/>
          <a:lstStyle/>
          <a:p>
            <a:pPr eaLnBrk="1" hangingPunct="1">
              <a:buFont typeface="Wingdings" pitchFamily="2" charset="2"/>
              <a:buNone/>
              <a:defRPr/>
            </a:pPr>
            <a:r>
              <a:rPr lang="en-US" dirty="0"/>
              <a:t> </a:t>
            </a:r>
            <a:r>
              <a:rPr lang="en-US" b="1" dirty="0"/>
              <a:t>(3)   </a:t>
            </a:r>
            <a:r>
              <a:rPr lang="en-US" b="1" u="sng" dirty="0"/>
              <a:t>STOMACH</a:t>
            </a:r>
            <a:endParaRPr lang="en-US" dirty="0"/>
          </a:p>
          <a:p>
            <a:pPr eaLnBrk="1" hangingPunct="1">
              <a:buFont typeface="Wingdings" pitchFamily="2" charset="2"/>
              <a:buNone/>
              <a:defRPr/>
            </a:pPr>
            <a:r>
              <a:rPr lang="en-US" dirty="0"/>
              <a:t>(</a:t>
            </a:r>
            <a:r>
              <a:rPr lang="en-US" dirty="0" err="1"/>
              <a:t>i</a:t>
            </a:r>
            <a:r>
              <a:rPr lang="en-US" dirty="0"/>
              <a:t>) Gastric </a:t>
            </a:r>
          </a:p>
          <a:p>
            <a:pPr lvl="1" eaLnBrk="1" hangingPunct="1">
              <a:buFont typeface="Wingdings" pitchFamily="2" charset="2"/>
              <a:buNone/>
              <a:defRPr/>
            </a:pPr>
            <a:r>
              <a:rPr lang="en-US" dirty="0"/>
              <a:t>	(A) Acute </a:t>
            </a:r>
            <a:r>
              <a:rPr lang="en-US" dirty="0" smtClean="0"/>
              <a:t>gastritis</a:t>
            </a:r>
            <a:endParaRPr lang="en-US" dirty="0"/>
          </a:p>
          <a:p>
            <a:pPr lvl="1" eaLnBrk="1" hangingPunct="1">
              <a:buFont typeface="Wingdings" pitchFamily="2" charset="2"/>
              <a:buNone/>
              <a:defRPr/>
            </a:pPr>
            <a:r>
              <a:rPr lang="en-US" dirty="0"/>
              <a:t>	(B) Chronic gastritis</a:t>
            </a:r>
          </a:p>
          <a:p>
            <a:pPr eaLnBrk="1" hangingPunct="1">
              <a:buFont typeface="Wingdings" pitchFamily="2" charset="2"/>
              <a:buNone/>
              <a:defRPr/>
            </a:pPr>
            <a:r>
              <a:rPr lang="en-US" dirty="0"/>
              <a:t>(ii) Peptic ulcers disease</a:t>
            </a:r>
          </a:p>
          <a:p>
            <a:pPr lvl="3" eaLnBrk="1" hangingPunct="1">
              <a:defRPr/>
            </a:pPr>
            <a:r>
              <a:rPr lang="en-US" sz="2800" dirty="0"/>
              <a:t>acute peptic ulcers</a:t>
            </a:r>
          </a:p>
          <a:p>
            <a:pPr lvl="3" eaLnBrk="1" hangingPunct="1">
              <a:defRPr/>
            </a:pPr>
            <a:r>
              <a:rPr lang="en-US" sz="2800" dirty="0"/>
              <a:t>chronic peptic ulcers</a:t>
            </a:r>
          </a:p>
          <a:p>
            <a:pPr lvl="2" eaLnBrk="1" hangingPunct="1">
              <a:buFont typeface="Wingdings" pitchFamily="2" charset="2"/>
              <a:buNone/>
              <a:defRPr/>
            </a:pPr>
            <a:r>
              <a:rPr lang="en-US" sz="3200" dirty="0"/>
              <a:t>		-Gastric ulcers</a:t>
            </a:r>
          </a:p>
          <a:p>
            <a:pPr lvl="2" eaLnBrk="1" hangingPunct="1">
              <a:buFont typeface="Wingdings" pitchFamily="2" charset="2"/>
              <a:buNone/>
              <a:defRPr/>
            </a:pPr>
            <a:r>
              <a:rPr lang="en-US" sz="3200" dirty="0"/>
              <a:t>		-Duodenal ulcers</a:t>
            </a:r>
          </a:p>
          <a:p>
            <a:pPr eaLnBrk="1" hangingPunct="1">
              <a:buFont typeface="Wingdings" pitchFamily="2" charset="2"/>
              <a:buNone/>
              <a:defRPr/>
            </a:pPr>
            <a:r>
              <a:rPr lang="en-US" dirty="0"/>
              <a:t>(iii) ca stomach</a:t>
            </a:r>
          </a:p>
        </p:txBody>
      </p:sp>
      <p:sp>
        <p:nvSpPr>
          <p:cNvPr id="3" name="Slide Number Placeholder 2"/>
          <p:cNvSpPr>
            <a:spLocks noGrp="1"/>
          </p:cNvSpPr>
          <p:nvPr>
            <p:ph type="sldNum" sz="quarter" idx="12"/>
          </p:nvPr>
        </p:nvSpPr>
        <p:spPr/>
        <p:txBody>
          <a:bodyPr/>
          <a:lstStyle/>
          <a:p>
            <a:pPr>
              <a:defRPr/>
            </a:pPr>
            <a:fld id="{E5EC41AA-F746-4DA9-9B82-36193E8373BE}" type="slidenum">
              <a:rPr lang="en-US">
                <a:solidFill>
                  <a:srgbClr val="000000"/>
                </a:solidFill>
              </a:rPr>
              <a:pPr>
                <a:defRPr/>
              </a:pPr>
              <a:t>5</a:t>
            </a:fld>
            <a:endParaRPr lang="en-US">
              <a:solidFill>
                <a:srgbClr val="000000"/>
              </a:solidFill>
            </a:endParaRPr>
          </a:p>
        </p:txBody>
      </p:sp>
    </p:spTree>
    <p:extLst>
      <p:ext uri="{BB962C8B-B14F-4D97-AF65-F5344CB8AC3E}">
        <p14:creationId xmlns:p14="http://schemas.microsoft.com/office/powerpoint/2010/main" val="4052110300"/>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228600"/>
            <a:ext cx="6705600" cy="6400800"/>
          </a:xfrm>
        </p:spPr>
        <p:txBody>
          <a:bodyPr/>
          <a:lstStyle/>
          <a:p>
            <a:pPr>
              <a:defRPr/>
            </a:pPr>
            <a:r>
              <a:rPr lang="en-US" dirty="0"/>
              <a:t>A variety of clinical conditions and medications can further predispose to GER. </a:t>
            </a:r>
            <a:endParaRPr lang="en-US" sz="2800" dirty="0"/>
          </a:p>
          <a:p>
            <a:pPr marL="971550" lvl="1" indent="-514350">
              <a:buFont typeface="+mj-lt"/>
              <a:buAutoNum type="arabicPeriod"/>
              <a:defRPr/>
            </a:pPr>
            <a:r>
              <a:rPr lang="en-US" dirty="0"/>
              <a:t>In pregnancy, Obesity- reflux is secondary to elevated intra-abdominal pressure and progesterone-induced lowering of LES pressure. </a:t>
            </a:r>
            <a:endParaRPr lang="en-US" sz="2400" dirty="0"/>
          </a:p>
          <a:p>
            <a:pPr marL="971550" lvl="1" indent="-514350">
              <a:buFont typeface="+mj-lt"/>
              <a:buAutoNum type="arabicPeriod"/>
              <a:defRPr/>
            </a:pPr>
            <a:r>
              <a:rPr lang="en-US" dirty="0"/>
              <a:t>Fatty meals, coffee, chocolate, alcohol, and smoking can lower the LES pressure and delay gastric emptying. Also  gastric outlet obstruction and </a:t>
            </a:r>
            <a:r>
              <a:rPr lang="en-US" dirty="0" err="1"/>
              <a:t>Gastroparesis</a:t>
            </a:r>
            <a:r>
              <a:rPr lang="en-US" dirty="0"/>
              <a:t> due to DM</a:t>
            </a:r>
            <a:endParaRPr lang="en-US" sz="2400" dirty="0"/>
          </a:p>
          <a:p>
            <a:pPr>
              <a:defRPr/>
            </a:pPr>
            <a:endParaRPr lang="en-US" dirty="0"/>
          </a:p>
        </p:txBody>
      </p:sp>
      <p:sp>
        <p:nvSpPr>
          <p:cNvPr id="4" name="Slide Number Placeholder 3"/>
          <p:cNvSpPr>
            <a:spLocks noGrp="1"/>
          </p:cNvSpPr>
          <p:nvPr>
            <p:ph type="sldNum" sz="quarter" idx="12"/>
          </p:nvPr>
        </p:nvSpPr>
        <p:spPr/>
        <p:txBody>
          <a:bodyPr/>
          <a:lstStyle/>
          <a:p>
            <a:pPr>
              <a:defRPr/>
            </a:pPr>
            <a:fld id="{309E256A-8744-4407-AA59-C11559F10688}" type="slidenum">
              <a:rPr lang="en-US">
                <a:solidFill>
                  <a:srgbClr val="000000"/>
                </a:solidFill>
              </a:rPr>
              <a:pPr>
                <a:defRPr/>
              </a:pPr>
              <a:t>50</a:t>
            </a:fld>
            <a:endParaRPr lang="en-US">
              <a:solidFill>
                <a:srgbClr val="000000"/>
              </a:solidFill>
            </a:endParaRPr>
          </a:p>
        </p:txBody>
      </p:sp>
    </p:spTree>
    <p:extLst>
      <p:ext uri="{BB962C8B-B14F-4D97-AF65-F5344CB8AC3E}">
        <p14:creationId xmlns:p14="http://schemas.microsoft.com/office/powerpoint/2010/main" val="1427072719"/>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0" y="228600"/>
            <a:ext cx="6553200" cy="6400800"/>
          </a:xfrm>
        </p:spPr>
        <p:txBody>
          <a:bodyPr/>
          <a:lstStyle/>
          <a:p>
            <a:pPr marL="971550" lvl="1" indent="-514350">
              <a:buFont typeface="+mj-lt"/>
              <a:buAutoNum type="arabicPeriod" startAt="3"/>
              <a:defRPr/>
            </a:pPr>
            <a:r>
              <a:rPr lang="en-US" dirty="0"/>
              <a:t>Medications, such as calcium channel blockers, NSAIDS and </a:t>
            </a:r>
            <a:r>
              <a:rPr lang="en-US" dirty="0" err="1"/>
              <a:t>anticholinergics</a:t>
            </a:r>
            <a:r>
              <a:rPr lang="en-US" dirty="0"/>
              <a:t>, also lower the LES pressure. </a:t>
            </a:r>
            <a:endParaRPr lang="en-US" sz="2400" dirty="0"/>
          </a:p>
          <a:p>
            <a:pPr marL="971550" lvl="1" indent="-514350">
              <a:buFont typeface="+mj-lt"/>
              <a:buAutoNum type="arabicPeriod" startAt="3"/>
              <a:defRPr/>
            </a:pPr>
            <a:r>
              <a:rPr lang="en-US" dirty="0"/>
              <a:t>Furthermore, reflux </a:t>
            </a:r>
            <a:r>
              <a:rPr lang="en-US" dirty="0" err="1"/>
              <a:t>esophagitis</a:t>
            </a:r>
            <a:r>
              <a:rPr lang="en-US" dirty="0"/>
              <a:t> has been associated with eradication of Helicobacter pylori in patients with peptic ulcer disease.</a:t>
            </a:r>
            <a:endParaRPr lang="en-US" sz="2400" dirty="0"/>
          </a:p>
          <a:p>
            <a:pPr marL="971550" lvl="1" indent="-514350">
              <a:buFont typeface="+mj-lt"/>
              <a:buAutoNum type="arabicPeriod" startAt="3"/>
              <a:defRPr/>
            </a:pPr>
            <a:r>
              <a:rPr lang="en-US" dirty="0"/>
              <a:t>Abnormality of delayed </a:t>
            </a:r>
            <a:r>
              <a:rPr lang="en-US" dirty="0" err="1"/>
              <a:t>oesophageal</a:t>
            </a:r>
            <a:r>
              <a:rPr lang="en-US" dirty="0"/>
              <a:t> clearance e.g. scleroderma, </a:t>
            </a:r>
            <a:r>
              <a:rPr lang="en-US" dirty="0" err="1"/>
              <a:t>anticholinergic</a:t>
            </a:r>
            <a:r>
              <a:rPr lang="en-US" dirty="0"/>
              <a:t> drugs and </a:t>
            </a:r>
            <a:r>
              <a:rPr lang="en-US" dirty="0" err="1"/>
              <a:t>Sjogrens</a:t>
            </a:r>
            <a:r>
              <a:rPr lang="en-US" dirty="0"/>
              <a:t> syndrome.</a:t>
            </a:r>
            <a:endParaRPr lang="en-US" sz="2400" dirty="0"/>
          </a:p>
          <a:p>
            <a:pPr marL="514350" indent="-514350">
              <a:buFont typeface="+mj-lt"/>
              <a:buAutoNum type="arabicPeriod" startAt="3"/>
              <a:defRPr/>
            </a:pPr>
            <a:endParaRPr lang="en-US" dirty="0"/>
          </a:p>
        </p:txBody>
      </p:sp>
      <p:sp>
        <p:nvSpPr>
          <p:cNvPr id="4" name="Slide Number Placeholder 3"/>
          <p:cNvSpPr>
            <a:spLocks noGrp="1"/>
          </p:cNvSpPr>
          <p:nvPr>
            <p:ph type="sldNum" sz="quarter" idx="12"/>
          </p:nvPr>
        </p:nvSpPr>
        <p:spPr/>
        <p:txBody>
          <a:bodyPr/>
          <a:lstStyle/>
          <a:p>
            <a:pPr>
              <a:defRPr/>
            </a:pPr>
            <a:fld id="{AE446C64-6114-4DB2-A0B0-ED2A5E77C58D}" type="slidenum">
              <a:rPr lang="en-US">
                <a:solidFill>
                  <a:srgbClr val="000000"/>
                </a:solidFill>
              </a:rPr>
              <a:pPr>
                <a:defRPr/>
              </a:pPr>
              <a:t>51</a:t>
            </a:fld>
            <a:endParaRPr lang="en-US">
              <a:solidFill>
                <a:srgbClr val="000000"/>
              </a:solidFill>
            </a:endParaRPr>
          </a:p>
        </p:txBody>
      </p:sp>
    </p:spTree>
    <p:extLst>
      <p:ext uri="{BB962C8B-B14F-4D97-AF65-F5344CB8AC3E}">
        <p14:creationId xmlns:p14="http://schemas.microsoft.com/office/powerpoint/2010/main" val="3861396565"/>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304800"/>
            <a:ext cx="6934200" cy="6248400"/>
          </a:xfrm>
        </p:spPr>
        <p:txBody>
          <a:bodyPr/>
          <a:lstStyle/>
          <a:p>
            <a:pPr>
              <a:buFont typeface="Wingdings" pitchFamily="2" charset="2"/>
              <a:buNone/>
              <a:defRPr/>
            </a:pPr>
            <a:r>
              <a:rPr lang="en-US" sz="2600" b="1" dirty="0"/>
              <a:t>Summary of Factors associated with </a:t>
            </a:r>
            <a:r>
              <a:rPr lang="en-US" sz="2600" b="1" dirty="0" err="1"/>
              <a:t>gastrooesophageal</a:t>
            </a:r>
            <a:r>
              <a:rPr lang="en-US" sz="2600" b="1" dirty="0"/>
              <a:t> reflux</a:t>
            </a:r>
          </a:p>
          <a:p>
            <a:pPr>
              <a:buFont typeface="Wingdings" pitchFamily="2" charset="2"/>
              <a:buNone/>
              <a:defRPr/>
            </a:pPr>
            <a:endParaRPr lang="en-US" sz="2600" dirty="0"/>
          </a:p>
          <a:p>
            <a:pPr marL="514350" indent="-514350">
              <a:buFont typeface="+mj-lt"/>
              <a:buAutoNum type="arabicPeriod"/>
              <a:defRPr/>
            </a:pPr>
            <a:r>
              <a:rPr lang="en-US" sz="2600" dirty="0"/>
              <a:t>Pregnancy, obesity</a:t>
            </a:r>
          </a:p>
          <a:p>
            <a:pPr marL="514350" indent="-514350">
              <a:buFont typeface="+mj-lt"/>
              <a:buAutoNum type="arabicPeriod"/>
              <a:defRPr/>
            </a:pPr>
            <a:r>
              <a:rPr lang="en-US" sz="2600" dirty="0"/>
              <a:t>Fat, chocolate, coffee or alcohol ingestion</a:t>
            </a:r>
          </a:p>
          <a:p>
            <a:pPr marL="514350" indent="-514350">
              <a:buFont typeface="+mj-lt"/>
              <a:buAutoNum type="arabicPeriod"/>
              <a:defRPr/>
            </a:pPr>
            <a:r>
              <a:rPr lang="en-US" sz="2600" dirty="0"/>
              <a:t>Large meals</a:t>
            </a:r>
          </a:p>
          <a:p>
            <a:pPr marL="514350" indent="-514350">
              <a:buFont typeface="+mj-lt"/>
              <a:buAutoNum type="arabicPeriod"/>
              <a:defRPr/>
            </a:pPr>
            <a:r>
              <a:rPr lang="en-US" sz="2600" dirty="0"/>
              <a:t>Cigarette smoking</a:t>
            </a:r>
          </a:p>
          <a:p>
            <a:pPr marL="514350" indent="-514350">
              <a:buFont typeface="+mj-lt"/>
              <a:buAutoNum type="arabicPeriod"/>
              <a:defRPr/>
            </a:pPr>
            <a:r>
              <a:rPr lang="en-US" sz="2600" dirty="0"/>
              <a:t>Drugs – </a:t>
            </a:r>
            <a:r>
              <a:rPr lang="en-US" sz="2600" dirty="0" err="1"/>
              <a:t>antimuscarinic</a:t>
            </a:r>
            <a:r>
              <a:rPr lang="en-US" sz="2600" dirty="0"/>
              <a:t>, calcium-channel blockers, nitrates, NSAIDS, </a:t>
            </a:r>
            <a:r>
              <a:rPr lang="en-US" sz="2600" dirty="0" err="1"/>
              <a:t>anticholinergic</a:t>
            </a:r>
            <a:endParaRPr lang="en-US" sz="2600" dirty="0"/>
          </a:p>
          <a:p>
            <a:pPr marL="514350" indent="-514350">
              <a:buFont typeface="+mj-lt"/>
              <a:buAutoNum type="arabicPeriod"/>
              <a:defRPr/>
            </a:pPr>
            <a:r>
              <a:rPr lang="en-US" sz="2600" dirty="0"/>
              <a:t>Systemic sclerosis, scleroderma, </a:t>
            </a:r>
            <a:r>
              <a:rPr lang="en-US" sz="2600" dirty="0" err="1"/>
              <a:t>Pjogrens</a:t>
            </a:r>
            <a:r>
              <a:rPr lang="en-US" sz="2600" dirty="0"/>
              <a:t> syndrome</a:t>
            </a:r>
          </a:p>
          <a:p>
            <a:pPr marL="514350" indent="-514350">
              <a:buFont typeface="+mj-lt"/>
              <a:buAutoNum type="arabicPeriod"/>
              <a:defRPr/>
            </a:pPr>
            <a:r>
              <a:rPr lang="en-US" sz="2600" dirty="0"/>
              <a:t>After treatment for </a:t>
            </a:r>
            <a:r>
              <a:rPr lang="en-US" sz="2600" dirty="0" err="1"/>
              <a:t>achalasia</a:t>
            </a:r>
            <a:r>
              <a:rPr lang="en-US" sz="2600" dirty="0"/>
              <a:t>, </a:t>
            </a:r>
            <a:r>
              <a:rPr lang="en-US" sz="2600" dirty="0" err="1"/>
              <a:t>H.Pylori</a:t>
            </a:r>
            <a:endParaRPr lang="en-US" sz="2600" dirty="0"/>
          </a:p>
          <a:p>
            <a:pPr marL="514350" indent="-514350">
              <a:buFont typeface="+mj-lt"/>
              <a:buAutoNum type="arabicPeriod"/>
              <a:defRPr/>
            </a:pPr>
            <a:r>
              <a:rPr lang="en-US" sz="2600" dirty="0"/>
              <a:t>Hiatus hernia, DM   </a:t>
            </a:r>
            <a:r>
              <a:rPr lang="en-US" sz="2600" dirty="0" err="1"/>
              <a:t>e.t.c</a:t>
            </a:r>
            <a:endParaRPr lang="en-US" sz="2600" dirty="0"/>
          </a:p>
          <a:p>
            <a:pPr>
              <a:defRPr/>
            </a:pPr>
            <a:endParaRPr lang="en-US" sz="2600" dirty="0"/>
          </a:p>
        </p:txBody>
      </p:sp>
      <p:sp>
        <p:nvSpPr>
          <p:cNvPr id="4" name="Slide Number Placeholder 3"/>
          <p:cNvSpPr>
            <a:spLocks noGrp="1"/>
          </p:cNvSpPr>
          <p:nvPr>
            <p:ph type="sldNum" sz="quarter" idx="12"/>
          </p:nvPr>
        </p:nvSpPr>
        <p:spPr/>
        <p:txBody>
          <a:bodyPr/>
          <a:lstStyle/>
          <a:p>
            <a:pPr>
              <a:defRPr/>
            </a:pPr>
            <a:fld id="{207F9951-04AD-4024-9FB5-D275C35B1D6D}" type="slidenum">
              <a:rPr lang="en-US">
                <a:solidFill>
                  <a:srgbClr val="000000"/>
                </a:solidFill>
              </a:rPr>
              <a:pPr>
                <a:defRPr/>
              </a:pPr>
              <a:t>52</a:t>
            </a:fld>
            <a:endParaRPr lang="en-US">
              <a:solidFill>
                <a:srgbClr val="000000"/>
              </a:solidFill>
            </a:endParaRPr>
          </a:p>
        </p:txBody>
      </p:sp>
    </p:spTree>
    <p:extLst>
      <p:ext uri="{BB962C8B-B14F-4D97-AF65-F5344CB8AC3E}">
        <p14:creationId xmlns:p14="http://schemas.microsoft.com/office/powerpoint/2010/main" val="944723918"/>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066800" y="228600"/>
            <a:ext cx="6934200" cy="6224588"/>
          </a:xfrm>
          <a:noFill/>
        </p:spPr>
      </p:pic>
      <p:sp>
        <p:nvSpPr>
          <p:cNvPr id="92163" name="Rectangle 4"/>
          <p:cNvSpPr>
            <a:spLocks noChangeArrowheads="1"/>
          </p:cNvSpPr>
          <p:nvPr/>
        </p:nvSpPr>
        <p:spPr bwMode="auto">
          <a:xfrm>
            <a:off x="1066800" y="6443663"/>
            <a:ext cx="8305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sz="1600" b="1">
                <a:solidFill>
                  <a:prstClr val="black"/>
                </a:solidFill>
                <a:latin typeface="Arial" charset="0"/>
                <a:cs typeface="Arial" charset="0"/>
              </a:rPr>
              <a:t>Factors associated with the development of gastro-oesophageal reflux disease</a:t>
            </a:r>
            <a:endParaRPr lang="en-US" altLang="en-US" sz="1600">
              <a:solidFill>
                <a:prstClr val="black"/>
              </a:solidFill>
              <a:latin typeface="Arial" charset="0"/>
              <a:cs typeface="Arial" charset="0"/>
            </a:endParaRPr>
          </a:p>
        </p:txBody>
      </p:sp>
      <p:sp>
        <p:nvSpPr>
          <p:cNvPr id="4" name="Slide Number Placeholder 3"/>
          <p:cNvSpPr>
            <a:spLocks noGrp="1"/>
          </p:cNvSpPr>
          <p:nvPr>
            <p:ph type="sldNum" sz="quarter" idx="12"/>
          </p:nvPr>
        </p:nvSpPr>
        <p:spPr/>
        <p:txBody>
          <a:bodyPr/>
          <a:lstStyle/>
          <a:p>
            <a:pPr>
              <a:defRPr/>
            </a:pPr>
            <a:fld id="{17F7F056-28E7-440E-AB08-D4B87110813D}" type="slidenum">
              <a:rPr lang="en-US"/>
              <a:pPr>
                <a:defRPr/>
              </a:pPr>
              <a:t>53</a:t>
            </a:fld>
            <a:endParaRPr lang="en-US"/>
          </a:p>
        </p:txBody>
      </p:sp>
    </p:spTree>
    <p:extLst>
      <p:ext uri="{BB962C8B-B14F-4D97-AF65-F5344CB8AC3E}">
        <p14:creationId xmlns:p14="http://schemas.microsoft.com/office/powerpoint/2010/main" val="75316458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28600"/>
            <a:ext cx="6400800" cy="762000"/>
          </a:xfrm>
        </p:spPr>
        <p:txBody>
          <a:bodyPr/>
          <a:lstStyle/>
          <a:p>
            <a:pPr>
              <a:defRPr/>
            </a:pPr>
            <a:r>
              <a:rPr lang="en-US" b="1" u="sng" dirty="0"/>
              <a:t>Clinical Features</a:t>
            </a:r>
            <a:r>
              <a:rPr lang="en-US" dirty="0"/>
              <a:t/>
            </a:r>
            <a:br>
              <a:rPr lang="en-US" dirty="0"/>
            </a:br>
            <a:endParaRPr lang="en-US" dirty="0"/>
          </a:p>
        </p:txBody>
      </p:sp>
      <p:sp>
        <p:nvSpPr>
          <p:cNvPr id="3" name="Content Placeholder 2"/>
          <p:cNvSpPr>
            <a:spLocks noGrp="1"/>
          </p:cNvSpPr>
          <p:nvPr>
            <p:ph idx="1"/>
          </p:nvPr>
        </p:nvSpPr>
        <p:spPr>
          <a:xfrm>
            <a:off x="2209800" y="685800"/>
            <a:ext cx="6934200" cy="5943600"/>
          </a:xfrm>
        </p:spPr>
        <p:txBody>
          <a:bodyPr/>
          <a:lstStyle/>
          <a:p>
            <a:pPr marL="514350" indent="-514350">
              <a:buFont typeface="+mj-lt"/>
              <a:buAutoNum type="arabicPeriod"/>
              <a:defRPr/>
            </a:pPr>
            <a:r>
              <a:rPr lang="en-US" sz="2800" dirty="0"/>
              <a:t>Most patients with GERD report frequent</a:t>
            </a:r>
            <a:r>
              <a:rPr lang="en-US" sz="2800" b="1" dirty="0">
                <a:solidFill>
                  <a:schemeClr val="tx2">
                    <a:lumMod val="60000"/>
                    <a:lumOff val="40000"/>
                  </a:schemeClr>
                </a:solidFill>
              </a:rPr>
              <a:t> heartburn </a:t>
            </a:r>
            <a:r>
              <a:rPr lang="en-US" sz="2800" dirty="0"/>
              <a:t>that can be provoked or increased by laying down, bending forward, or exercising. </a:t>
            </a:r>
          </a:p>
          <a:p>
            <a:pPr>
              <a:defRPr/>
            </a:pPr>
            <a:r>
              <a:rPr lang="en-US" sz="2800" dirty="0"/>
              <a:t>In addition, by the time of presentation to a physician, many patients report effectively self-treating these symptoms with over-the-counter antacids or acid- suppressing medications. </a:t>
            </a:r>
          </a:p>
          <a:p>
            <a:pPr>
              <a:defRPr/>
            </a:pPr>
            <a:r>
              <a:rPr lang="en-US" sz="2800" dirty="0"/>
              <a:t>However, even in those with significant reflux-induced complications, heartburn may be absent and a variety of other symptoms present. </a:t>
            </a:r>
          </a:p>
          <a:p>
            <a:pPr>
              <a:defRPr/>
            </a:pPr>
            <a:endParaRPr lang="en-US" sz="2800" dirty="0"/>
          </a:p>
        </p:txBody>
      </p:sp>
      <p:sp>
        <p:nvSpPr>
          <p:cNvPr id="4" name="Slide Number Placeholder 3"/>
          <p:cNvSpPr>
            <a:spLocks noGrp="1"/>
          </p:cNvSpPr>
          <p:nvPr>
            <p:ph type="sldNum" sz="quarter" idx="12"/>
          </p:nvPr>
        </p:nvSpPr>
        <p:spPr/>
        <p:txBody>
          <a:bodyPr/>
          <a:lstStyle/>
          <a:p>
            <a:pPr>
              <a:defRPr/>
            </a:pPr>
            <a:fld id="{9A487C9A-7355-4821-BCF1-62B2E7C6F33A}" type="slidenum">
              <a:rPr lang="en-US">
                <a:solidFill>
                  <a:srgbClr val="000000"/>
                </a:solidFill>
              </a:rPr>
              <a:pPr>
                <a:defRPr/>
              </a:pPr>
              <a:t>54</a:t>
            </a:fld>
            <a:endParaRPr lang="en-US">
              <a:solidFill>
                <a:srgbClr val="000000"/>
              </a:solidFill>
            </a:endParaRPr>
          </a:p>
        </p:txBody>
      </p:sp>
    </p:spTree>
    <p:extLst>
      <p:ext uri="{BB962C8B-B14F-4D97-AF65-F5344CB8AC3E}">
        <p14:creationId xmlns:p14="http://schemas.microsoft.com/office/powerpoint/2010/main" val="3955501903"/>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152400"/>
            <a:ext cx="6629400" cy="6019800"/>
          </a:xfrm>
        </p:spPr>
        <p:txBody>
          <a:bodyPr/>
          <a:lstStyle/>
          <a:p>
            <a:pPr marL="514350" indent="-514350">
              <a:buFont typeface="+mj-lt"/>
              <a:buAutoNum type="arabicPeriod" startAt="2"/>
              <a:defRPr/>
            </a:pPr>
            <a:r>
              <a:rPr lang="en-US" dirty="0"/>
              <a:t>In some patients, esophageal acidification leads to </a:t>
            </a:r>
            <a:r>
              <a:rPr lang="en-US" dirty="0" err="1"/>
              <a:t>hypersalivation</a:t>
            </a:r>
            <a:r>
              <a:rPr lang="en-US" dirty="0"/>
              <a:t> (</a:t>
            </a:r>
            <a:r>
              <a:rPr lang="en-US" dirty="0">
                <a:solidFill>
                  <a:schemeClr val="tx2">
                    <a:lumMod val="60000"/>
                    <a:lumOff val="40000"/>
                  </a:schemeClr>
                </a:solidFill>
              </a:rPr>
              <a:t>water brash</a:t>
            </a:r>
            <a:r>
              <a:rPr lang="en-US" dirty="0"/>
              <a:t>), whereas others report chest pain.</a:t>
            </a:r>
          </a:p>
          <a:p>
            <a:pPr marL="514350" indent="-514350">
              <a:buFont typeface="+mj-lt"/>
              <a:buAutoNum type="arabicPeriod" startAt="3"/>
              <a:defRPr/>
            </a:pPr>
            <a:r>
              <a:rPr lang="en-US" dirty="0" err="1">
                <a:solidFill>
                  <a:schemeClr val="tx2">
                    <a:lumMod val="60000"/>
                    <a:lumOff val="40000"/>
                  </a:schemeClr>
                </a:solidFill>
              </a:rPr>
              <a:t>Dysphagia</a:t>
            </a:r>
            <a:r>
              <a:rPr lang="en-US" dirty="0"/>
              <a:t> may be a presenting symptom and is usually due to peptic esophageal stricture, although </a:t>
            </a:r>
            <a:r>
              <a:rPr lang="en-US" dirty="0" err="1"/>
              <a:t>esophagitis</a:t>
            </a:r>
            <a:r>
              <a:rPr lang="en-US" dirty="0"/>
              <a:t>-induced </a:t>
            </a:r>
            <a:r>
              <a:rPr lang="en-US" dirty="0" err="1"/>
              <a:t>dysmotility</a:t>
            </a:r>
            <a:r>
              <a:rPr lang="en-US" dirty="0"/>
              <a:t> and decreased esophageal compliance may also contribute. </a:t>
            </a:r>
          </a:p>
        </p:txBody>
      </p:sp>
      <p:sp>
        <p:nvSpPr>
          <p:cNvPr id="4" name="Slide Number Placeholder 3"/>
          <p:cNvSpPr>
            <a:spLocks noGrp="1"/>
          </p:cNvSpPr>
          <p:nvPr>
            <p:ph type="sldNum" sz="quarter" idx="12"/>
          </p:nvPr>
        </p:nvSpPr>
        <p:spPr/>
        <p:txBody>
          <a:bodyPr/>
          <a:lstStyle/>
          <a:p>
            <a:pPr>
              <a:defRPr/>
            </a:pPr>
            <a:fld id="{8777A4D0-557B-4B8C-8B61-910425AC57AF}" type="slidenum">
              <a:rPr lang="en-US">
                <a:solidFill>
                  <a:srgbClr val="000000"/>
                </a:solidFill>
              </a:rPr>
              <a:pPr>
                <a:defRPr/>
              </a:pPr>
              <a:t>55</a:t>
            </a:fld>
            <a:endParaRPr lang="en-US">
              <a:solidFill>
                <a:srgbClr val="000000"/>
              </a:solidFill>
            </a:endParaRPr>
          </a:p>
        </p:txBody>
      </p:sp>
    </p:spTree>
    <p:extLst>
      <p:ext uri="{BB962C8B-B14F-4D97-AF65-F5344CB8AC3E}">
        <p14:creationId xmlns:p14="http://schemas.microsoft.com/office/powerpoint/2010/main" val="111972859"/>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457200"/>
            <a:ext cx="6705600" cy="5638800"/>
          </a:xfrm>
        </p:spPr>
        <p:txBody>
          <a:bodyPr/>
          <a:lstStyle/>
          <a:p>
            <a:pPr marL="742950" indent="-742950">
              <a:buFont typeface="+mj-lt"/>
              <a:buAutoNum type="arabicPeriod" startAt="4"/>
              <a:defRPr/>
            </a:pPr>
            <a:r>
              <a:rPr lang="en-US" sz="4000" dirty="0" err="1"/>
              <a:t>Gastroesophageal</a:t>
            </a:r>
            <a:r>
              <a:rPr lang="en-US" sz="4000" dirty="0"/>
              <a:t>  reflux with regurgitation can lead to </a:t>
            </a:r>
            <a:r>
              <a:rPr lang="en-US" sz="4000" dirty="0">
                <a:solidFill>
                  <a:schemeClr val="tx2">
                    <a:lumMod val="60000"/>
                    <a:lumOff val="40000"/>
                  </a:schemeClr>
                </a:solidFill>
              </a:rPr>
              <a:t>sour brash </a:t>
            </a:r>
            <a:r>
              <a:rPr lang="en-US" sz="4000" dirty="0"/>
              <a:t>(sour taste due to regurgitation of gastric secretions into the </a:t>
            </a:r>
            <a:r>
              <a:rPr lang="en-US" sz="4000" dirty="0" err="1"/>
              <a:t>oropharynx</a:t>
            </a:r>
            <a:r>
              <a:rPr lang="en-US" sz="4000" dirty="0"/>
              <a:t>), </a:t>
            </a:r>
            <a:r>
              <a:rPr lang="en-US" sz="4000" dirty="0">
                <a:solidFill>
                  <a:schemeClr val="tx2">
                    <a:lumMod val="60000"/>
                    <a:lumOff val="40000"/>
                  </a:schemeClr>
                </a:solidFill>
              </a:rPr>
              <a:t>chronic cough</a:t>
            </a:r>
            <a:r>
              <a:rPr lang="en-US" sz="4000" dirty="0"/>
              <a:t>, </a:t>
            </a:r>
            <a:r>
              <a:rPr lang="en-US" sz="4000" dirty="0" err="1"/>
              <a:t>pharyngitis</a:t>
            </a:r>
            <a:r>
              <a:rPr lang="en-US" sz="4000" dirty="0"/>
              <a:t>, laryngitis, sinusitis, dental caries, and worsening of asthma.</a:t>
            </a:r>
          </a:p>
          <a:p>
            <a:pPr>
              <a:defRPr/>
            </a:pPr>
            <a:endParaRPr lang="en-US" sz="4000" dirty="0"/>
          </a:p>
          <a:p>
            <a:pPr>
              <a:defRPr/>
            </a:pPr>
            <a:endParaRPr lang="en-US" sz="4000" dirty="0"/>
          </a:p>
        </p:txBody>
      </p:sp>
      <p:sp>
        <p:nvSpPr>
          <p:cNvPr id="4" name="Slide Number Placeholder 3"/>
          <p:cNvSpPr>
            <a:spLocks noGrp="1"/>
          </p:cNvSpPr>
          <p:nvPr>
            <p:ph type="sldNum" sz="quarter" idx="12"/>
          </p:nvPr>
        </p:nvSpPr>
        <p:spPr/>
        <p:txBody>
          <a:bodyPr/>
          <a:lstStyle/>
          <a:p>
            <a:pPr>
              <a:defRPr/>
            </a:pPr>
            <a:fld id="{447F37F5-66B1-430F-BEEF-8EED3E7640FC}" type="slidenum">
              <a:rPr lang="en-US">
                <a:solidFill>
                  <a:srgbClr val="000000"/>
                </a:solidFill>
              </a:rPr>
              <a:pPr>
                <a:defRPr/>
              </a:pPr>
              <a:t>56</a:t>
            </a:fld>
            <a:endParaRPr lang="en-US">
              <a:solidFill>
                <a:srgbClr val="000000"/>
              </a:solidFill>
            </a:endParaRPr>
          </a:p>
        </p:txBody>
      </p:sp>
    </p:spTree>
    <p:extLst>
      <p:ext uri="{BB962C8B-B14F-4D97-AF65-F5344CB8AC3E}">
        <p14:creationId xmlns:p14="http://schemas.microsoft.com/office/powerpoint/2010/main" val="3014852601"/>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400" y="533400"/>
            <a:ext cx="6477000" cy="5867400"/>
          </a:xfrm>
        </p:spPr>
        <p:txBody>
          <a:bodyPr/>
          <a:lstStyle/>
          <a:p>
            <a:pPr marL="742950" indent="-742950">
              <a:buFont typeface="+mj-lt"/>
              <a:buAutoNum type="arabicPeriod" startAt="5"/>
              <a:defRPr/>
            </a:pPr>
            <a:r>
              <a:rPr lang="en-US" sz="4000" dirty="0"/>
              <a:t>Pain with swallowing/</a:t>
            </a:r>
            <a:r>
              <a:rPr lang="en-US" sz="4000" u="sng" dirty="0">
                <a:hlinkClick r:id="rId2" tooltip="Sore throat"/>
              </a:rPr>
              <a:t>sore </a:t>
            </a:r>
            <a:r>
              <a:rPr lang="en-US" sz="4000" dirty="0">
                <a:hlinkClick r:id="rId2" tooltip="Sore throat"/>
              </a:rPr>
              <a:t>throat</a:t>
            </a:r>
            <a:r>
              <a:rPr lang="en-US" sz="4000" dirty="0"/>
              <a:t> (</a:t>
            </a:r>
            <a:r>
              <a:rPr lang="en-US" sz="4000" dirty="0" err="1">
                <a:hlinkClick r:id="rId3" tooltip="Odynophagia"/>
              </a:rPr>
              <a:t>odynophagia</a:t>
            </a:r>
            <a:r>
              <a:rPr lang="en-US" sz="4000" dirty="0"/>
              <a:t>)</a:t>
            </a:r>
          </a:p>
          <a:p>
            <a:pPr marL="742950" indent="-742950">
              <a:buFont typeface="+mj-lt"/>
              <a:buAutoNum type="arabicPeriod" startAt="5"/>
              <a:defRPr/>
            </a:pPr>
            <a:r>
              <a:rPr lang="en-US" sz="4000" dirty="0">
                <a:hlinkClick r:id="rId4" tooltip="Nausea"/>
              </a:rPr>
              <a:t>Nausea</a:t>
            </a:r>
            <a:endParaRPr lang="en-US" sz="4000" dirty="0"/>
          </a:p>
          <a:p>
            <a:pPr marL="742950" indent="-742950">
              <a:buFont typeface="+mj-lt"/>
              <a:buAutoNum type="arabicPeriod" startAt="5"/>
              <a:defRPr/>
            </a:pPr>
            <a:r>
              <a:rPr lang="en-US" sz="4000" dirty="0">
                <a:hlinkClick r:id="rId5" tooltip="Chest pain"/>
              </a:rPr>
              <a:t>Chest pain</a:t>
            </a:r>
            <a:endParaRPr lang="en-US" sz="4000" dirty="0"/>
          </a:p>
          <a:p>
            <a:pPr marL="742950" indent="-742950">
              <a:buFont typeface="+mj-lt"/>
              <a:buAutoNum type="arabicPeriod" startAt="5"/>
              <a:defRPr/>
            </a:pPr>
            <a:r>
              <a:rPr lang="en-US" sz="4000" dirty="0"/>
              <a:t>Chocking at night – because reflux fluid irritate the larynx</a:t>
            </a:r>
          </a:p>
          <a:p>
            <a:pPr marL="742950" indent="-742950">
              <a:buFont typeface="+mj-lt"/>
              <a:buAutoNum type="arabicPeriod" startAt="5"/>
              <a:defRPr/>
            </a:pPr>
            <a:r>
              <a:rPr lang="en-US" sz="4000" dirty="0"/>
              <a:t>History of weight gain</a:t>
            </a:r>
          </a:p>
          <a:p>
            <a:pPr>
              <a:defRPr/>
            </a:pPr>
            <a:endParaRPr lang="en-US" sz="4000" dirty="0"/>
          </a:p>
        </p:txBody>
      </p:sp>
      <p:sp>
        <p:nvSpPr>
          <p:cNvPr id="4" name="Slide Number Placeholder 3"/>
          <p:cNvSpPr>
            <a:spLocks noGrp="1"/>
          </p:cNvSpPr>
          <p:nvPr>
            <p:ph type="sldNum" sz="quarter" idx="12"/>
          </p:nvPr>
        </p:nvSpPr>
        <p:spPr/>
        <p:txBody>
          <a:bodyPr/>
          <a:lstStyle/>
          <a:p>
            <a:pPr>
              <a:defRPr/>
            </a:pPr>
            <a:fld id="{CAD890AA-0C14-4CA4-954B-F2D0C4C2DA29}" type="slidenum">
              <a:rPr lang="en-US">
                <a:solidFill>
                  <a:srgbClr val="000000"/>
                </a:solidFill>
              </a:rPr>
              <a:pPr>
                <a:defRPr/>
              </a:pPr>
              <a:t>57</a:t>
            </a:fld>
            <a:endParaRPr lang="en-US">
              <a:solidFill>
                <a:srgbClr val="000000"/>
              </a:solidFill>
            </a:endParaRPr>
          </a:p>
        </p:txBody>
      </p:sp>
    </p:spTree>
    <p:extLst>
      <p:ext uri="{BB962C8B-B14F-4D97-AF65-F5344CB8AC3E}">
        <p14:creationId xmlns:p14="http://schemas.microsoft.com/office/powerpoint/2010/main" val="2771104642"/>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0" y="304800"/>
            <a:ext cx="6477000" cy="6172200"/>
          </a:xfrm>
        </p:spPr>
        <p:txBody>
          <a:bodyPr/>
          <a:lstStyle/>
          <a:p>
            <a:pPr marL="742950" indent="-742950">
              <a:buFont typeface="+mj-lt"/>
              <a:buAutoNum type="arabicPeriod" startAt="10"/>
              <a:defRPr/>
            </a:pPr>
            <a:r>
              <a:rPr lang="en-US" sz="3600" dirty="0" err="1"/>
              <a:t>Oesophageal</a:t>
            </a:r>
            <a:r>
              <a:rPr lang="en-US" sz="3600" dirty="0"/>
              <a:t> syndrome - present with;</a:t>
            </a:r>
            <a:endParaRPr lang="en-US" dirty="0"/>
          </a:p>
          <a:p>
            <a:pPr lvl="1">
              <a:defRPr/>
            </a:pPr>
            <a:r>
              <a:rPr lang="en-US" sz="3200" dirty="0"/>
              <a:t>Hoarseness of voice</a:t>
            </a:r>
            <a:endParaRPr lang="en-US" dirty="0"/>
          </a:p>
          <a:p>
            <a:pPr lvl="1">
              <a:defRPr/>
            </a:pPr>
            <a:r>
              <a:rPr lang="en-US" sz="3200" dirty="0"/>
              <a:t>Chronic cough</a:t>
            </a:r>
            <a:endParaRPr lang="en-US" dirty="0"/>
          </a:p>
          <a:p>
            <a:pPr lvl="1">
              <a:defRPr/>
            </a:pPr>
            <a:r>
              <a:rPr lang="en-US" sz="3200" dirty="0"/>
              <a:t>Asthma (Reflux induced asthma)</a:t>
            </a:r>
            <a:endParaRPr lang="en-US" dirty="0"/>
          </a:p>
          <a:p>
            <a:pPr lvl="1">
              <a:defRPr/>
            </a:pPr>
            <a:r>
              <a:rPr lang="en-US" sz="3200" dirty="0"/>
              <a:t>Laryngeal strictures</a:t>
            </a:r>
            <a:endParaRPr lang="en-US" dirty="0"/>
          </a:p>
          <a:p>
            <a:pPr lvl="1">
              <a:defRPr/>
            </a:pPr>
            <a:r>
              <a:rPr lang="en-US" sz="3200" dirty="0"/>
              <a:t>Laryngeal </a:t>
            </a:r>
            <a:r>
              <a:rPr lang="en-US" sz="3200" dirty="0" err="1"/>
              <a:t>metaplasia</a:t>
            </a:r>
            <a:r>
              <a:rPr lang="en-US" sz="3200" dirty="0"/>
              <a:t> – that may lead to cancer</a:t>
            </a:r>
            <a:endParaRPr lang="en-US" dirty="0"/>
          </a:p>
          <a:p>
            <a:pPr>
              <a:buFont typeface="Wingdings" pitchFamily="2" charset="2"/>
              <a:buNone/>
              <a:defRPr/>
            </a:pPr>
            <a:endParaRPr lang="en-US" dirty="0"/>
          </a:p>
          <a:p>
            <a:pPr>
              <a:defRPr/>
            </a:pPr>
            <a:endParaRPr lang="en-US" sz="3600" dirty="0"/>
          </a:p>
        </p:txBody>
      </p:sp>
      <p:sp>
        <p:nvSpPr>
          <p:cNvPr id="4" name="Slide Number Placeholder 3"/>
          <p:cNvSpPr>
            <a:spLocks noGrp="1"/>
          </p:cNvSpPr>
          <p:nvPr>
            <p:ph type="sldNum" sz="quarter" idx="12"/>
          </p:nvPr>
        </p:nvSpPr>
        <p:spPr/>
        <p:txBody>
          <a:bodyPr/>
          <a:lstStyle/>
          <a:p>
            <a:pPr>
              <a:defRPr/>
            </a:pPr>
            <a:fld id="{FACB4ADB-2631-43A5-BA9E-98F0015611DE}" type="slidenum">
              <a:rPr lang="en-US">
                <a:solidFill>
                  <a:srgbClr val="000000"/>
                </a:solidFill>
              </a:rPr>
              <a:pPr>
                <a:defRPr/>
              </a:pPr>
              <a:t>58</a:t>
            </a:fld>
            <a:endParaRPr lang="en-US">
              <a:solidFill>
                <a:srgbClr val="000000"/>
              </a:solidFill>
            </a:endParaRPr>
          </a:p>
        </p:txBody>
      </p:sp>
    </p:spTree>
    <p:extLst>
      <p:ext uri="{BB962C8B-B14F-4D97-AF65-F5344CB8AC3E}">
        <p14:creationId xmlns:p14="http://schemas.microsoft.com/office/powerpoint/2010/main" val="2441536165"/>
      </p:ext>
    </p:extLst>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81000"/>
            <a:ext cx="6400800" cy="609600"/>
          </a:xfrm>
        </p:spPr>
        <p:txBody>
          <a:bodyPr/>
          <a:lstStyle/>
          <a:p>
            <a:pPr>
              <a:defRPr/>
            </a:pPr>
            <a:r>
              <a:rPr lang="en-US" sz="4400" b="1" dirty="0"/>
              <a:t>Diagnosis</a:t>
            </a:r>
            <a:r>
              <a:rPr lang="en-US" dirty="0"/>
              <a:t/>
            </a:r>
            <a:br>
              <a:rPr lang="en-US" dirty="0"/>
            </a:br>
            <a:endParaRPr lang="en-US" dirty="0"/>
          </a:p>
        </p:txBody>
      </p:sp>
      <p:sp>
        <p:nvSpPr>
          <p:cNvPr id="3" name="Content Placeholder 2"/>
          <p:cNvSpPr>
            <a:spLocks noGrp="1"/>
          </p:cNvSpPr>
          <p:nvPr>
            <p:ph idx="1"/>
          </p:nvPr>
        </p:nvSpPr>
        <p:spPr>
          <a:xfrm>
            <a:off x="2209800" y="762000"/>
            <a:ext cx="6705600" cy="5791200"/>
          </a:xfrm>
        </p:spPr>
        <p:txBody>
          <a:bodyPr/>
          <a:lstStyle/>
          <a:p>
            <a:pPr>
              <a:defRPr/>
            </a:pPr>
            <a:r>
              <a:rPr lang="en-US" sz="3600" dirty="0"/>
              <a:t>In most cases, a thorough history is sufficient to make a diagnosis. </a:t>
            </a:r>
          </a:p>
          <a:p>
            <a:pPr>
              <a:defRPr/>
            </a:pPr>
            <a:r>
              <a:rPr lang="en-US" sz="3600" dirty="0"/>
              <a:t>Empiric acid suppressive therapy is not only indicated for treatment but can also confirm the diagnosis by eliminating symptoms.</a:t>
            </a:r>
          </a:p>
          <a:p>
            <a:pPr>
              <a:buFont typeface="Wingdings" pitchFamily="2" charset="2"/>
              <a:buNone/>
              <a:defRPr/>
            </a:pPr>
            <a:endParaRPr lang="en-US" sz="3600" dirty="0"/>
          </a:p>
          <a:p>
            <a:pPr>
              <a:defRPr/>
            </a:pPr>
            <a:endParaRPr lang="en-US" sz="3600" dirty="0"/>
          </a:p>
        </p:txBody>
      </p:sp>
      <p:sp>
        <p:nvSpPr>
          <p:cNvPr id="4" name="Slide Number Placeholder 3"/>
          <p:cNvSpPr>
            <a:spLocks noGrp="1"/>
          </p:cNvSpPr>
          <p:nvPr>
            <p:ph type="sldNum" sz="quarter" idx="12"/>
          </p:nvPr>
        </p:nvSpPr>
        <p:spPr/>
        <p:txBody>
          <a:bodyPr/>
          <a:lstStyle/>
          <a:p>
            <a:pPr>
              <a:defRPr/>
            </a:pPr>
            <a:fld id="{69ECA0CB-F8DE-4C4E-8E96-4E042BFF0239}" type="slidenum">
              <a:rPr lang="en-US">
                <a:solidFill>
                  <a:srgbClr val="000000"/>
                </a:solidFill>
              </a:rPr>
              <a:pPr>
                <a:defRPr/>
              </a:pPr>
              <a:t>59</a:t>
            </a:fld>
            <a:endParaRPr lang="en-US">
              <a:solidFill>
                <a:srgbClr val="000000"/>
              </a:solidFill>
            </a:endParaRPr>
          </a:p>
        </p:txBody>
      </p:sp>
    </p:spTree>
    <p:extLst>
      <p:ext uri="{BB962C8B-B14F-4D97-AF65-F5344CB8AC3E}">
        <p14:creationId xmlns:p14="http://schemas.microsoft.com/office/powerpoint/2010/main" val="1266457205"/>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2133600" y="533400"/>
            <a:ext cx="6858000" cy="5562600"/>
          </a:xfrm>
        </p:spPr>
        <p:txBody>
          <a:bodyPr/>
          <a:lstStyle/>
          <a:p>
            <a:pPr eaLnBrk="1" hangingPunct="1">
              <a:buFont typeface="Wingdings" pitchFamily="2" charset="2"/>
              <a:buNone/>
              <a:defRPr/>
            </a:pPr>
            <a:r>
              <a:rPr lang="en-US" sz="4000" b="1" u="sng" dirty="0"/>
              <a:t>(4)SMALL INTESTINE</a:t>
            </a:r>
            <a:endParaRPr lang="en-US" sz="4000" dirty="0"/>
          </a:p>
          <a:p>
            <a:pPr eaLnBrk="1" hangingPunct="1">
              <a:buFont typeface="Wingdings" pitchFamily="2" charset="2"/>
              <a:buNone/>
              <a:defRPr/>
            </a:pPr>
            <a:r>
              <a:rPr lang="en-US" sz="4000" dirty="0"/>
              <a:t>	(</a:t>
            </a:r>
            <a:r>
              <a:rPr lang="en-US" sz="4000" dirty="0" err="1"/>
              <a:t>i</a:t>
            </a:r>
            <a:r>
              <a:rPr lang="en-US" sz="4000" dirty="0"/>
              <a:t>) </a:t>
            </a:r>
            <a:r>
              <a:rPr lang="en-US" sz="4000" dirty="0" err="1"/>
              <a:t>Malabsorption</a:t>
            </a:r>
            <a:r>
              <a:rPr lang="en-US" sz="4000" dirty="0"/>
              <a:t> syndrome</a:t>
            </a:r>
          </a:p>
          <a:p>
            <a:pPr eaLnBrk="1" hangingPunct="1">
              <a:buFont typeface="Wingdings" pitchFamily="2" charset="2"/>
              <a:buNone/>
              <a:defRPr/>
            </a:pPr>
            <a:r>
              <a:rPr lang="en-US" sz="4000" dirty="0"/>
              <a:t>	(ii) </a:t>
            </a:r>
            <a:r>
              <a:rPr lang="en-US" sz="4000" dirty="0" err="1"/>
              <a:t>Coeliac</a:t>
            </a:r>
            <a:r>
              <a:rPr lang="en-US" sz="4000" dirty="0"/>
              <a:t> disease </a:t>
            </a:r>
          </a:p>
          <a:p>
            <a:pPr eaLnBrk="1" hangingPunct="1">
              <a:buFont typeface="Wingdings" pitchFamily="2" charset="2"/>
              <a:buNone/>
              <a:defRPr/>
            </a:pPr>
            <a:r>
              <a:rPr lang="en-US" sz="4000" dirty="0"/>
              <a:t>	(iii)</a:t>
            </a:r>
            <a:r>
              <a:rPr lang="en-US" sz="4000" dirty="0" err="1"/>
              <a:t>Crohn’s</a:t>
            </a:r>
            <a:r>
              <a:rPr lang="en-US" sz="4000" dirty="0"/>
              <a:t> disease</a:t>
            </a:r>
          </a:p>
          <a:p>
            <a:pPr eaLnBrk="1" hangingPunct="1">
              <a:buFont typeface="Wingdings" pitchFamily="2" charset="2"/>
              <a:buNone/>
              <a:defRPr/>
            </a:pPr>
            <a:endParaRPr lang="en-US" sz="4000" dirty="0"/>
          </a:p>
          <a:p>
            <a:pPr eaLnBrk="1" hangingPunct="1">
              <a:buFont typeface="Wingdings" pitchFamily="2" charset="2"/>
              <a:buNone/>
              <a:defRPr/>
            </a:pPr>
            <a:r>
              <a:rPr lang="en-US" b="1" u="sng" dirty="0"/>
              <a:t>(5) LARGE INTESTINE</a:t>
            </a:r>
            <a:endParaRPr lang="en-US" dirty="0"/>
          </a:p>
          <a:p>
            <a:pPr eaLnBrk="1" hangingPunct="1">
              <a:buFont typeface="Wingdings" pitchFamily="2" charset="2"/>
              <a:buNone/>
              <a:defRPr/>
            </a:pPr>
            <a:r>
              <a:rPr lang="en-US" dirty="0"/>
              <a:t>	(I) </a:t>
            </a:r>
            <a:r>
              <a:rPr lang="en-US" dirty="0" smtClean="0"/>
              <a:t>Ulcerative </a:t>
            </a:r>
            <a:r>
              <a:rPr lang="en-US" dirty="0"/>
              <a:t>colitis</a:t>
            </a:r>
          </a:p>
          <a:p>
            <a:pPr eaLnBrk="1" hangingPunct="1">
              <a:buFont typeface="Wingdings" pitchFamily="2" charset="2"/>
              <a:buNone/>
              <a:defRPr/>
            </a:pPr>
            <a:r>
              <a:rPr lang="en-US" dirty="0"/>
              <a:t>	(ii) Colorectal carcinoma</a:t>
            </a:r>
          </a:p>
        </p:txBody>
      </p:sp>
      <p:sp>
        <p:nvSpPr>
          <p:cNvPr id="3" name="Slide Number Placeholder 2"/>
          <p:cNvSpPr>
            <a:spLocks noGrp="1"/>
          </p:cNvSpPr>
          <p:nvPr>
            <p:ph type="sldNum" sz="quarter" idx="12"/>
          </p:nvPr>
        </p:nvSpPr>
        <p:spPr/>
        <p:txBody>
          <a:bodyPr/>
          <a:lstStyle/>
          <a:p>
            <a:pPr>
              <a:defRPr/>
            </a:pPr>
            <a:fld id="{215319AE-46CE-4D1A-998B-D1E33154C689}" type="slidenum">
              <a:rPr lang="en-US">
                <a:solidFill>
                  <a:srgbClr val="000000"/>
                </a:solidFill>
              </a:rPr>
              <a:pPr>
                <a:defRPr/>
              </a:pPr>
              <a:t>6</a:t>
            </a:fld>
            <a:endParaRPr lang="en-US">
              <a:solidFill>
                <a:srgbClr val="000000"/>
              </a:solidFill>
            </a:endParaRPr>
          </a:p>
        </p:txBody>
      </p:sp>
    </p:spTree>
    <p:extLst>
      <p:ext uri="{BB962C8B-B14F-4D97-AF65-F5344CB8AC3E}">
        <p14:creationId xmlns:p14="http://schemas.microsoft.com/office/powerpoint/2010/main" val="3871864081"/>
      </p:ext>
    </p:extLst>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400" y="457200"/>
            <a:ext cx="6400800" cy="6172200"/>
          </a:xfrm>
        </p:spPr>
        <p:txBody>
          <a:bodyPr/>
          <a:lstStyle/>
          <a:p>
            <a:pPr>
              <a:defRPr/>
            </a:pPr>
            <a:r>
              <a:rPr lang="en-US" dirty="0"/>
              <a:t>Diagnostic testing for GERD is typically reserved for patients with atypical symptoms or to detect complications of the disease. </a:t>
            </a:r>
          </a:p>
          <a:p>
            <a:pPr>
              <a:defRPr/>
            </a:pPr>
            <a:r>
              <a:rPr lang="en-US" dirty="0"/>
              <a:t>In these patients, </a:t>
            </a:r>
            <a:r>
              <a:rPr lang="en-US" b="1" dirty="0">
                <a:solidFill>
                  <a:schemeClr val="tx2">
                    <a:lumMod val="60000"/>
                    <a:lumOff val="40000"/>
                  </a:schemeClr>
                </a:solidFill>
              </a:rPr>
              <a:t>barium swallow </a:t>
            </a:r>
            <a:r>
              <a:rPr lang="en-US" dirty="0"/>
              <a:t>can demonstrate gross structural abnormalities (i.e. strictures) and esophageal motility disorders but is too insensitive to detect </a:t>
            </a:r>
            <a:r>
              <a:rPr lang="en-US" dirty="0" err="1"/>
              <a:t>esophagitis</a:t>
            </a:r>
            <a:r>
              <a:rPr lang="en-US" dirty="0"/>
              <a:t>.</a:t>
            </a:r>
          </a:p>
        </p:txBody>
      </p:sp>
      <p:sp>
        <p:nvSpPr>
          <p:cNvPr id="4" name="Slide Number Placeholder 3"/>
          <p:cNvSpPr>
            <a:spLocks noGrp="1"/>
          </p:cNvSpPr>
          <p:nvPr>
            <p:ph type="sldNum" sz="quarter" idx="12"/>
          </p:nvPr>
        </p:nvSpPr>
        <p:spPr/>
        <p:txBody>
          <a:bodyPr/>
          <a:lstStyle/>
          <a:p>
            <a:pPr>
              <a:defRPr/>
            </a:pPr>
            <a:fld id="{37812B5A-953C-4A7C-BFBB-90D3CD64300F}" type="slidenum">
              <a:rPr lang="en-US">
                <a:solidFill>
                  <a:srgbClr val="000000"/>
                </a:solidFill>
              </a:rPr>
              <a:pPr>
                <a:defRPr/>
              </a:pPr>
              <a:t>60</a:t>
            </a:fld>
            <a:endParaRPr lang="en-US">
              <a:solidFill>
                <a:srgbClr val="000000"/>
              </a:solidFill>
            </a:endParaRPr>
          </a:p>
        </p:txBody>
      </p:sp>
    </p:spTree>
    <p:extLst>
      <p:ext uri="{BB962C8B-B14F-4D97-AF65-F5344CB8AC3E}">
        <p14:creationId xmlns:p14="http://schemas.microsoft.com/office/powerpoint/2010/main" val="3616609673"/>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152400"/>
            <a:ext cx="6934200" cy="6705600"/>
          </a:xfrm>
        </p:spPr>
        <p:txBody>
          <a:bodyPr/>
          <a:lstStyle/>
          <a:p>
            <a:pPr>
              <a:defRPr/>
            </a:pPr>
            <a:r>
              <a:rPr lang="en-US" sz="2800" b="1" dirty="0">
                <a:solidFill>
                  <a:schemeClr val="tx2">
                    <a:lumMod val="60000"/>
                    <a:lumOff val="40000"/>
                  </a:schemeClr>
                </a:solidFill>
              </a:rPr>
              <a:t>Endoscopy</a:t>
            </a:r>
            <a:r>
              <a:rPr lang="en-US" sz="2800" dirty="0"/>
              <a:t> is the most sensitive diagnostic test for detection of reflux </a:t>
            </a:r>
            <a:r>
              <a:rPr lang="en-US" sz="2800" dirty="0" err="1"/>
              <a:t>esophagitis</a:t>
            </a:r>
            <a:r>
              <a:rPr lang="en-US" sz="2800" dirty="0"/>
              <a:t> but is often normal in patients with GERD. </a:t>
            </a:r>
          </a:p>
          <a:p>
            <a:pPr>
              <a:defRPr/>
            </a:pPr>
            <a:r>
              <a:rPr lang="en-US" sz="2800" dirty="0"/>
              <a:t>It should be reserved for refractory cases, </a:t>
            </a:r>
            <a:r>
              <a:rPr lang="en-US" sz="2800" dirty="0" err="1"/>
              <a:t>dysphagia</a:t>
            </a:r>
            <a:r>
              <a:rPr lang="en-US" sz="2800" dirty="0"/>
              <a:t>, </a:t>
            </a:r>
            <a:r>
              <a:rPr lang="en-US" sz="2800" dirty="0" err="1"/>
              <a:t>odynophagia</a:t>
            </a:r>
            <a:r>
              <a:rPr lang="en-US" sz="2800" dirty="0"/>
              <a:t>, weight loss, anemia, gastrointestinal hemorrhage, and suspicion of Barrett's esophagus. </a:t>
            </a:r>
          </a:p>
          <a:p>
            <a:pPr>
              <a:defRPr/>
            </a:pPr>
            <a:r>
              <a:rPr lang="en-US" sz="2800" dirty="0"/>
              <a:t>For patients with normal endoscopy but persistent symptoms despite acid suppression therapy, correlation of the patient's symptoms with objective evidence of GER can help determine if GERD is truly the cause.</a:t>
            </a:r>
          </a:p>
          <a:p>
            <a:pPr>
              <a:defRPr/>
            </a:pPr>
            <a:endParaRPr lang="en-US" sz="2800" dirty="0"/>
          </a:p>
        </p:txBody>
      </p:sp>
      <p:sp>
        <p:nvSpPr>
          <p:cNvPr id="4" name="Slide Number Placeholder 3"/>
          <p:cNvSpPr>
            <a:spLocks noGrp="1"/>
          </p:cNvSpPr>
          <p:nvPr>
            <p:ph type="sldNum" sz="quarter" idx="12"/>
          </p:nvPr>
        </p:nvSpPr>
        <p:spPr/>
        <p:txBody>
          <a:bodyPr/>
          <a:lstStyle/>
          <a:p>
            <a:pPr>
              <a:defRPr/>
            </a:pPr>
            <a:fld id="{949D389A-9E6F-4B62-B12D-A174A936542D}" type="slidenum">
              <a:rPr lang="en-US">
                <a:solidFill>
                  <a:srgbClr val="000000"/>
                </a:solidFill>
              </a:rPr>
              <a:pPr>
                <a:defRPr/>
              </a:pPr>
              <a:t>61</a:t>
            </a:fld>
            <a:endParaRPr lang="en-US">
              <a:solidFill>
                <a:srgbClr val="000000"/>
              </a:solidFill>
            </a:endParaRPr>
          </a:p>
        </p:txBody>
      </p:sp>
    </p:spTree>
    <p:extLst>
      <p:ext uri="{BB962C8B-B14F-4D97-AF65-F5344CB8AC3E}">
        <p14:creationId xmlns:p14="http://schemas.microsoft.com/office/powerpoint/2010/main" val="3949048824"/>
      </p:ext>
    </p:extLst>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152400"/>
            <a:ext cx="7010400" cy="6477000"/>
          </a:xfrm>
        </p:spPr>
        <p:txBody>
          <a:bodyPr/>
          <a:lstStyle/>
          <a:p>
            <a:pPr>
              <a:defRPr/>
            </a:pPr>
            <a:r>
              <a:rPr lang="en-US" sz="2800" b="1" dirty="0">
                <a:solidFill>
                  <a:schemeClr val="tx2">
                    <a:lumMod val="60000"/>
                    <a:lumOff val="40000"/>
                  </a:schemeClr>
                </a:solidFill>
              </a:rPr>
              <a:t>Ambulatory esophageal pH monitoring </a:t>
            </a:r>
            <a:r>
              <a:rPr lang="en-US" sz="2800" dirty="0"/>
              <a:t>can be used for this purpose and utilizes a </a:t>
            </a:r>
            <a:r>
              <a:rPr lang="en-US" sz="2800" dirty="0" err="1"/>
              <a:t>transnasal</a:t>
            </a:r>
            <a:r>
              <a:rPr lang="en-US" sz="2800" dirty="0"/>
              <a:t> esophageal probe to monitor pH continuously for 24 hours. </a:t>
            </a:r>
          </a:p>
          <a:p>
            <a:pPr>
              <a:defRPr/>
            </a:pPr>
            <a:r>
              <a:rPr lang="en-US" sz="2800" dirty="0"/>
              <a:t>Several parameters are measured, but the most important are the percentage of time with a pH &lt;4.0 and the temporal relation between GER symptoms and an acidic esophageal </a:t>
            </a:r>
            <a:r>
              <a:rPr lang="en-US" sz="2800" dirty="0" err="1"/>
              <a:t>pH.</a:t>
            </a:r>
            <a:r>
              <a:rPr lang="en-US" sz="2800" dirty="0"/>
              <a:t> </a:t>
            </a:r>
          </a:p>
          <a:p>
            <a:pPr>
              <a:defRPr/>
            </a:pPr>
            <a:r>
              <a:rPr lang="en-US" sz="2800" dirty="0"/>
              <a:t>In addition to confirming the diagnosis of GERD, this test can help determine the </a:t>
            </a:r>
            <a:r>
              <a:rPr lang="en-US" sz="2800" u="sng" dirty="0"/>
              <a:t>efficacy of acid-suppressing treatments</a:t>
            </a:r>
            <a:r>
              <a:rPr lang="en-US" sz="2800" dirty="0"/>
              <a:t>.</a:t>
            </a:r>
          </a:p>
          <a:p>
            <a:pPr>
              <a:buFont typeface="Wingdings" pitchFamily="2" charset="2"/>
              <a:buNone/>
              <a:defRPr/>
            </a:pPr>
            <a:endParaRPr lang="en-US" sz="2800" dirty="0"/>
          </a:p>
        </p:txBody>
      </p:sp>
      <p:sp>
        <p:nvSpPr>
          <p:cNvPr id="4" name="Slide Number Placeholder 3"/>
          <p:cNvSpPr>
            <a:spLocks noGrp="1"/>
          </p:cNvSpPr>
          <p:nvPr>
            <p:ph type="sldNum" sz="quarter" idx="12"/>
          </p:nvPr>
        </p:nvSpPr>
        <p:spPr/>
        <p:txBody>
          <a:bodyPr/>
          <a:lstStyle/>
          <a:p>
            <a:pPr>
              <a:defRPr/>
            </a:pPr>
            <a:fld id="{A17A76AF-5BCA-4AF6-A6EB-F36BE86E0E28}" type="slidenum">
              <a:rPr lang="en-US">
                <a:solidFill>
                  <a:srgbClr val="000000"/>
                </a:solidFill>
              </a:rPr>
              <a:pPr>
                <a:defRPr/>
              </a:pPr>
              <a:t>62</a:t>
            </a:fld>
            <a:endParaRPr lang="en-US">
              <a:solidFill>
                <a:srgbClr val="000000"/>
              </a:solidFill>
            </a:endParaRPr>
          </a:p>
        </p:txBody>
      </p:sp>
    </p:spTree>
    <p:extLst>
      <p:ext uri="{BB962C8B-B14F-4D97-AF65-F5344CB8AC3E}">
        <p14:creationId xmlns:p14="http://schemas.microsoft.com/office/powerpoint/2010/main" val="2891784344"/>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Summary of investigations</a:t>
            </a:r>
          </a:p>
        </p:txBody>
      </p:sp>
      <p:sp>
        <p:nvSpPr>
          <p:cNvPr id="3" name="Content Placeholder 2"/>
          <p:cNvSpPr>
            <a:spLocks noGrp="1"/>
          </p:cNvSpPr>
          <p:nvPr>
            <p:ph idx="1"/>
          </p:nvPr>
        </p:nvSpPr>
        <p:spPr>
          <a:xfrm>
            <a:off x="2743200" y="1143000"/>
            <a:ext cx="6096000" cy="4953000"/>
          </a:xfrm>
        </p:spPr>
        <p:txBody>
          <a:bodyPr/>
          <a:lstStyle/>
          <a:p>
            <a:pPr marL="514350" indent="-514350">
              <a:buFont typeface="+mj-lt"/>
              <a:buAutoNum type="arabicPeriod"/>
              <a:defRPr/>
            </a:pPr>
            <a:r>
              <a:rPr lang="en-US" b="1" dirty="0">
                <a:solidFill>
                  <a:schemeClr val="tx2">
                    <a:lumMod val="60000"/>
                    <a:lumOff val="40000"/>
                  </a:schemeClr>
                </a:solidFill>
              </a:rPr>
              <a:t>Good history</a:t>
            </a:r>
          </a:p>
          <a:p>
            <a:pPr marL="514350" indent="-514350">
              <a:buFont typeface="+mj-lt"/>
              <a:buAutoNum type="arabicPeriod"/>
              <a:defRPr/>
            </a:pPr>
            <a:r>
              <a:rPr lang="en-US" b="1" dirty="0">
                <a:solidFill>
                  <a:schemeClr val="tx2">
                    <a:lumMod val="60000"/>
                    <a:lumOff val="40000"/>
                  </a:schemeClr>
                </a:solidFill>
              </a:rPr>
              <a:t>Empiric acid suppressive therapy</a:t>
            </a:r>
          </a:p>
          <a:p>
            <a:pPr marL="514350" indent="-514350">
              <a:buFont typeface="+mj-lt"/>
              <a:buAutoNum type="arabicPeriod"/>
              <a:defRPr/>
            </a:pPr>
            <a:r>
              <a:rPr lang="en-US" b="1" dirty="0">
                <a:solidFill>
                  <a:schemeClr val="tx2">
                    <a:lumMod val="60000"/>
                    <a:lumOff val="40000"/>
                  </a:schemeClr>
                </a:solidFill>
              </a:rPr>
              <a:t>Barium swallow</a:t>
            </a:r>
          </a:p>
          <a:p>
            <a:pPr marL="514350" indent="-514350">
              <a:buFont typeface="+mj-lt"/>
              <a:buAutoNum type="arabicPeriod"/>
              <a:defRPr/>
            </a:pPr>
            <a:r>
              <a:rPr lang="en-US" b="1" dirty="0">
                <a:solidFill>
                  <a:schemeClr val="tx2">
                    <a:lumMod val="60000"/>
                    <a:lumOff val="40000"/>
                  </a:schemeClr>
                </a:solidFill>
              </a:rPr>
              <a:t>Endoscopy</a:t>
            </a:r>
          </a:p>
          <a:p>
            <a:pPr marL="514350" indent="-514350">
              <a:buFont typeface="+mj-lt"/>
              <a:buAutoNum type="arabicPeriod"/>
              <a:defRPr/>
            </a:pPr>
            <a:r>
              <a:rPr lang="en-US" b="1" dirty="0">
                <a:solidFill>
                  <a:schemeClr val="tx2">
                    <a:lumMod val="60000"/>
                    <a:lumOff val="40000"/>
                  </a:schemeClr>
                </a:solidFill>
              </a:rPr>
              <a:t>Ambulatory esophageal pH monitoring</a:t>
            </a:r>
          </a:p>
          <a:p>
            <a:pPr>
              <a:defRPr/>
            </a:pPr>
            <a:endParaRPr lang="en-US" dirty="0"/>
          </a:p>
        </p:txBody>
      </p:sp>
      <p:sp>
        <p:nvSpPr>
          <p:cNvPr id="4" name="Slide Number Placeholder 3"/>
          <p:cNvSpPr>
            <a:spLocks noGrp="1"/>
          </p:cNvSpPr>
          <p:nvPr>
            <p:ph type="sldNum" sz="quarter" idx="12"/>
          </p:nvPr>
        </p:nvSpPr>
        <p:spPr/>
        <p:txBody>
          <a:bodyPr/>
          <a:lstStyle/>
          <a:p>
            <a:pPr>
              <a:defRPr/>
            </a:pPr>
            <a:fld id="{63BF9630-4697-4787-8934-A3305288089A}" type="slidenum">
              <a:rPr lang="en-US">
                <a:solidFill>
                  <a:srgbClr val="000000"/>
                </a:solidFill>
              </a:rPr>
              <a:pPr>
                <a:defRPr/>
              </a:pPr>
              <a:t>63</a:t>
            </a:fld>
            <a:endParaRPr lang="en-US">
              <a:solidFill>
                <a:srgbClr val="000000"/>
              </a:solidFill>
            </a:endParaRPr>
          </a:p>
        </p:txBody>
      </p:sp>
    </p:spTree>
    <p:extLst>
      <p:ext uri="{BB962C8B-B14F-4D97-AF65-F5344CB8AC3E}">
        <p14:creationId xmlns:p14="http://schemas.microsoft.com/office/powerpoint/2010/main" val="2047212262"/>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b="1" u="sng" dirty="0"/>
              <a:t>Management</a:t>
            </a:r>
            <a:r>
              <a:rPr lang="en-US" dirty="0"/>
              <a:t/>
            </a:r>
            <a:br>
              <a:rPr lang="en-US" dirty="0"/>
            </a:br>
            <a:endParaRPr lang="en-US" dirty="0"/>
          </a:p>
        </p:txBody>
      </p:sp>
      <p:sp>
        <p:nvSpPr>
          <p:cNvPr id="3" name="Content Placeholder 2"/>
          <p:cNvSpPr>
            <a:spLocks noGrp="1"/>
          </p:cNvSpPr>
          <p:nvPr>
            <p:ph idx="1"/>
          </p:nvPr>
        </p:nvSpPr>
        <p:spPr>
          <a:xfrm>
            <a:off x="2438400" y="1066800"/>
            <a:ext cx="6400800" cy="4495800"/>
          </a:xfrm>
        </p:spPr>
        <p:txBody>
          <a:bodyPr/>
          <a:lstStyle/>
          <a:p>
            <a:pPr>
              <a:defRPr/>
            </a:pPr>
            <a:r>
              <a:rPr lang="en-US" dirty="0"/>
              <a:t>The initial treatment of GERD depends on the severity of the patient's symptoms and endoscopic evidence of </a:t>
            </a:r>
            <a:r>
              <a:rPr lang="en-US" dirty="0" err="1"/>
              <a:t>esophagitis</a:t>
            </a:r>
            <a:r>
              <a:rPr lang="en-US" dirty="0"/>
              <a:t>. </a:t>
            </a:r>
          </a:p>
          <a:p>
            <a:pPr>
              <a:defRPr/>
            </a:pPr>
            <a:r>
              <a:rPr lang="en-US" dirty="0"/>
              <a:t>For patients with mild to moderate symptoms and no evidence of complications of GERD, </a:t>
            </a:r>
            <a:r>
              <a:rPr lang="en-US" b="1" dirty="0">
                <a:solidFill>
                  <a:schemeClr val="tx2">
                    <a:lumMod val="60000"/>
                    <a:lumOff val="40000"/>
                  </a:schemeClr>
                </a:solidFill>
              </a:rPr>
              <a:t>lifestyle modifications </a:t>
            </a:r>
            <a:r>
              <a:rPr lang="en-US" dirty="0"/>
              <a:t>with antacids as needed is an appropriate first step. </a:t>
            </a:r>
          </a:p>
          <a:p>
            <a:pPr>
              <a:defRPr/>
            </a:pPr>
            <a:endParaRPr lang="en-US" dirty="0"/>
          </a:p>
        </p:txBody>
      </p:sp>
      <p:sp>
        <p:nvSpPr>
          <p:cNvPr id="4" name="Slide Number Placeholder 3"/>
          <p:cNvSpPr>
            <a:spLocks noGrp="1"/>
          </p:cNvSpPr>
          <p:nvPr>
            <p:ph type="sldNum" sz="quarter" idx="12"/>
          </p:nvPr>
        </p:nvSpPr>
        <p:spPr/>
        <p:txBody>
          <a:bodyPr/>
          <a:lstStyle/>
          <a:p>
            <a:pPr>
              <a:defRPr/>
            </a:pPr>
            <a:fld id="{ECD83158-E774-4FC4-882B-13B2F794BA72}" type="slidenum">
              <a:rPr lang="en-US">
                <a:solidFill>
                  <a:srgbClr val="000000"/>
                </a:solidFill>
              </a:rPr>
              <a:pPr>
                <a:defRPr/>
              </a:pPr>
              <a:t>64</a:t>
            </a:fld>
            <a:endParaRPr lang="en-US">
              <a:solidFill>
                <a:srgbClr val="000000"/>
              </a:solidFill>
            </a:endParaRPr>
          </a:p>
        </p:txBody>
      </p:sp>
    </p:spTree>
    <p:extLst>
      <p:ext uri="{BB962C8B-B14F-4D97-AF65-F5344CB8AC3E}">
        <p14:creationId xmlns:p14="http://schemas.microsoft.com/office/powerpoint/2010/main" val="2625656108"/>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304800"/>
            <a:ext cx="6477000" cy="6248400"/>
          </a:xfrm>
        </p:spPr>
        <p:txBody>
          <a:bodyPr/>
          <a:lstStyle/>
          <a:p>
            <a:pPr>
              <a:buFont typeface="Wingdings" pitchFamily="2" charset="2"/>
              <a:buNone/>
              <a:defRPr/>
            </a:pPr>
            <a:r>
              <a:rPr lang="en-US" sz="2800" b="1" dirty="0">
                <a:solidFill>
                  <a:schemeClr val="tx2">
                    <a:lumMod val="60000"/>
                    <a:lumOff val="40000"/>
                  </a:schemeClr>
                </a:solidFill>
              </a:rPr>
              <a:t>Lifestyle  modifications include;</a:t>
            </a:r>
          </a:p>
          <a:p>
            <a:pPr>
              <a:defRPr/>
            </a:pPr>
            <a:r>
              <a:rPr lang="en-US" sz="2800" b="1" dirty="0"/>
              <a:t>Weight reduction if they are obese</a:t>
            </a:r>
          </a:p>
          <a:p>
            <a:pPr>
              <a:defRPr/>
            </a:pPr>
            <a:r>
              <a:rPr lang="en-US" sz="2800" b="1" dirty="0" err="1"/>
              <a:t>Ceasation</a:t>
            </a:r>
            <a:r>
              <a:rPr lang="en-US" sz="2800" b="1" dirty="0"/>
              <a:t> of smoking</a:t>
            </a:r>
          </a:p>
          <a:p>
            <a:pPr>
              <a:defRPr/>
            </a:pPr>
            <a:r>
              <a:rPr lang="en-US" sz="2800" b="1" dirty="0"/>
              <a:t>Avoid </a:t>
            </a:r>
            <a:r>
              <a:rPr lang="en-US" sz="2800" b="1" dirty="0" err="1"/>
              <a:t>dietery</a:t>
            </a:r>
            <a:r>
              <a:rPr lang="en-US" sz="2800" b="1" dirty="0"/>
              <a:t> substances that provoke symptoms e.g.↓ fat, ↓↓sugar, ↑proteins</a:t>
            </a:r>
          </a:p>
          <a:p>
            <a:pPr>
              <a:defRPr/>
            </a:pPr>
            <a:r>
              <a:rPr lang="en-US" sz="2800" b="1" dirty="0"/>
              <a:t>Eat 2-3 hours before bed time</a:t>
            </a:r>
          </a:p>
          <a:p>
            <a:pPr>
              <a:defRPr/>
            </a:pPr>
            <a:r>
              <a:rPr lang="en-US" sz="2800" b="1" dirty="0"/>
              <a:t>Advice on small frequent meals</a:t>
            </a:r>
          </a:p>
          <a:p>
            <a:pPr>
              <a:defRPr/>
            </a:pPr>
            <a:r>
              <a:rPr lang="en-US" sz="2800" b="1" dirty="0"/>
              <a:t>Avoid food that precipitate acid production e.g. lentils, </a:t>
            </a:r>
            <a:r>
              <a:rPr lang="en-US" sz="2800" b="1" dirty="0" err="1"/>
              <a:t>sukuma</a:t>
            </a:r>
            <a:r>
              <a:rPr lang="en-US" sz="2800" b="1" dirty="0"/>
              <a:t> wiki, alcohol, chocolate</a:t>
            </a:r>
          </a:p>
          <a:p>
            <a:pPr>
              <a:defRPr/>
            </a:pPr>
            <a:r>
              <a:rPr lang="en-US" sz="2800" b="1" dirty="0"/>
              <a:t>Elevate the head on bed by 30</a:t>
            </a:r>
            <a:r>
              <a:rPr lang="en-US" sz="2800" b="1" baseline="60000" dirty="0"/>
              <a:t>o</a:t>
            </a:r>
          </a:p>
          <a:p>
            <a:pPr>
              <a:defRPr/>
            </a:pPr>
            <a:endParaRPr lang="en-US" sz="2800" b="1" dirty="0"/>
          </a:p>
        </p:txBody>
      </p:sp>
      <p:sp>
        <p:nvSpPr>
          <p:cNvPr id="4" name="Slide Number Placeholder 3"/>
          <p:cNvSpPr>
            <a:spLocks noGrp="1"/>
          </p:cNvSpPr>
          <p:nvPr>
            <p:ph type="sldNum" sz="quarter" idx="12"/>
          </p:nvPr>
        </p:nvSpPr>
        <p:spPr/>
        <p:txBody>
          <a:bodyPr/>
          <a:lstStyle/>
          <a:p>
            <a:pPr>
              <a:defRPr/>
            </a:pPr>
            <a:fld id="{204E4F4C-0BF0-465F-82BA-330CBD7D2F63}" type="slidenum">
              <a:rPr lang="en-US">
                <a:solidFill>
                  <a:srgbClr val="000000"/>
                </a:solidFill>
              </a:rPr>
              <a:pPr>
                <a:defRPr/>
              </a:pPr>
              <a:t>65</a:t>
            </a:fld>
            <a:endParaRPr lang="en-US">
              <a:solidFill>
                <a:srgbClr val="000000"/>
              </a:solidFill>
            </a:endParaRPr>
          </a:p>
        </p:txBody>
      </p:sp>
    </p:spTree>
    <p:extLst>
      <p:ext uri="{BB962C8B-B14F-4D97-AF65-F5344CB8AC3E}">
        <p14:creationId xmlns:p14="http://schemas.microsoft.com/office/powerpoint/2010/main" val="3837553076"/>
      </p:ext>
    </p:extLst>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152400"/>
            <a:ext cx="6934200" cy="6477000"/>
          </a:xfrm>
        </p:spPr>
        <p:txBody>
          <a:bodyPr/>
          <a:lstStyle/>
          <a:p>
            <a:pPr>
              <a:defRPr/>
            </a:pPr>
            <a:r>
              <a:rPr lang="en-US" b="1" dirty="0">
                <a:solidFill>
                  <a:schemeClr val="tx2">
                    <a:lumMod val="60000"/>
                    <a:lumOff val="40000"/>
                  </a:schemeClr>
                </a:solidFill>
              </a:rPr>
              <a:t>Endoscopy</a:t>
            </a:r>
            <a:r>
              <a:rPr lang="en-US" dirty="0"/>
              <a:t> is indicated to evaluate for </a:t>
            </a:r>
            <a:r>
              <a:rPr lang="en-US" dirty="0" err="1"/>
              <a:t>esophagitis</a:t>
            </a:r>
            <a:r>
              <a:rPr lang="en-US" dirty="0"/>
              <a:t> and exclude causes other than GERD in patients with severe symptoms or other evidence of complicated disease. </a:t>
            </a:r>
          </a:p>
          <a:p>
            <a:pPr>
              <a:defRPr/>
            </a:pPr>
            <a:r>
              <a:rPr lang="en-US" dirty="0"/>
              <a:t>If </a:t>
            </a:r>
            <a:r>
              <a:rPr lang="en-US" dirty="0" err="1"/>
              <a:t>oesophagitis</a:t>
            </a:r>
            <a:r>
              <a:rPr lang="en-US" dirty="0"/>
              <a:t> is detected, initial therapy should include lifestyle changes and proton pump inhibitor (PPI) therapy because histamine-2 (H</a:t>
            </a:r>
            <a:r>
              <a:rPr lang="en-US" baseline="-25000" dirty="0"/>
              <a:t>2</a:t>
            </a:r>
            <a:r>
              <a:rPr lang="en-US" dirty="0"/>
              <a:t>) receptor antagonists are usually inadequate for healing esophageal erosions. </a:t>
            </a:r>
          </a:p>
          <a:p>
            <a:pPr>
              <a:defRPr/>
            </a:pPr>
            <a:endParaRPr lang="en-US" dirty="0"/>
          </a:p>
          <a:p>
            <a:pPr>
              <a:defRPr/>
            </a:pPr>
            <a:endParaRPr lang="en-US" dirty="0"/>
          </a:p>
        </p:txBody>
      </p:sp>
      <p:sp>
        <p:nvSpPr>
          <p:cNvPr id="4" name="Slide Number Placeholder 3"/>
          <p:cNvSpPr>
            <a:spLocks noGrp="1"/>
          </p:cNvSpPr>
          <p:nvPr>
            <p:ph type="sldNum" sz="quarter" idx="12"/>
          </p:nvPr>
        </p:nvSpPr>
        <p:spPr/>
        <p:txBody>
          <a:bodyPr/>
          <a:lstStyle/>
          <a:p>
            <a:pPr>
              <a:defRPr/>
            </a:pPr>
            <a:fld id="{12AF122B-4014-4335-A585-346C59D1A776}" type="slidenum">
              <a:rPr lang="en-US">
                <a:solidFill>
                  <a:srgbClr val="000000"/>
                </a:solidFill>
              </a:rPr>
              <a:pPr>
                <a:defRPr/>
              </a:pPr>
              <a:t>66</a:t>
            </a:fld>
            <a:endParaRPr lang="en-US">
              <a:solidFill>
                <a:srgbClr val="000000"/>
              </a:solidFill>
            </a:endParaRPr>
          </a:p>
        </p:txBody>
      </p:sp>
    </p:spTree>
    <p:extLst>
      <p:ext uri="{BB962C8B-B14F-4D97-AF65-F5344CB8AC3E}">
        <p14:creationId xmlns:p14="http://schemas.microsoft.com/office/powerpoint/2010/main" val="658537591"/>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228600"/>
            <a:ext cx="6705600" cy="6400800"/>
          </a:xfrm>
        </p:spPr>
        <p:txBody>
          <a:bodyPr/>
          <a:lstStyle/>
          <a:p>
            <a:pPr>
              <a:defRPr/>
            </a:pPr>
            <a:r>
              <a:rPr lang="en-US" sz="2800" dirty="0"/>
              <a:t>If no </a:t>
            </a:r>
            <a:r>
              <a:rPr lang="en-US" sz="2800" dirty="0" err="1"/>
              <a:t>esophagitis</a:t>
            </a:r>
            <a:r>
              <a:rPr lang="en-US" sz="2800" dirty="0"/>
              <a:t> is found on endoscopy and symptoms persist despite PPI therapy, ambulatory esophageal pH monitoring is useful for confirming a causal relationship between GER and the patient's symptoms. </a:t>
            </a:r>
          </a:p>
          <a:p>
            <a:pPr>
              <a:defRPr/>
            </a:pPr>
            <a:r>
              <a:rPr lang="en-US" sz="2800" dirty="0"/>
              <a:t>Patients with </a:t>
            </a:r>
            <a:r>
              <a:rPr lang="en-US" sz="2800" dirty="0" err="1"/>
              <a:t>esophagitis</a:t>
            </a:r>
            <a:r>
              <a:rPr lang="en-US" sz="2800" dirty="0"/>
              <a:t> may be treated with PPIs for 8 to 12 weeks and then started on an H</a:t>
            </a:r>
            <a:r>
              <a:rPr lang="en-US" sz="2800" baseline="-25000" dirty="0"/>
              <a:t>2</a:t>
            </a:r>
            <a:r>
              <a:rPr lang="en-US" sz="2800" dirty="0"/>
              <a:t> blocker for long-term therapy. However, many patients develop recurrent symptoms and require continuous treatment with PPIs. </a:t>
            </a:r>
          </a:p>
          <a:p>
            <a:pPr>
              <a:defRPr/>
            </a:pPr>
            <a:endParaRPr lang="en-US" sz="2800" dirty="0"/>
          </a:p>
        </p:txBody>
      </p:sp>
      <p:sp>
        <p:nvSpPr>
          <p:cNvPr id="4" name="Slide Number Placeholder 3"/>
          <p:cNvSpPr>
            <a:spLocks noGrp="1"/>
          </p:cNvSpPr>
          <p:nvPr>
            <p:ph type="sldNum" sz="quarter" idx="12"/>
          </p:nvPr>
        </p:nvSpPr>
        <p:spPr/>
        <p:txBody>
          <a:bodyPr/>
          <a:lstStyle/>
          <a:p>
            <a:pPr>
              <a:defRPr/>
            </a:pPr>
            <a:fld id="{F49D9F98-42C8-4CA6-B5A8-9CC8B80E4EF1}" type="slidenum">
              <a:rPr lang="en-US">
                <a:solidFill>
                  <a:srgbClr val="000000"/>
                </a:solidFill>
              </a:rPr>
              <a:pPr>
                <a:defRPr/>
              </a:pPr>
              <a:t>67</a:t>
            </a:fld>
            <a:endParaRPr lang="en-US">
              <a:solidFill>
                <a:srgbClr val="000000"/>
              </a:solidFill>
            </a:endParaRPr>
          </a:p>
        </p:txBody>
      </p:sp>
    </p:spTree>
    <p:extLst>
      <p:ext uri="{BB962C8B-B14F-4D97-AF65-F5344CB8AC3E}">
        <p14:creationId xmlns:p14="http://schemas.microsoft.com/office/powerpoint/2010/main" val="4039095365"/>
      </p:ext>
    </p:extLst>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304800"/>
            <a:ext cx="6705600" cy="6324600"/>
          </a:xfrm>
        </p:spPr>
        <p:txBody>
          <a:bodyPr/>
          <a:lstStyle/>
          <a:p>
            <a:pPr>
              <a:defRPr/>
            </a:pPr>
            <a:r>
              <a:rPr lang="en-US" sz="4000" dirty="0"/>
              <a:t>For patients with refractory GERD, </a:t>
            </a:r>
            <a:r>
              <a:rPr lang="en-US" sz="4000" dirty="0" err="1"/>
              <a:t>antireflux</a:t>
            </a:r>
            <a:r>
              <a:rPr lang="en-US" sz="4000" dirty="0"/>
              <a:t> surgery (</a:t>
            </a:r>
            <a:r>
              <a:rPr lang="en-US" sz="4000" dirty="0" err="1"/>
              <a:t>fundoplication</a:t>
            </a:r>
            <a:r>
              <a:rPr lang="en-US" sz="4000" dirty="0"/>
              <a:t>) or endoscopic </a:t>
            </a:r>
            <a:r>
              <a:rPr lang="en-US" sz="4000" dirty="0" err="1"/>
              <a:t>antireflux</a:t>
            </a:r>
            <a:r>
              <a:rPr lang="en-US" sz="4000" dirty="0"/>
              <a:t> procedures can be utilized.</a:t>
            </a:r>
          </a:p>
          <a:p>
            <a:pPr>
              <a:defRPr/>
            </a:pPr>
            <a:r>
              <a:rPr lang="en-US" sz="4000" dirty="0"/>
              <a:t>Surgery – involves </a:t>
            </a:r>
            <a:r>
              <a:rPr lang="en-US" sz="4000" dirty="0" err="1"/>
              <a:t>antireflux</a:t>
            </a:r>
            <a:r>
              <a:rPr lang="en-US" sz="4000" dirty="0"/>
              <a:t> surgery i.e. </a:t>
            </a:r>
            <a:r>
              <a:rPr lang="en-US" sz="4000" dirty="0" err="1"/>
              <a:t>fundoplication</a:t>
            </a:r>
            <a:endParaRPr lang="en-US" sz="4000" dirty="0"/>
          </a:p>
          <a:p>
            <a:pPr>
              <a:defRPr/>
            </a:pPr>
            <a:endParaRPr lang="en-US" sz="4000" dirty="0"/>
          </a:p>
        </p:txBody>
      </p:sp>
      <p:sp>
        <p:nvSpPr>
          <p:cNvPr id="4" name="Slide Number Placeholder 3"/>
          <p:cNvSpPr>
            <a:spLocks noGrp="1"/>
          </p:cNvSpPr>
          <p:nvPr>
            <p:ph type="sldNum" sz="quarter" idx="12"/>
          </p:nvPr>
        </p:nvSpPr>
        <p:spPr/>
        <p:txBody>
          <a:bodyPr/>
          <a:lstStyle/>
          <a:p>
            <a:pPr>
              <a:defRPr/>
            </a:pPr>
            <a:fld id="{1FCC2C54-8047-4F44-9366-6D0B5992CCF5}" type="slidenum">
              <a:rPr lang="en-US">
                <a:solidFill>
                  <a:srgbClr val="000000"/>
                </a:solidFill>
              </a:rPr>
              <a:pPr>
                <a:defRPr/>
              </a:pPr>
              <a:t>68</a:t>
            </a:fld>
            <a:endParaRPr lang="en-US">
              <a:solidFill>
                <a:srgbClr val="000000"/>
              </a:solidFill>
            </a:endParaRPr>
          </a:p>
        </p:txBody>
      </p:sp>
    </p:spTree>
    <p:extLst>
      <p:ext uri="{BB962C8B-B14F-4D97-AF65-F5344CB8AC3E}">
        <p14:creationId xmlns:p14="http://schemas.microsoft.com/office/powerpoint/2010/main" val="2677073874"/>
      </p:ext>
    </p:extLst>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609600"/>
            <a:ext cx="6629400" cy="5486400"/>
          </a:xfrm>
        </p:spPr>
        <p:txBody>
          <a:bodyPr/>
          <a:lstStyle/>
          <a:p>
            <a:pPr lvl="1">
              <a:buFont typeface="Wingdings" pitchFamily="2" charset="2"/>
              <a:buNone/>
              <a:defRPr/>
            </a:pPr>
            <a:r>
              <a:rPr lang="en-US" sz="3200" u="sng" dirty="0"/>
              <a:t>Indications for surgery</a:t>
            </a:r>
            <a:endParaRPr lang="en-US" u="sng" dirty="0"/>
          </a:p>
          <a:p>
            <a:pPr lvl="2">
              <a:defRPr/>
            </a:pPr>
            <a:r>
              <a:rPr lang="en-US" sz="2800" dirty="0"/>
              <a:t>Persistent or recurrent </a:t>
            </a:r>
            <a:r>
              <a:rPr lang="en-US" sz="2800" dirty="0" err="1"/>
              <a:t>antireflux</a:t>
            </a:r>
            <a:r>
              <a:rPr lang="en-US" sz="2800" dirty="0"/>
              <a:t> symptoms despite medical therapy</a:t>
            </a:r>
            <a:endParaRPr lang="en-US" dirty="0"/>
          </a:p>
          <a:p>
            <a:pPr lvl="2">
              <a:defRPr/>
            </a:pPr>
            <a:r>
              <a:rPr lang="en-US" sz="2800" dirty="0"/>
              <a:t>Severe </a:t>
            </a:r>
            <a:r>
              <a:rPr lang="en-US" sz="2800" dirty="0" err="1"/>
              <a:t>oesophagitis</a:t>
            </a:r>
            <a:r>
              <a:rPr lang="en-US" sz="2800" dirty="0"/>
              <a:t> on endoscopy</a:t>
            </a:r>
            <a:endParaRPr lang="en-US" dirty="0"/>
          </a:p>
          <a:p>
            <a:pPr lvl="2">
              <a:defRPr/>
            </a:pPr>
            <a:r>
              <a:rPr lang="en-US" sz="2800" dirty="0"/>
              <a:t>Benign stricture</a:t>
            </a:r>
            <a:endParaRPr lang="en-US" dirty="0"/>
          </a:p>
          <a:p>
            <a:pPr lvl="2">
              <a:defRPr/>
            </a:pPr>
            <a:r>
              <a:rPr lang="en-US" sz="2800" dirty="0" err="1"/>
              <a:t>Barret</a:t>
            </a:r>
            <a:r>
              <a:rPr lang="en-US" sz="2800" dirty="0"/>
              <a:t> </a:t>
            </a:r>
            <a:r>
              <a:rPr lang="en-US" sz="2800" dirty="0" err="1"/>
              <a:t>oesophagus</a:t>
            </a:r>
            <a:r>
              <a:rPr lang="en-US" sz="2800" dirty="0"/>
              <a:t> but not cancerous</a:t>
            </a:r>
            <a:endParaRPr lang="en-US" dirty="0"/>
          </a:p>
          <a:p>
            <a:pPr lvl="2">
              <a:defRPr/>
            </a:pPr>
            <a:r>
              <a:rPr lang="en-US" sz="2800" dirty="0"/>
              <a:t>Recurrent respiratory tract symptoms or LRT symptoms.</a:t>
            </a:r>
            <a:endParaRPr lang="en-US" dirty="0"/>
          </a:p>
          <a:p>
            <a:pPr>
              <a:defRPr/>
            </a:pPr>
            <a:endParaRPr lang="en-US" sz="3600" dirty="0"/>
          </a:p>
        </p:txBody>
      </p:sp>
      <p:sp>
        <p:nvSpPr>
          <p:cNvPr id="4" name="Slide Number Placeholder 3"/>
          <p:cNvSpPr>
            <a:spLocks noGrp="1"/>
          </p:cNvSpPr>
          <p:nvPr>
            <p:ph type="sldNum" sz="quarter" idx="12"/>
          </p:nvPr>
        </p:nvSpPr>
        <p:spPr/>
        <p:txBody>
          <a:bodyPr/>
          <a:lstStyle/>
          <a:p>
            <a:pPr>
              <a:defRPr/>
            </a:pPr>
            <a:fld id="{ADD02040-B6DA-4AB8-9626-2D4131949A53}" type="slidenum">
              <a:rPr lang="en-US">
                <a:solidFill>
                  <a:srgbClr val="000000"/>
                </a:solidFill>
              </a:rPr>
              <a:pPr>
                <a:defRPr/>
              </a:pPr>
              <a:t>69</a:t>
            </a:fld>
            <a:endParaRPr lang="en-US">
              <a:solidFill>
                <a:srgbClr val="000000"/>
              </a:solidFill>
            </a:endParaRPr>
          </a:p>
        </p:txBody>
      </p:sp>
    </p:spTree>
    <p:extLst>
      <p:ext uri="{BB962C8B-B14F-4D97-AF65-F5344CB8AC3E}">
        <p14:creationId xmlns:p14="http://schemas.microsoft.com/office/powerpoint/2010/main" val="556234049"/>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2438400" y="457200"/>
            <a:ext cx="6400800" cy="6096000"/>
          </a:xfrm>
        </p:spPr>
        <p:txBody>
          <a:bodyPr/>
          <a:lstStyle/>
          <a:p>
            <a:pPr eaLnBrk="1" hangingPunct="1">
              <a:buFont typeface="Wingdings" pitchFamily="2" charset="2"/>
              <a:buNone/>
              <a:defRPr/>
            </a:pPr>
            <a:r>
              <a:rPr lang="en-US" b="1" u="sng" dirty="0"/>
              <a:t>(6) HEPATOBILIARY SYSTEM</a:t>
            </a:r>
            <a:r>
              <a:rPr lang="en-US" dirty="0"/>
              <a:t>.</a:t>
            </a:r>
          </a:p>
          <a:p>
            <a:pPr eaLnBrk="1" hangingPunct="1">
              <a:buFont typeface="Wingdings" pitchFamily="2" charset="2"/>
              <a:buNone/>
              <a:defRPr/>
            </a:pPr>
            <a:r>
              <a:rPr lang="en-US" dirty="0"/>
              <a:t>	1. THE PANCREASE</a:t>
            </a:r>
          </a:p>
          <a:p>
            <a:pPr eaLnBrk="1" hangingPunct="1">
              <a:buFont typeface="Wingdings" pitchFamily="2" charset="2"/>
              <a:buNone/>
              <a:defRPr/>
            </a:pPr>
            <a:r>
              <a:rPr lang="en-US" dirty="0"/>
              <a:t>		(I) Acute pancreatitis</a:t>
            </a:r>
          </a:p>
          <a:p>
            <a:pPr eaLnBrk="1" hangingPunct="1">
              <a:buFont typeface="Wingdings" pitchFamily="2" charset="2"/>
              <a:buNone/>
              <a:defRPr/>
            </a:pPr>
            <a:r>
              <a:rPr lang="en-US" dirty="0"/>
              <a:t>		(ii) Chronic pancreatitis</a:t>
            </a:r>
          </a:p>
          <a:p>
            <a:pPr eaLnBrk="1" hangingPunct="1">
              <a:buFont typeface="Wingdings" pitchFamily="2" charset="2"/>
              <a:buNone/>
              <a:defRPr/>
            </a:pPr>
            <a:endParaRPr lang="en-US" dirty="0"/>
          </a:p>
          <a:p>
            <a:pPr eaLnBrk="1" hangingPunct="1">
              <a:buFont typeface="Wingdings" pitchFamily="2" charset="2"/>
              <a:buNone/>
              <a:defRPr/>
            </a:pPr>
            <a:r>
              <a:rPr lang="en-US" dirty="0"/>
              <a:t>	2. THE GALL BLADDER</a:t>
            </a:r>
          </a:p>
          <a:p>
            <a:pPr eaLnBrk="1" hangingPunct="1">
              <a:buFont typeface="Wingdings" pitchFamily="2" charset="2"/>
              <a:buNone/>
              <a:defRPr/>
            </a:pPr>
            <a:r>
              <a:rPr lang="en-US" dirty="0"/>
              <a:t>		(I) Acute </a:t>
            </a:r>
            <a:r>
              <a:rPr lang="en-US" dirty="0" err="1"/>
              <a:t>cholecystitis</a:t>
            </a:r>
            <a:r>
              <a:rPr lang="en-US" dirty="0"/>
              <a:t>		(ii) Chronic </a:t>
            </a:r>
            <a:r>
              <a:rPr lang="en-US" dirty="0" err="1"/>
              <a:t>cholecystitis</a:t>
            </a:r>
            <a:endParaRPr lang="en-US" dirty="0"/>
          </a:p>
        </p:txBody>
      </p:sp>
      <p:sp>
        <p:nvSpPr>
          <p:cNvPr id="3" name="Slide Number Placeholder 2"/>
          <p:cNvSpPr>
            <a:spLocks noGrp="1"/>
          </p:cNvSpPr>
          <p:nvPr>
            <p:ph type="sldNum" sz="quarter" idx="12"/>
          </p:nvPr>
        </p:nvSpPr>
        <p:spPr/>
        <p:txBody>
          <a:bodyPr/>
          <a:lstStyle/>
          <a:p>
            <a:pPr>
              <a:defRPr/>
            </a:pPr>
            <a:fld id="{F5F40D54-F25F-465A-A08F-BA858456D8D9}" type="slidenum">
              <a:rPr lang="en-US">
                <a:solidFill>
                  <a:srgbClr val="000000"/>
                </a:solidFill>
              </a:rPr>
              <a:pPr>
                <a:defRPr/>
              </a:pPr>
              <a:t>7</a:t>
            </a:fld>
            <a:endParaRPr lang="en-US">
              <a:solidFill>
                <a:srgbClr val="000000"/>
              </a:solidFill>
            </a:endParaRPr>
          </a:p>
        </p:txBody>
      </p:sp>
    </p:spTree>
    <p:extLst>
      <p:ext uri="{BB962C8B-B14F-4D97-AF65-F5344CB8AC3E}">
        <p14:creationId xmlns:p14="http://schemas.microsoft.com/office/powerpoint/2010/main" val="3256760739"/>
      </p:ext>
    </p:extLst>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8600"/>
            <a:ext cx="57912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6C6A5EA4-7004-45BC-BAA8-B728811A231A}" type="slidenum">
              <a:rPr lang="en-US"/>
              <a:pPr>
                <a:defRPr/>
              </a:pPr>
              <a:t>70</a:t>
            </a:fld>
            <a:endParaRPr lang="en-US"/>
          </a:p>
        </p:txBody>
      </p:sp>
    </p:spTree>
    <p:extLst>
      <p:ext uri="{BB962C8B-B14F-4D97-AF65-F5344CB8AC3E}">
        <p14:creationId xmlns:p14="http://schemas.microsoft.com/office/powerpoint/2010/main" val="1834533339"/>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5250"/>
            <a:ext cx="8077200" cy="622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Rectangle 4"/>
          <p:cNvSpPr>
            <a:spLocks noChangeArrowheads="1"/>
          </p:cNvSpPr>
          <p:nvPr/>
        </p:nvSpPr>
        <p:spPr bwMode="auto">
          <a:xfrm>
            <a:off x="228600" y="6411913"/>
            <a:ext cx="8686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en-US" b="1">
                <a:solidFill>
                  <a:prstClr val="black"/>
                </a:solidFill>
                <a:latin typeface="Arial" charset="0"/>
                <a:cs typeface="Arial" charset="0"/>
              </a:rPr>
              <a:t>Treatment of gastro-oesophageal reflux disease: a 'step-down' approach.</a:t>
            </a:r>
            <a:endParaRPr lang="en-US" altLang="en-US">
              <a:solidFill>
                <a:prstClr val="black"/>
              </a:solidFill>
              <a:latin typeface="Arial" charset="0"/>
              <a:cs typeface="Arial" charset="0"/>
            </a:endParaRPr>
          </a:p>
        </p:txBody>
      </p:sp>
      <p:sp>
        <p:nvSpPr>
          <p:cNvPr id="4" name="Slide Number Placeholder 3"/>
          <p:cNvSpPr>
            <a:spLocks noGrp="1"/>
          </p:cNvSpPr>
          <p:nvPr>
            <p:ph type="sldNum" sz="quarter" idx="12"/>
          </p:nvPr>
        </p:nvSpPr>
        <p:spPr/>
        <p:txBody>
          <a:bodyPr/>
          <a:lstStyle/>
          <a:p>
            <a:pPr>
              <a:defRPr/>
            </a:pPr>
            <a:fld id="{61287F5E-4223-4B65-AB83-2308F76AF768}" type="slidenum">
              <a:rPr lang="en-US"/>
              <a:pPr>
                <a:defRPr/>
              </a:pPr>
              <a:t>71</a:t>
            </a:fld>
            <a:endParaRPr lang="en-US"/>
          </a:p>
        </p:txBody>
      </p:sp>
    </p:spTree>
    <p:extLst>
      <p:ext uri="{BB962C8B-B14F-4D97-AF65-F5344CB8AC3E}">
        <p14:creationId xmlns:p14="http://schemas.microsoft.com/office/powerpoint/2010/main" val="143429184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Content Placeholder 2"/>
          <p:cNvSpPr>
            <a:spLocks noGrp="1"/>
          </p:cNvSpPr>
          <p:nvPr>
            <p:ph sz="quarter" idx="1"/>
          </p:nvPr>
        </p:nvSpPr>
        <p:spPr>
          <a:xfrm>
            <a:off x="457200" y="381000"/>
            <a:ext cx="8458200" cy="6248400"/>
          </a:xfrm>
        </p:spPr>
        <p:txBody>
          <a:bodyPr/>
          <a:lstStyle/>
          <a:p>
            <a:pPr eaLnBrk="1" hangingPunct="1">
              <a:buFontTx/>
              <a:buNone/>
            </a:pPr>
            <a:r>
              <a:rPr lang="en-US" altLang="en-US" b="1" smtClean="0"/>
              <a:t>Common complications of gastroesophageal reflux disease</a:t>
            </a:r>
            <a:endParaRPr lang="en-US" altLang="en-US" smtClean="0"/>
          </a:p>
          <a:p>
            <a:pPr eaLnBrk="1" hangingPunct="1">
              <a:buFontTx/>
              <a:buAutoNum type="arabicPeriod"/>
            </a:pPr>
            <a:r>
              <a:rPr lang="en-US" altLang="en-US" smtClean="0"/>
              <a:t>Esophageal ulcers</a:t>
            </a:r>
          </a:p>
          <a:p>
            <a:pPr eaLnBrk="1" hangingPunct="1">
              <a:buFontTx/>
              <a:buAutoNum type="arabicPeriod"/>
            </a:pPr>
            <a:r>
              <a:rPr lang="en-US" altLang="en-US" smtClean="0"/>
              <a:t>Esophagitis </a:t>
            </a:r>
          </a:p>
          <a:p>
            <a:pPr eaLnBrk="1" hangingPunct="1">
              <a:buFontTx/>
              <a:buAutoNum type="arabicPeriod"/>
            </a:pPr>
            <a:r>
              <a:rPr lang="en-US" altLang="en-US" smtClean="0"/>
              <a:t>Esophageal strictures</a:t>
            </a:r>
          </a:p>
          <a:p>
            <a:pPr eaLnBrk="1" hangingPunct="1">
              <a:buFontTx/>
              <a:buAutoNum type="arabicPeriod"/>
            </a:pPr>
            <a:r>
              <a:rPr lang="en-US" altLang="en-US" smtClean="0"/>
              <a:t>Anaemia – due chronic blood loss</a:t>
            </a:r>
          </a:p>
          <a:p>
            <a:pPr eaLnBrk="1" hangingPunct="1">
              <a:buFontTx/>
              <a:buAutoNum type="arabicPeriod"/>
            </a:pPr>
            <a:r>
              <a:rPr lang="en-US" altLang="en-US" smtClean="0"/>
              <a:t>Gastric volvulus</a:t>
            </a:r>
          </a:p>
          <a:p>
            <a:pPr eaLnBrk="1" hangingPunct="1">
              <a:buFontTx/>
              <a:buAutoNum type="arabicPeriod"/>
            </a:pPr>
            <a:r>
              <a:rPr lang="en-US" altLang="en-US" smtClean="0"/>
              <a:t>Recurrent pneumonia</a:t>
            </a:r>
          </a:p>
          <a:p>
            <a:pPr eaLnBrk="1" hangingPunct="1">
              <a:buFontTx/>
              <a:buAutoNum type="arabicPeriod"/>
            </a:pPr>
            <a:r>
              <a:rPr lang="en-US" altLang="en-US" smtClean="0"/>
              <a:t>Barrett's esophagus (precancerous lesion)</a:t>
            </a:r>
          </a:p>
          <a:p>
            <a:pPr eaLnBrk="1" hangingPunct="1">
              <a:buFontTx/>
              <a:buNone/>
            </a:pPr>
            <a:endParaRPr lang="en-US" altLang="en-US" smtClean="0"/>
          </a:p>
        </p:txBody>
      </p:sp>
      <p:sp>
        <p:nvSpPr>
          <p:cNvPr id="3" name="Slide Number Placeholder 2"/>
          <p:cNvSpPr>
            <a:spLocks noGrp="1"/>
          </p:cNvSpPr>
          <p:nvPr>
            <p:ph type="sldNum" sz="quarter" idx="12"/>
          </p:nvPr>
        </p:nvSpPr>
        <p:spPr/>
        <p:txBody>
          <a:bodyPr/>
          <a:lstStyle/>
          <a:p>
            <a:pPr>
              <a:defRPr/>
            </a:pPr>
            <a:fld id="{9AB0700F-9119-44B8-9E4F-E620FF14DBDF}" type="slidenum">
              <a:rPr lang="en-US"/>
              <a:pPr>
                <a:defRPr/>
              </a:pPr>
              <a:t>72</a:t>
            </a:fld>
            <a:endParaRPr lang="en-US"/>
          </a:p>
        </p:txBody>
      </p:sp>
    </p:spTree>
    <p:extLst>
      <p:ext uri="{BB962C8B-B14F-4D97-AF65-F5344CB8AC3E}">
        <p14:creationId xmlns:p14="http://schemas.microsoft.com/office/powerpoint/2010/main" val="429368368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57200" y="152400"/>
            <a:ext cx="8229600" cy="715963"/>
          </a:xfrm>
        </p:spPr>
        <p:txBody>
          <a:bodyPr>
            <a:normAutofit fontScale="90000"/>
          </a:bodyPr>
          <a:lstStyle/>
          <a:p>
            <a:pPr eaLnBrk="1" fontAlgn="auto" hangingPunct="1">
              <a:spcAft>
                <a:spcPts val="0"/>
              </a:spcAft>
              <a:defRPr/>
            </a:pPr>
            <a:r>
              <a:rPr lang="en-US" u="sng"/>
              <a:t>DDX</a:t>
            </a:r>
          </a:p>
        </p:txBody>
      </p:sp>
      <p:sp>
        <p:nvSpPr>
          <p:cNvPr id="112643" name="Content Placeholder 2"/>
          <p:cNvSpPr>
            <a:spLocks noGrp="1"/>
          </p:cNvSpPr>
          <p:nvPr>
            <p:ph sz="quarter" idx="1"/>
          </p:nvPr>
        </p:nvSpPr>
        <p:spPr>
          <a:xfrm>
            <a:off x="457200" y="990600"/>
            <a:ext cx="8305800" cy="5638800"/>
          </a:xfrm>
        </p:spPr>
        <p:txBody>
          <a:bodyPr/>
          <a:lstStyle/>
          <a:p>
            <a:pPr eaLnBrk="1" hangingPunct="1"/>
            <a:r>
              <a:rPr lang="en-US" altLang="en-US" smtClean="0"/>
              <a:t>These conditions must be distinguished from esophageal webs, motility disorders, and malignant strictures.</a:t>
            </a:r>
          </a:p>
          <a:p>
            <a:pPr eaLnBrk="1" hangingPunct="1"/>
            <a:r>
              <a:rPr lang="en-US" altLang="en-US" smtClean="0"/>
              <a:t>oesophageal strictures and ulcers </a:t>
            </a:r>
          </a:p>
          <a:p>
            <a:pPr eaLnBrk="1" hangingPunct="1"/>
            <a:r>
              <a:rPr lang="en-US" altLang="en-US" smtClean="0"/>
              <a:t>Barrett's oesophagus </a:t>
            </a:r>
          </a:p>
          <a:p>
            <a:pPr eaLnBrk="1" hangingPunct="1"/>
            <a:r>
              <a:rPr lang="en-US" altLang="en-US" smtClean="0"/>
              <a:t>Peptic ulcer disease</a:t>
            </a:r>
          </a:p>
          <a:p>
            <a:pPr eaLnBrk="1" hangingPunct="1"/>
            <a:r>
              <a:rPr lang="en-US" altLang="en-US" smtClean="0"/>
              <a:t>Angina pectoris</a:t>
            </a:r>
          </a:p>
          <a:p>
            <a:pPr eaLnBrk="1" hangingPunct="1"/>
            <a:r>
              <a:rPr lang="en-US" altLang="en-US" smtClean="0"/>
              <a:t>Acute pancreatitis</a:t>
            </a:r>
          </a:p>
          <a:p>
            <a:pPr eaLnBrk="1" hangingPunct="1"/>
            <a:r>
              <a:rPr lang="en-US" altLang="en-US" smtClean="0"/>
              <a:t>Acute cholecystitis</a:t>
            </a:r>
          </a:p>
          <a:p>
            <a:pPr eaLnBrk="1" hangingPunct="1"/>
            <a:r>
              <a:rPr lang="en-US" altLang="en-US" smtClean="0"/>
              <a:t>Radiation oesophagitis </a:t>
            </a:r>
          </a:p>
        </p:txBody>
      </p:sp>
      <p:sp>
        <p:nvSpPr>
          <p:cNvPr id="4" name="Slide Number Placeholder 3"/>
          <p:cNvSpPr>
            <a:spLocks noGrp="1"/>
          </p:cNvSpPr>
          <p:nvPr>
            <p:ph type="sldNum" sz="quarter" idx="12"/>
          </p:nvPr>
        </p:nvSpPr>
        <p:spPr/>
        <p:txBody>
          <a:bodyPr/>
          <a:lstStyle/>
          <a:p>
            <a:pPr>
              <a:defRPr/>
            </a:pPr>
            <a:fld id="{3E2A6CA5-A794-4434-9DF5-2DEE952487AE}" type="slidenum">
              <a:rPr lang="en-US"/>
              <a:pPr>
                <a:defRPr/>
              </a:pPr>
              <a:t>73</a:t>
            </a:fld>
            <a:endParaRPr lang="en-US"/>
          </a:p>
        </p:txBody>
      </p:sp>
    </p:spTree>
    <p:extLst>
      <p:ext uri="{BB962C8B-B14F-4D97-AF65-F5344CB8AC3E}">
        <p14:creationId xmlns:p14="http://schemas.microsoft.com/office/powerpoint/2010/main" val="34656928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457200" y="274638"/>
            <a:ext cx="8229600" cy="487362"/>
          </a:xfrm>
        </p:spPr>
        <p:txBody>
          <a:bodyPr>
            <a:normAutofit fontScale="90000"/>
          </a:bodyPr>
          <a:lstStyle/>
          <a:p>
            <a:pPr eaLnBrk="1" fontAlgn="auto" hangingPunct="1">
              <a:spcAft>
                <a:spcPts val="0"/>
              </a:spcAft>
              <a:defRPr/>
            </a:pPr>
            <a:r>
              <a:rPr lang="en-US" u="sng"/>
              <a:t>NOTE ABOUT BARRETT’S</a:t>
            </a:r>
          </a:p>
        </p:txBody>
      </p:sp>
      <p:sp>
        <p:nvSpPr>
          <p:cNvPr id="113667" name="Content Placeholder 2"/>
          <p:cNvSpPr>
            <a:spLocks noGrp="1"/>
          </p:cNvSpPr>
          <p:nvPr>
            <p:ph sz="quarter" idx="1"/>
          </p:nvPr>
        </p:nvSpPr>
        <p:spPr>
          <a:xfrm>
            <a:off x="228600" y="914400"/>
            <a:ext cx="8686800" cy="5410200"/>
          </a:xfrm>
        </p:spPr>
        <p:txBody>
          <a:bodyPr/>
          <a:lstStyle/>
          <a:p>
            <a:pPr eaLnBrk="1" hangingPunct="1"/>
            <a:r>
              <a:rPr lang="en-US" altLang="en-US" sz="2800" b="1" smtClean="0">
                <a:solidFill>
                  <a:srgbClr val="FF0000"/>
                </a:solidFill>
              </a:rPr>
              <a:t>Barrett's esophagus </a:t>
            </a:r>
            <a:r>
              <a:rPr lang="en-US" altLang="en-US" sz="2800" smtClean="0"/>
              <a:t>develops asymptomatically and is not reversed by medical therapy for GERD. </a:t>
            </a:r>
          </a:p>
          <a:p>
            <a:pPr eaLnBrk="1" hangingPunct="1"/>
            <a:r>
              <a:rPr lang="en-US" altLang="en-US" sz="2800" smtClean="0"/>
              <a:t>It is found more commonly in men, whites, tobacco users, and those with longstanding (&gt;5 years) GERD. </a:t>
            </a:r>
          </a:p>
          <a:p>
            <a:pPr eaLnBrk="1" hangingPunct="1"/>
            <a:r>
              <a:rPr lang="en-US" altLang="en-US" sz="2800" smtClean="0"/>
              <a:t>Representing one of the most serious sequelae of long-standing GERD, Barrett's esophagus is characterized by replacement of the native esophageal squamous epithelium with an abnormal columnar epithelium called specialized intestinal metaplasia. </a:t>
            </a:r>
          </a:p>
          <a:p>
            <a:pPr eaLnBrk="1" hangingPunct="1"/>
            <a:endParaRPr lang="en-US" altLang="en-US" sz="2800" smtClean="0"/>
          </a:p>
        </p:txBody>
      </p:sp>
      <p:sp>
        <p:nvSpPr>
          <p:cNvPr id="4" name="Slide Number Placeholder 3"/>
          <p:cNvSpPr>
            <a:spLocks noGrp="1"/>
          </p:cNvSpPr>
          <p:nvPr>
            <p:ph type="sldNum" sz="quarter" idx="12"/>
          </p:nvPr>
        </p:nvSpPr>
        <p:spPr/>
        <p:txBody>
          <a:bodyPr/>
          <a:lstStyle/>
          <a:p>
            <a:pPr>
              <a:defRPr/>
            </a:pPr>
            <a:fld id="{CE88B990-78BA-4BFB-8A70-94F11908FB70}" type="slidenum">
              <a:rPr lang="en-US"/>
              <a:pPr>
                <a:defRPr/>
              </a:pPr>
              <a:t>74</a:t>
            </a:fld>
            <a:endParaRPr lang="en-US"/>
          </a:p>
        </p:txBody>
      </p:sp>
    </p:spTree>
    <p:extLst>
      <p:ext uri="{BB962C8B-B14F-4D97-AF65-F5344CB8AC3E}">
        <p14:creationId xmlns:p14="http://schemas.microsoft.com/office/powerpoint/2010/main" val="106421220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Content Placeholder 2"/>
          <p:cNvSpPr>
            <a:spLocks noGrp="1"/>
          </p:cNvSpPr>
          <p:nvPr>
            <p:ph sz="quarter" idx="1"/>
          </p:nvPr>
        </p:nvSpPr>
        <p:spPr>
          <a:xfrm>
            <a:off x="457200" y="304800"/>
            <a:ext cx="8305800" cy="6248400"/>
          </a:xfrm>
        </p:spPr>
        <p:txBody>
          <a:bodyPr/>
          <a:lstStyle/>
          <a:p>
            <a:pPr eaLnBrk="1" hangingPunct="1"/>
            <a:r>
              <a:rPr lang="en-US" altLang="en-US" smtClean="0"/>
              <a:t>Although more resistant to the effects of acid reflux, the abnormal mucosa is prone to dysplasia and adenocarcinoma. </a:t>
            </a:r>
          </a:p>
          <a:p>
            <a:pPr eaLnBrk="1" hangingPunct="1"/>
            <a:r>
              <a:rPr lang="en-US" altLang="en-US" smtClean="0"/>
              <a:t>The risk of esophageal malignancy is 30 to 50 times that of the general population and requires close endoscopic surveillance in an interval dictated by the degree of dysplasia. </a:t>
            </a:r>
          </a:p>
          <a:p>
            <a:pPr eaLnBrk="1" hangingPunct="1"/>
            <a:r>
              <a:rPr lang="en-US" altLang="en-US" smtClean="0"/>
              <a:t>Esophagectomy is recommended for high-grade dysplasia, although photodynamic therapy (PDT) has been suggested as an option for poor operative candidates.</a:t>
            </a:r>
          </a:p>
          <a:p>
            <a:pPr eaLnBrk="1" hangingPunct="1"/>
            <a:endParaRPr lang="en-US" altLang="en-US" smtClean="0"/>
          </a:p>
        </p:txBody>
      </p:sp>
      <p:sp>
        <p:nvSpPr>
          <p:cNvPr id="3" name="Slide Number Placeholder 2"/>
          <p:cNvSpPr>
            <a:spLocks noGrp="1"/>
          </p:cNvSpPr>
          <p:nvPr>
            <p:ph type="sldNum" sz="quarter" idx="12"/>
          </p:nvPr>
        </p:nvSpPr>
        <p:spPr/>
        <p:txBody>
          <a:bodyPr/>
          <a:lstStyle/>
          <a:p>
            <a:pPr>
              <a:defRPr/>
            </a:pPr>
            <a:fld id="{4713A982-ED1D-49E6-8DE8-CDA013B7EDA4}" type="slidenum">
              <a:rPr lang="en-US"/>
              <a:pPr>
                <a:defRPr/>
              </a:pPr>
              <a:t>75</a:t>
            </a:fld>
            <a:endParaRPr lang="en-US"/>
          </a:p>
        </p:txBody>
      </p:sp>
    </p:spTree>
    <p:extLst>
      <p:ext uri="{BB962C8B-B14F-4D97-AF65-F5344CB8AC3E}">
        <p14:creationId xmlns:p14="http://schemas.microsoft.com/office/powerpoint/2010/main" val="13861040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a:xfrm>
            <a:off x="2438400" y="228600"/>
            <a:ext cx="6400800" cy="6477000"/>
          </a:xfrm>
        </p:spPr>
        <p:txBody>
          <a:bodyPr/>
          <a:lstStyle/>
          <a:p>
            <a:pPr eaLnBrk="1" hangingPunct="1">
              <a:buFont typeface="Wingdings" pitchFamily="2" charset="2"/>
              <a:buNone/>
              <a:defRPr/>
            </a:pPr>
            <a:r>
              <a:rPr lang="en-US" sz="2800" b="1" dirty="0"/>
              <a:t>ACUTE OESOPHAGITIS</a:t>
            </a:r>
            <a:endParaRPr lang="en-US" sz="2800" dirty="0"/>
          </a:p>
          <a:p>
            <a:pPr eaLnBrk="1" hangingPunct="1">
              <a:buFont typeface="Wingdings" pitchFamily="2" charset="2"/>
              <a:buNone/>
              <a:defRPr/>
            </a:pPr>
            <a:r>
              <a:rPr lang="en-US" sz="2800" dirty="0"/>
              <a:t>	This is Acute inflammation of the </a:t>
            </a:r>
            <a:r>
              <a:rPr lang="en-US" sz="2800" dirty="0" err="1"/>
              <a:t>oesophagus</a:t>
            </a:r>
            <a:r>
              <a:rPr lang="en-US" sz="2800" dirty="0"/>
              <a:t>.</a:t>
            </a:r>
          </a:p>
          <a:p>
            <a:pPr eaLnBrk="1" hangingPunct="1">
              <a:buFont typeface="Wingdings" pitchFamily="2" charset="2"/>
              <a:buNone/>
              <a:defRPr/>
            </a:pPr>
            <a:r>
              <a:rPr lang="en-US" sz="2800" dirty="0"/>
              <a:t>A etiology</a:t>
            </a:r>
          </a:p>
          <a:p>
            <a:pPr eaLnBrk="1" hangingPunct="1">
              <a:buFont typeface="Wingdings" pitchFamily="2" charset="2"/>
              <a:buNone/>
              <a:defRPr/>
            </a:pPr>
            <a:r>
              <a:rPr lang="en-US" sz="2800" dirty="0"/>
              <a:t>1. Ingestion of chemical irritants e.g. Acid, alkaline, Organophosphate.</a:t>
            </a:r>
          </a:p>
          <a:p>
            <a:pPr eaLnBrk="1" hangingPunct="1">
              <a:buFont typeface="Wingdings" pitchFamily="2" charset="2"/>
              <a:buNone/>
              <a:defRPr/>
            </a:pPr>
            <a:r>
              <a:rPr lang="en-US" sz="2800" dirty="0"/>
              <a:t>-The intake may be accidental, suicidal or poisoning.</a:t>
            </a:r>
          </a:p>
          <a:p>
            <a:pPr eaLnBrk="1" hangingPunct="1">
              <a:buFont typeface="Wingdings" pitchFamily="2" charset="2"/>
              <a:buNone/>
              <a:defRPr/>
            </a:pPr>
            <a:r>
              <a:rPr lang="en-US" sz="2800" dirty="0"/>
              <a:t>2. Reflux of Gastric Acid</a:t>
            </a:r>
          </a:p>
          <a:p>
            <a:pPr eaLnBrk="1" hangingPunct="1">
              <a:buFont typeface="Wingdings" pitchFamily="2" charset="2"/>
              <a:buNone/>
              <a:defRPr/>
            </a:pPr>
            <a:r>
              <a:rPr lang="en-US" sz="2800" dirty="0"/>
              <a:t>3. Impacted </a:t>
            </a:r>
            <a:r>
              <a:rPr lang="en-US" sz="2800" dirty="0" err="1"/>
              <a:t>Fb</a:t>
            </a:r>
            <a:endParaRPr lang="en-US" sz="2800" dirty="0"/>
          </a:p>
          <a:p>
            <a:pPr eaLnBrk="1" hangingPunct="1">
              <a:buFont typeface="Wingdings" pitchFamily="2" charset="2"/>
              <a:buNone/>
              <a:defRPr/>
            </a:pPr>
            <a:r>
              <a:rPr lang="en-US" sz="2800" dirty="0"/>
              <a:t>4. Repeated vomiting</a:t>
            </a:r>
          </a:p>
          <a:p>
            <a:pPr eaLnBrk="1" hangingPunct="1">
              <a:buFont typeface="Wingdings" pitchFamily="2" charset="2"/>
              <a:buNone/>
              <a:defRPr/>
            </a:pPr>
            <a:r>
              <a:rPr lang="en-US" sz="2800" dirty="0"/>
              <a:t>5. Infections, </a:t>
            </a:r>
            <a:r>
              <a:rPr lang="en-US" sz="2800" dirty="0" err="1"/>
              <a:t>moniliasis</a:t>
            </a:r>
            <a:r>
              <a:rPr lang="en-US" sz="2800" dirty="0"/>
              <a:t>, diphtheria</a:t>
            </a:r>
          </a:p>
          <a:p>
            <a:pPr eaLnBrk="1" hangingPunct="1">
              <a:buFont typeface="Wingdings" pitchFamily="2" charset="2"/>
              <a:buNone/>
              <a:defRPr/>
            </a:pPr>
            <a:endParaRPr lang="en-US" sz="2800" dirty="0"/>
          </a:p>
        </p:txBody>
      </p:sp>
      <p:sp>
        <p:nvSpPr>
          <p:cNvPr id="3" name="Slide Number Placeholder 2"/>
          <p:cNvSpPr>
            <a:spLocks noGrp="1"/>
          </p:cNvSpPr>
          <p:nvPr>
            <p:ph type="sldNum" sz="quarter" idx="12"/>
          </p:nvPr>
        </p:nvSpPr>
        <p:spPr/>
        <p:txBody>
          <a:bodyPr/>
          <a:lstStyle/>
          <a:p>
            <a:pPr>
              <a:defRPr/>
            </a:pPr>
            <a:fld id="{65AADFB8-CAB7-4786-9C52-1A2ADC44490C}" type="slidenum">
              <a:rPr lang="en-US">
                <a:solidFill>
                  <a:srgbClr val="000000"/>
                </a:solidFill>
              </a:rPr>
              <a:pPr>
                <a:defRPr/>
              </a:pPr>
              <a:t>76</a:t>
            </a:fld>
            <a:endParaRPr lang="en-US">
              <a:solidFill>
                <a:srgbClr val="000000"/>
              </a:solidFill>
            </a:endParaRPr>
          </a:p>
        </p:txBody>
      </p:sp>
    </p:spTree>
    <p:extLst>
      <p:ext uri="{BB962C8B-B14F-4D97-AF65-F5344CB8AC3E}">
        <p14:creationId xmlns:p14="http://schemas.microsoft.com/office/powerpoint/2010/main" val="3620591235"/>
      </p:ext>
    </p:extLst>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2209800" y="228600"/>
            <a:ext cx="6629400" cy="6400800"/>
          </a:xfrm>
        </p:spPr>
        <p:txBody>
          <a:bodyPr/>
          <a:lstStyle/>
          <a:p>
            <a:pPr eaLnBrk="1" hangingPunct="1">
              <a:lnSpc>
                <a:spcPct val="80000"/>
              </a:lnSpc>
              <a:buFont typeface="Wingdings" pitchFamily="2" charset="2"/>
              <a:buNone/>
              <a:defRPr/>
            </a:pPr>
            <a:r>
              <a:rPr lang="en-US" sz="2400" dirty="0"/>
              <a:t>CF</a:t>
            </a:r>
          </a:p>
          <a:p>
            <a:pPr eaLnBrk="1" hangingPunct="1">
              <a:lnSpc>
                <a:spcPct val="80000"/>
              </a:lnSpc>
              <a:buFont typeface="Wingdings" pitchFamily="2" charset="2"/>
              <a:buNone/>
              <a:defRPr/>
            </a:pPr>
            <a:r>
              <a:rPr lang="en-US" sz="2400" dirty="0"/>
              <a:t>1. Has a causative condition e.g. ingestion of corrosive agent +/-</a:t>
            </a:r>
          </a:p>
          <a:p>
            <a:pPr eaLnBrk="1" hangingPunct="1">
              <a:lnSpc>
                <a:spcPct val="80000"/>
              </a:lnSpc>
              <a:buFont typeface="Wingdings" pitchFamily="2" charset="2"/>
              <a:buNone/>
              <a:defRPr/>
            </a:pPr>
            <a:r>
              <a:rPr lang="en-US" sz="2400" dirty="0"/>
              <a:t>2. Pain on swallowing i.e. </a:t>
            </a:r>
            <a:r>
              <a:rPr lang="en-US" sz="2400" dirty="0" err="1"/>
              <a:t>odynophagia</a:t>
            </a:r>
            <a:endParaRPr lang="en-US" sz="2400" dirty="0"/>
          </a:p>
          <a:p>
            <a:pPr eaLnBrk="1" hangingPunct="1">
              <a:lnSpc>
                <a:spcPct val="80000"/>
              </a:lnSpc>
              <a:buFont typeface="Wingdings" pitchFamily="2" charset="2"/>
              <a:buNone/>
              <a:defRPr/>
            </a:pPr>
            <a:r>
              <a:rPr lang="en-US" sz="2400" dirty="0"/>
              <a:t>3. </a:t>
            </a:r>
            <a:r>
              <a:rPr lang="en-US" sz="2400" dirty="0" err="1"/>
              <a:t>Retrosternal</a:t>
            </a:r>
            <a:r>
              <a:rPr lang="en-US" sz="2400" dirty="0"/>
              <a:t> pain</a:t>
            </a:r>
          </a:p>
          <a:p>
            <a:pPr eaLnBrk="1" hangingPunct="1">
              <a:lnSpc>
                <a:spcPct val="80000"/>
              </a:lnSpc>
              <a:buFont typeface="Wingdings" pitchFamily="2" charset="2"/>
              <a:buNone/>
              <a:defRPr/>
            </a:pPr>
            <a:r>
              <a:rPr lang="en-US" sz="2400" dirty="0"/>
              <a:t>4. </a:t>
            </a:r>
            <a:r>
              <a:rPr lang="en-US" sz="2400" dirty="0" err="1"/>
              <a:t>Haematemesis</a:t>
            </a:r>
            <a:endParaRPr lang="en-US" sz="2400" dirty="0"/>
          </a:p>
          <a:p>
            <a:pPr eaLnBrk="1" hangingPunct="1">
              <a:lnSpc>
                <a:spcPct val="80000"/>
              </a:lnSpc>
              <a:buFont typeface="Wingdings" pitchFamily="2" charset="2"/>
              <a:buNone/>
              <a:defRPr/>
            </a:pPr>
            <a:r>
              <a:rPr lang="en-US" sz="2400" dirty="0"/>
              <a:t>5. Fever</a:t>
            </a:r>
          </a:p>
          <a:p>
            <a:pPr eaLnBrk="1" hangingPunct="1">
              <a:lnSpc>
                <a:spcPct val="80000"/>
              </a:lnSpc>
              <a:buFont typeface="Wingdings" pitchFamily="2" charset="2"/>
              <a:buNone/>
              <a:defRPr/>
            </a:pPr>
            <a:r>
              <a:rPr lang="en-US" sz="2400" dirty="0"/>
              <a:t>TX</a:t>
            </a:r>
          </a:p>
          <a:p>
            <a:pPr lvl="1" eaLnBrk="1" hangingPunct="1">
              <a:lnSpc>
                <a:spcPct val="80000"/>
              </a:lnSpc>
              <a:defRPr/>
            </a:pPr>
            <a:r>
              <a:rPr lang="en-US" sz="2400" dirty="0"/>
              <a:t>IVF</a:t>
            </a:r>
          </a:p>
          <a:p>
            <a:pPr lvl="1" eaLnBrk="1" hangingPunct="1">
              <a:lnSpc>
                <a:spcPct val="80000"/>
              </a:lnSpc>
              <a:defRPr/>
            </a:pPr>
            <a:r>
              <a:rPr lang="en-US" sz="2400" dirty="0"/>
              <a:t>Analgesics</a:t>
            </a:r>
          </a:p>
          <a:p>
            <a:pPr lvl="1" eaLnBrk="1" hangingPunct="1">
              <a:lnSpc>
                <a:spcPct val="80000"/>
              </a:lnSpc>
              <a:defRPr/>
            </a:pPr>
            <a:r>
              <a:rPr lang="en-US" sz="2400" dirty="0"/>
              <a:t>Antacids</a:t>
            </a:r>
          </a:p>
          <a:p>
            <a:pPr lvl="1" eaLnBrk="1" hangingPunct="1">
              <a:lnSpc>
                <a:spcPct val="80000"/>
              </a:lnSpc>
              <a:defRPr/>
            </a:pPr>
            <a:r>
              <a:rPr lang="en-US" sz="2400" dirty="0"/>
              <a:t>Antibiotics +/-</a:t>
            </a:r>
          </a:p>
          <a:p>
            <a:pPr eaLnBrk="1" hangingPunct="1">
              <a:lnSpc>
                <a:spcPct val="80000"/>
              </a:lnSpc>
              <a:buFont typeface="Wingdings" pitchFamily="2" charset="2"/>
              <a:buNone/>
              <a:defRPr/>
            </a:pPr>
            <a:r>
              <a:rPr lang="en-US" sz="2400" u="sng" dirty="0"/>
              <a:t>Course</a:t>
            </a:r>
          </a:p>
          <a:p>
            <a:pPr eaLnBrk="1" hangingPunct="1">
              <a:lnSpc>
                <a:spcPct val="80000"/>
              </a:lnSpc>
              <a:buFont typeface="Wingdings" pitchFamily="2" charset="2"/>
              <a:buNone/>
              <a:defRPr/>
            </a:pPr>
            <a:r>
              <a:rPr lang="en-US" sz="2400" dirty="0"/>
              <a:t>1. Rapid recovery</a:t>
            </a:r>
          </a:p>
          <a:p>
            <a:pPr eaLnBrk="1" hangingPunct="1">
              <a:lnSpc>
                <a:spcPct val="80000"/>
              </a:lnSpc>
              <a:buFont typeface="Wingdings" pitchFamily="2" charset="2"/>
              <a:buNone/>
              <a:defRPr/>
            </a:pPr>
            <a:r>
              <a:rPr lang="en-US" sz="2400" dirty="0"/>
              <a:t>2. Perforation of the </a:t>
            </a:r>
            <a:r>
              <a:rPr lang="en-US" sz="2400" dirty="0" err="1"/>
              <a:t>oesophagus</a:t>
            </a:r>
            <a:r>
              <a:rPr lang="en-US" sz="2400" dirty="0"/>
              <a:t> –</a:t>
            </a:r>
            <a:r>
              <a:rPr lang="en-US" sz="2400" dirty="0" err="1"/>
              <a:t>Mediastinitis</a:t>
            </a:r>
            <a:r>
              <a:rPr lang="en-US" sz="2400" dirty="0"/>
              <a:t> with subsequent death</a:t>
            </a:r>
          </a:p>
          <a:p>
            <a:pPr eaLnBrk="1" hangingPunct="1">
              <a:lnSpc>
                <a:spcPct val="80000"/>
              </a:lnSpc>
              <a:buFont typeface="Wingdings" pitchFamily="2" charset="2"/>
              <a:buNone/>
              <a:defRPr/>
            </a:pPr>
            <a:r>
              <a:rPr lang="en-US" sz="2400" dirty="0"/>
              <a:t>3. </a:t>
            </a:r>
            <a:r>
              <a:rPr lang="en-US" sz="2400" dirty="0" err="1"/>
              <a:t>Oesophageal</a:t>
            </a:r>
            <a:r>
              <a:rPr lang="en-US" sz="2400" dirty="0"/>
              <a:t> scarring with stricture formation.</a:t>
            </a:r>
          </a:p>
          <a:p>
            <a:pPr eaLnBrk="1" hangingPunct="1">
              <a:lnSpc>
                <a:spcPct val="80000"/>
              </a:lnSpc>
              <a:defRPr/>
            </a:pPr>
            <a:endParaRPr lang="en-US" sz="2400" dirty="0"/>
          </a:p>
        </p:txBody>
      </p:sp>
      <p:sp>
        <p:nvSpPr>
          <p:cNvPr id="3" name="Slide Number Placeholder 2"/>
          <p:cNvSpPr>
            <a:spLocks noGrp="1"/>
          </p:cNvSpPr>
          <p:nvPr>
            <p:ph type="sldNum" sz="quarter" idx="12"/>
          </p:nvPr>
        </p:nvSpPr>
        <p:spPr/>
        <p:txBody>
          <a:bodyPr/>
          <a:lstStyle/>
          <a:p>
            <a:pPr>
              <a:defRPr/>
            </a:pPr>
            <a:fld id="{BD2E72A5-F400-4476-A116-6C2B0EBA56AE}" type="slidenum">
              <a:rPr lang="en-US">
                <a:solidFill>
                  <a:srgbClr val="000000"/>
                </a:solidFill>
              </a:rPr>
              <a:pPr>
                <a:defRPr/>
              </a:pPr>
              <a:t>77</a:t>
            </a:fld>
            <a:endParaRPr lang="en-US">
              <a:solidFill>
                <a:srgbClr val="000000"/>
              </a:solidFill>
            </a:endParaRPr>
          </a:p>
        </p:txBody>
      </p:sp>
    </p:spTree>
    <p:extLst>
      <p:ext uri="{BB962C8B-B14F-4D97-AF65-F5344CB8AC3E}">
        <p14:creationId xmlns:p14="http://schemas.microsoft.com/office/powerpoint/2010/main" val="3738618957"/>
      </p:ext>
    </p:extLst>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idx="1"/>
          </p:nvPr>
        </p:nvSpPr>
        <p:spPr>
          <a:xfrm>
            <a:off x="2209800" y="228600"/>
            <a:ext cx="6629400" cy="6477000"/>
          </a:xfrm>
        </p:spPr>
        <p:txBody>
          <a:bodyPr/>
          <a:lstStyle/>
          <a:p>
            <a:pPr eaLnBrk="1" hangingPunct="1">
              <a:lnSpc>
                <a:spcPct val="80000"/>
              </a:lnSpc>
              <a:buFont typeface="Wingdings" pitchFamily="2" charset="2"/>
              <a:buNone/>
              <a:defRPr/>
            </a:pPr>
            <a:r>
              <a:rPr lang="en-US" sz="2800" b="1" dirty="0"/>
              <a:t>CHRONIC OESOPHAGITIS</a:t>
            </a:r>
            <a:endParaRPr lang="en-US" sz="2800" dirty="0"/>
          </a:p>
          <a:p>
            <a:pPr eaLnBrk="1" hangingPunct="1">
              <a:lnSpc>
                <a:spcPct val="80000"/>
              </a:lnSpc>
              <a:buFont typeface="Wingdings" pitchFamily="2" charset="2"/>
              <a:buNone/>
              <a:defRPr/>
            </a:pPr>
            <a:r>
              <a:rPr lang="en-US" sz="2800" dirty="0"/>
              <a:t>This is chronic inflammation of the </a:t>
            </a:r>
            <a:r>
              <a:rPr lang="en-US" sz="2800" dirty="0" err="1"/>
              <a:t>oesophagus</a:t>
            </a:r>
            <a:r>
              <a:rPr lang="en-US" sz="2800" dirty="0"/>
              <a:t>.</a:t>
            </a:r>
          </a:p>
          <a:p>
            <a:pPr eaLnBrk="1" hangingPunct="1">
              <a:lnSpc>
                <a:spcPct val="80000"/>
              </a:lnSpc>
              <a:buFont typeface="Wingdings" pitchFamily="2" charset="2"/>
              <a:buNone/>
              <a:defRPr/>
            </a:pPr>
            <a:r>
              <a:rPr lang="en-US" sz="2800" u="sng" dirty="0"/>
              <a:t>Causes</a:t>
            </a:r>
          </a:p>
          <a:p>
            <a:pPr marL="514350" indent="-514350" eaLnBrk="1" hangingPunct="1">
              <a:lnSpc>
                <a:spcPct val="80000"/>
              </a:lnSpc>
              <a:buFont typeface="+mj-lt"/>
              <a:buAutoNum type="arabicPeriod"/>
              <a:defRPr/>
            </a:pPr>
            <a:r>
              <a:rPr lang="en-US" sz="2800" dirty="0"/>
              <a:t>Prolonged alcohol intake</a:t>
            </a:r>
          </a:p>
          <a:p>
            <a:pPr marL="514350" indent="-514350" eaLnBrk="1" hangingPunct="1">
              <a:lnSpc>
                <a:spcPct val="80000"/>
              </a:lnSpc>
              <a:buFont typeface="+mj-lt"/>
              <a:buAutoNum type="arabicPeriod"/>
              <a:defRPr/>
            </a:pPr>
            <a:r>
              <a:rPr lang="en-US" sz="2800" dirty="0"/>
              <a:t>Chronic vomiting</a:t>
            </a:r>
          </a:p>
          <a:p>
            <a:pPr marL="514350" indent="-514350" eaLnBrk="1" hangingPunct="1">
              <a:lnSpc>
                <a:spcPct val="80000"/>
              </a:lnSpc>
              <a:buFont typeface="+mj-lt"/>
              <a:buAutoNum type="arabicPeriod"/>
              <a:defRPr/>
            </a:pPr>
            <a:r>
              <a:rPr lang="en-US" sz="2800" dirty="0"/>
              <a:t>Repeated passage of N/G tube.</a:t>
            </a:r>
          </a:p>
          <a:p>
            <a:pPr marL="514350" indent="-514350" eaLnBrk="1" hangingPunct="1">
              <a:lnSpc>
                <a:spcPct val="80000"/>
              </a:lnSpc>
              <a:buFont typeface="+mj-lt"/>
              <a:buAutoNum type="arabicPeriod"/>
              <a:defRPr/>
            </a:pPr>
            <a:r>
              <a:rPr lang="en-US" sz="2800" dirty="0" err="1"/>
              <a:t>Achalasia</a:t>
            </a:r>
            <a:r>
              <a:rPr lang="en-US" sz="2800" dirty="0"/>
              <a:t> of </a:t>
            </a:r>
            <a:r>
              <a:rPr lang="en-US" sz="2800" dirty="0" err="1"/>
              <a:t>cardia</a:t>
            </a:r>
            <a:endParaRPr lang="en-US" sz="2800" dirty="0"/>
          </a:p>
          <a:p>
            <a:pPr marL="514350" indent="-514350" eaLnBrk="1" hangingPunct="1">
              <a:lnSpc>
                <a:spcPct val="80000"/>
              </a:lnSpc>
              <a:buFont typeface="+mj-lt"/>
              <a:buAutoNum type="arabicPeriod"/>
              <a:defRPr/>
            </a:pPr>
            <a:r>
              <a:rPr lang="en-US" sz="2800" dirty="0"/>
              <a:t>Hiatus hernia</a:t>
            </a:r>
          </a:p>
          <a:p>
            <a:pPr eaLnBrk="1" hangingPunct="1">
              <a:lnSpc>
                <a:spcPct val="80000"/>
              </a:lnSpc>
              <a:buFont typeface="Wingdings" pitchFamily="2" charset="2"/>
              <a:buNone/>
              <a:defRPr/>
            </a:pPr>
            <a:r>
              <a:rPr lang="en-US" sz="2800" dirty="0"/>
              <a:t>	</a:t>
            </a:r>
          </a:p>
          <a:p>
            <a:pPr eaLnBrk="1" hangingPunct="1">
              <a:lnSpc>
                <a:spcPct val="80000"/>
              </a:lnSpc>
              <a:buFont typeface="Wingdings" pitchFamily="2" charset="2"/>
              <a:buNone/>
              <a:defRPr/>
            </a:pPr>
            <a:r>
              <a:rPr lang="en-US" sz="2800" u="sng" dirty="0"/>
              <a:t>Pathology</a:t>
            </a:r>
          </a:p>
          <a:p>
            <a:pPr eaLnBrk="1" hangingPunct="1">
              <a:lnSpc>
                <a:spcPct val="80000"/>
              </a:lnSpc>
              <a:buFont typeface="Wingdings" pitchFamily="2" charset="2"/>
              <a:buNone/>
              <a:defRPr/>
            </a:pPr>
            <a:r>
              <a:rPr lang="en-US" sz="2800" dirty="0"/>
              <a:t>	Following chronic inflammation→ ulcer formation and scarring with stricture </a:t>
            </a:r>
            <a:r>
              <a:rPr lang="en-US" sz="2800" dirty="0" err="1"/>
              <a:t>formation→Narrowing</a:t>
            </a:r>
            <a:r>
              <a:rPr lang="en-US" sz="2800" dirty="0"/>
              <a:t> of the </a:t>
            </a:r>
            <a:r>
              <a:rPr lang="en-US" sz="2800" dirty="0" err="1"/>
              <a:t>oesophagus</a:t>
            </a:r>
            <a:r>
              <a:rPr lang="en-US" sz="2800" dirty="0"/>
              <a:t>.</a:t>
            </a:r>
          </a:p>
          <a:p>
            <a:pPr eaLnBrk="1" hangingPunct="1">
              <a:lnSpc>
                <a:spcPct val="80000"/>
              </a:lnSpc>
              <a:buFont typeface="Wingdings" pitchFamily="2" charset="2"/>
              <a:buNone/>
              <a:defRPr/>
            </a:pPr>
            <a:endParaRPr lang="en-US" sz="2800" dirty="0"/>
          </a:p>
        </p:txBody>
      </p:sp>
      <p:sp>
        <p:nvSpPr>
          <p:cNvPr id="3" name="Slide Number Placeholder 2"/>
          <p:cNvSpPr>
            <a:spLocks noGrp="1"/>
          </p:cNvSpPr>
          <p:nvPr>
            <p:ph type="sldNum" sz="quarter" idx="12"/>
          </p:nvPr>
        </p:nvSpPr>
        <p:spPr/>
        <p:txBody>
          <a:bodyPr/>
          <a:lstStyle/>
          <a:p>
            <a:pPr>
              <a:defRPr/>
            </a:pPr>
            <a:fld id="{A8D5911D-38E0-4263-B2D9-FA5AECE9FFD4}" type="slidenum">
              <a:rPr lang="en-US">
                <a:solidFill>
                  <a:srgbClr val="000000"/>
                </a:solidFill>
              </a:rPr>
              <a:pPr>
                <a:defRPr/>
              </a:pPr>
              <a:t>78</a:t>
            </a:fld>
            <a:endParaRPr lang="en-US">
              <a:solidFill>
                <a:srgbClr val="000000"/>
              </a:solidFill>
            </a:endParaRPr>
          </a:p>
        </p:txBody>
      </p:sp>
    </p:spTree>
    <p:extLst>
      <p:ext uri="{BB962C8B-B14F-4D97-AF65-F5344CB8AC3E}">
        <p14:creationId xmlns:p14="http://schemas.microsoft.com/office/powerpoint/2010/main" val="717680895"/>
      </p:ext>
    </p:extLst>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body" idx="1"/>
          </p:nvPr>
        </p:nvSpPr>
        <p:spPr>
          <a:xfrm>
            <a:off x="2286000" y="228600"/>
            <a:ext cx="6705600" cy="6400800"/>
          </a:xfrm>
        </p:spPr>
        <p:txBody>
          <a:bodyPr/>
          <a:lstStyle/>
          <a:p>
            <a:pPr eaLnBrk="1" hangingPunct="1">
              <a:lnSpc>
                <a:spcPct val="80000"/>
              </a:lnSpc>
              <a:buFont typeface="Wingdings" pitchFamily="2" charset="2"/>
              <a:buNone/>
              <a:defRPr/>
            </a:pPr>
            <a:r>
              <a:rPr lang="en-US" sz="2400" dirty="0"/>
              <a:t>CF</a:t>
            </a:r>
          </a:p>
          <a:p>
            <a:pPr eaLnBrk="1" hangingPunct="1">
              <a:lnSpc>
                <a:spcPct val="80000"/>
              </a:lnSpc>
              <a:defRPr/>
            </a:pPr>
            <a:r>
              <a:rPr lang="en-US" sz="2400" dirty="0"/>
              <a:t>Regurgitation of bitter fluids with </a:t>
            </a:r>
            <a:r>
              <a:rPr lang="en-US" sz="2400" dirty="0" err="1"/>
              <a:t>retrosternal</a:t>
            </a:r>
            <a:r>
              <a:rPr lang="en-US" sz="2400" dirty="0"/>
              <a:t> </a:t>
            </a:r>
          </a:p>
          <a:p>
            <a:pPr eaLnBrk="1" hangingPunct="1">
              <a:lnSpc>
                <a:spcPct val="80000"/>
              </a:lnSpc>
              <a:buFont typeface="Wingdings" pitchFamily="2" charset="2"/>
              <a:buNone/>
              <a:defRPr/>
            </a:pPr>
            <a:r>
              <a:rPr lang="en-US" sz="2400" dirty="0"/>
              <a:t>pain.</a:t>
            </a:r>
          </a:p>
          <a:p>
            <a:pPr eaLnBrk="1" hangingPunct="1">
              <a:lnSpc>
                <a:spcPct val="80000"/>
              </a:lnSpc>
              <a:defRPr/>
            </a:pPr>
            <a:r>
              <a:rPr lang="en-US" sz="2400" dirty="0"/>
              <a:t>Repeated </a:t>
            </a:r>
            <a:r>
              <a:rPr lang="en-US" sz="2400" dirty="0" err="1"/>
              <a:t>haematemesis</a:t>
            </a:r>
            <a:endParaRPr lang="en-US" sz="2400" dirty="0"/>
          </a:p>
          <a:p>
            <a:pPr eaLnBrk="1" hangingPunct="1">
              <a:lnSpc>
                <a:spcPct val="80000"/>
              </a:lnSpc>
              <a:defRPr/>
            </a:pPr>
            <a:r>
              <a:rPr lang="en-US" sz="2400" dirty="0"/>
              <a:t>Other symptoms are those of the underlying </a:t>
            </a:r>
          </a:p>
          <a:p>
            <a:pPr eaLnBrk="1" hangingPunct="1">
              <a:lnSpc>
                <a:spcPct val="80000"/>
              </a:lnSpc>
              <a:buFont typeface="Wingdings" pitchFamily="2" charset="2"/>
              <a:buNone/>
              <a:defRPr/>
            </a:pPr>
            <a:r>
              <a:rPr lang="en-US" sz="2400" dirty="0"/>
              <a:t>cause.</a:t>
            </a:r>
          </a:p>
          <a:p>
            <a:pPr eaLnBrk="1" hangingPunct="1">
              <a:lnSpc>
                <a:spcPct val="80000"/>
              </a:lnSpc>
              <a:buFont typeface="Wingdings" pitchFamily="2" charset="2"/>
              <a:buNone/>
              <a:defRPr/>
            </a:pPr>
            <a:endParaRPr lang="en-US" sz="2400" dirty="0"/>
          </a:p>
          <a:p>
            <a:pPr eaLnBrk="1" hangingPunct="1">
              <a:lnSpc>
                <a:spcPct val="80000"/>
              </a:lnSpc>
              <a:buFont typeface="Wingdings" pitchFamily="2" charset="2"/>
              <a:buNone/>
              <a:defRPr/>
            </a:pPr>
            <a:r>
              <a:rPr lang="en-US" sz="2400" dirty="0"/>
              <a:t>O/E</a:t>
            </a:r>
          </a:p>
          <a:p>
            <a:pPr eaLnBrk="1" hangingPunct="1">
              <a:lnSpc>
                <a:spcPct val="80000"/>
              </a:lnSpc>
              <a:buFont typeface="Wingdings" pitchFamily="2" charset="2"/>
              <a:buNone/>
              <a:defRPr/>
            </a:pPr>
            <a:r>
              <a:rPr lang="en-US" sz="2400" dirty="0"/>
              <a:t>1. Pale</a:t>
            </a:r>
          </a:p>
          <a:p>
            <a:pPr eaLnBrk="1" hangingPunct="1">
              <a:lnSpc>
                <a:spcPct val="80000"/>
              </a:lnSpc>
              <a:buFont typeface="Wingdings" pitchFamily="2" charset="2"/>
              <a:buNone/>
              <a:defRPr/>
            </a:pPr>
            <a:r>
              <a:rPr lang="en-US" sz="2400" dirty="0"/>
              <a:t>2. Other signs are those of underlying cause.</a:t>
            </a:r>
          </a:p>
          <a:p>
            <a:pPr eaLnBrk="1" hangingPunct="1">
              <a:lnSpc>
                <a:spcPct val="80000"/>
              </a:lnSpc>
              <a:buFont typeface="Wingdings" pitchFamily="2" charset="2"/>
              <a:buNone/>
              <a:defRPr/>
            </a:pPr>
            <a:endParaRPr lang="en-US" sz="2400" dirty="0"/>
          </a:p>
          <a:p>
            <a:pPr eaLnBrk="1" hangingPunct="1">
              <a:lnSpc>
                <a:spcPct val="80000"/>
              </a:lnSpc>
              <a:buFont typeface="Wingdings" pitchFamily="2" charset="2"/>
              <a:buNone/>
              <a:defRPr/>
            </a:pPr>
            <a:r>
              <a:rPr lang="en-US" sz="2400" dirty="0"/>
              <a:t>TX</a:t>
            </a:r>
          </a:p>
          <a:p>
            <a:pPr eaLnBrk="1" hangingPunct="1">
              <a:lnSpc>
                <a:spcPct val="80000"/>
              </a:lnSpc>
              <a:defRPr/>
            </a:pPr>
            <a:r>
              <a:rPr lang="en-US" sz="2400" dirty="0"/>
              <a:t>Avoid irritating factors-stop Alcohol</a:t>
            </a:r>
          </a:p>
          <a:p>
            <a:pPr eaLnBrk="1" hangingPunct="1">
              <a:lnSpc>
                <a:spcPct val="80000"/>
              </a:lnSpc>
              <a:defRPr/>
            </a:pPr>
            <a:r>
              <a:rPr lang="en-US" sz="2400" dirty="0"/>
              <a:t>Advice to take soft foods</a:t>
            </a:r>
          </a:p>
          <a:p>
            <a:pPr eaLnBrk="1" hangingPunct="1">
              <a:lnSpc>
                <a:spcPct val="80000"/>
              </a:lnSpc>
              <a:defRPr/>
            </a:pPr>
            <a:r>
              <a:rPr lang="en-US" sz="2400" dirty="0"/>
              <a:t>Provide antacids</a:t>
            </a:r>
          </a:p>
          <a:p>
            <a:pPr eaLnBrk="1" hangingPunct="1">
              <a:lnSpc>
                <a:spcPct val="80000"/>
              </a:lnSpc>
              <a:defRPr/>
            </a:pPr>
            <a:r>
              <a:rPr lang="en-US" sz="2400" dirty="0"/>
              <a:t>Treat any complication</a:t>
            </a:r>
          </a:p>
          <a:p>
            <a:pPr eaLnBrk="1" hangingPunct="1">
              <a:lnSpc>
                <a:spcPct val="80000"/>
              </a:lnSpc>
              <a:defRPr/>
            </a:pPr>
            <a:r>
              <a:rPr lang="en-US" sz="2400" dirty="0"/>
              <a:t>Pass stents to prevent </a:t>
            </a:r>
            <a:r>
              <a:rPr lang="en-US" sz="2400" dirty="0" err="1"/>
              <a:t>stenosis</a:t>
            </a:r>
            <a:r>
              <a:rPr lang="en-US" sz="2400" dirty="0"/>
              <a:t>.</a:t>
            </a:r>
          </a:p>
          <a:p>
            <a:pPr eaLnBrk="1" hangingPunct="1">
              <a:lnSpc>
                <a:spcPct val="80000"/>
              </a:lnSpc>
              <a:defRPr/>
            </a:pPr>
            <a:endParaRPr lang="en-US" sz="2400" dirty="0"/>
          </a:p>
        </p:txBody>
      </p:sp>
      <p:sp>
        <p:nvSpPr>
          <p:cNvPr id="3" name="Slide Number Placeholder 2"/>
          <p:cNvSpPr>
            <a:spLocks noGrp="1"/>
          </p:cNvSpPr>
          <p:nvPr>
            <p:ph type="sldNum" sz="quarter" idx="12"/>
          </p:nvPr>
        </p:nvSpPr>
        <p:spPr/>
        <p:txBody>
          <a:bodyPr/>
          <a:lstStyle/>
          <a:p>
            <a:pPr>
              <a:defRPr/>
            </a:pPr>
            <a:fld id="{ED448F18-7414-4679-945E-F6F739106905}" type="slidenum">
              <a:rPr lang="en-US">
                <a:solidFill>
                  <a:srgbClr val="000000"/>
                </a:solidFill>
              </a:rPr>
              <a:pPr>
                <a:defRPr/>
              </a:pPr>
              <a:t>79</a:t>
            </a:fld>
            <a:endParaRPr lang="en-US">
              <a:solidFill>
                <a:srgbClr val="000000"/>
              </a:solidFill>
            </a:endParaRPr>
          </a:p>
        </p:txBody>
      </p:sp>
    </p:spTree>
    <p:extLst>
      <p:ext uri="{BB962C8B-B14F-4D97-AF65-F5344CB8AC3E}">
        <p14:creationId xmlns:p14="http://schemas.microsoft.com/office/powerpoint/2010/main" val="1532075671"/>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a:xfrm>
            <a:off x="2209800" y="152400"/>
            <a:ext cx="6629400" cy="6553200"/>
          </a:xfrm>
        </p:spPr>
        <p:txBody>
          <a:bodyPr/>
          <a:lstStyle/>
          <a:p>
            <a:pPr marL="660400" indent="-660400" eaLnBrk="1" hangingPunct="1">
              <a:buFont typeface="Wingdings" pitchFamily="2" charset="2"/>
              <a:buNone/>
              <a:defRPr/>
            </a:pPr>
            <a:r>
              <a:rPr lang="en-US"/>
              <a:t>3. THE LIVER</a:t>
            </a:r>
          </a:p>
          <a:p>
            <a:pPr marL="1409700" lvl="2" indent="-495300" eaLnBrk="1" hangingPunct="1">
              <a:defRPr/>
            </a:pPr>
            <a:r>
              <a:rPr lang="en-US"/>
              <a:t>JAUNDICE</a:t>
            </a:r>
          </a:p>
          <a:p>
            <a:pPr marL="1409700" lvl="2" indent="-495300" eaLnBrk="1" hangingPunct="1">
              <a:defRPr/>
            </a:pPr>
            <a:r>
              <a:rPr lang="en-US"/>
              <a:t>Hepatomegally</a:t>
            </a:r>
          </a:p>
          <a:p>
            <a:pPr marL="1409700" lvl="2" indent="-495300" eaLnBrk="1" hangingPunct="1">
              <a:defRPr/>
            </a:pPr>
            <a:r>
              <a:rPr lang="en-US"/>
              <a:t>Viral Hepatitis</a:t>
            </a:r>
          </a:p>
          <a:p>
            <a:pPr marL="1784350" lvl="3" indent="-412750" eaLnBrk="1" hangingPunct="1">
              <a:defRPr/>
            </a:pPr>
            <a:r>
              <a:rPr lang="en-US"/>
              <a:t>Hepatitis A</a:t>
            </a:r>
          </a:p>
          <a:p>
            <a:pPr marL="1784350" lvl="3" indent="-412750" eaLnBrk="1" hangingPunct="1">
              <a:defRPr/>
            </a:pPr>
            <a:r>
              <a:rPr lang="en-US"/>
              <a:t>Hepatitis B</a:t>
            </a:r>
          </a:p>
          <a:p>
            <a:pPr marL="1409700" lvl="2" indent="-495300" eaLnBrk="1" hangingPunct="1">
              <a:defRPr/>
            </a:pPr>
            <a:r>
              <a:rPr lang="en-US"/>
              <a:t>Liver cirrhosis</a:t>
            </a:r>
          </a:p>
          <a:p>
            <a:pPr marL="1409700" lvl="2" indent="-495300" eaLnBrk="1" hangingPunct="1">
              <a:defRPr/>
            </a:pPr>
            <a:r>
              <a:rPr lang="en-US"/>
              <a:t>Liver failure (Hepatic insufficiency)</a:t>
            </a:r>
          </a:p>
          <a:p>
            <a:pPr marL="1409700" lvl="2" indent="-495300" eaLnBrk="1" hangingPunct="1">
              <a:defRPr/>
            </a:pPr>
            <a:r>
              <a:rPr lang="en-US"/>
              <a:t>Portal Hypertension</a:t>
            </a:r>
          </a:p>
          <a:p>
            <a:pPr marL="1409700" lvl="2" indent="-495300" eaLnBrk="1" hangingPunct="1">
              <a:defRPr/>
            </a:pPr>
            <a:r>
              <a:rPr lang="en-US"/>
              <a:t>Hepatoma (Hepatocellular carcinoma)</a:t>
            </a:r>
          </a:p>
          <a:p>
            <a:pPr marL="1409700" lvl="2" indent="-495300" eaLnBrk="1" hangingPunct="1">
              <a:defRPr/>
            </a:pPr>
            <a:r>
              <a:rPr lang="en-US"/>
              <a:t>Secondary Tumours of the liver</a:t>
            </a:r>
          </a:p>
        </p:txBody>
      </p:sp>
      <p:sp>
        <p:nvSpPr>
          <p:cNvPr id="3" name="Slide Number Placeholder 2"/>
          <p:cNvSpPr>
            <a:spLocks noGrp="1"/>
          </p:cNvSpPr>
          <p:nvPr>
            <p:ph type="sldNum" sz="quarter" idx="12"/>
          </p:nvPr>
        </p:nvSpPr>
        <p:spPr/>
        <p:txBody>
          <a:bodyPr/>
          <a:lstStyle/>
          <a:p>
            <a:pPr>
              <a:defRPr/>
            </a:pPr>
            <a:fld id="{0B3377D3-174A-4347-AC35-03CAF21061E9}" type="slidenum">
              <a:rPr lang="en-US">
                <a:solidFill>
                  <a:srgbClr val="000000"/>
                </a:solidFill>
              </a:rPr>
              <a:pPr>
                <a:defRPr/>
              </a:pPr>
              <a:t>8</a:t>
            </a:fld>
            <a:endParaRPr lang="en-US">
              <a:solidFill>
                <a:srgbClr val="000000"/>
              </a:solidFill>
            </a:endParaRPr>
          </a:p>
        </p:txBody>
      </p:sp>
    </p:spTree>
    <p:extLst>
      <p:ext uri="{BB962C8B-B14F-4D97-AF65-F5344CB8AC3E}">
        <p14:creationId xmlns:p14="http://schemas.microsoft.com/office/powerpoint/2010/main" val="1947985403"/>
      </p:ext>
    </p:extLst>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362200" y="533400"/>
            <a:ext cx="6400800" cy="1219200"/>
          </a:xfrm>
        </p:spPr>
        <p:txBody>
          <a:bodyPr/>
          <a:lstStyle/>
          <a:p>
            <a:pPr eaLnBrk="1" hangingPunct="1">
              <a:defRPr/>
            </a:pPr>
            <a:r>
              <a:rPr lang="en-US" b="1" dirty="0"/>
              <a:t>ACHALASIA OF CARDIA (CARDIOSPASMS OR APERISTASIS)</a:t>
            </a:r>
            <a:r>
              <a:rPr lang="en-US" dirty="0"/>
              <a:t/>
            </a:r>
            <a:br>
              <a:rPr lang="en-US" dirty="0"/>
            </a:br>
            <a:endParaRPr lang="en-US" dirty="0"/>
          </a:p>
        </p:txBody>
      </p:sp>
      <p:sp>
        <p:nvSpPr>
          <p:cNvPr id="30723" name="Rectangle 3"/>
          <p:cNvSpPr>
            <a:spLocks noGrp="1" noChangeArrowheads="1"/>
          </p:cNvSpPr>
          <p:nvPr>
            <p:ph type="body" idx="1"/>
          </p:nvPr>
        </p:nvSpPr>
        <p:spPr>
          <a:xfrm>
            <a:off x="2362200" y="1981200"/>
            <a:ext cx="6705600" cy="4343400"/>
          </a:xfrm>
        </p:spPr>
        <p:txBody>
          <a:bodyPr/>
          <a:lstStyle/>
          <a:p>
            <a:pPr eaLnBrk="1" hangingPunct="1">
              <a:lnSpc>
                <a:spcPct val="90000"/>
              </a:lnSpc>
              <a:defRPr/>
            </a:pPr>
            <a:r>
              <a:rPr lang="en-US" sz="3600" dirty="0"/>
              <a:t>This is a chronic disorder characterized by weak and an coordinated peristalsis in esophagus and failure of the lower </a:t>
            </a:r>
            <a:r>
              <a:rPr lang="en-US" sz="3600" dirty="0" err="1"/>
              <a:t>oesphageal</a:t>
            </a:r>
            <a:r>
              <a:rPr lang="en-US" sz="3600" dirty="0"/>
              <a:t> sphincter to completely relax during swallowing.</a:t>
            </a:r>
          </a:p>
          <a:p>
            <a:pPr eaLnBrk="1" hangingPunct="1">
              <a:lnSpc>
                <a:spcPct val="90000"/>
              </a:lnSpc>
              <a:defRPr/>
            </a:pPr>
            <a:r>
              <a:rPr lang="en-US" sz="3600" dirty="0" err="1"/>
              <a:t>Aetiology</a:t>
            </a:r>
            <a:r>
              <a:rPr lang="en-US" sz="3600" dirty="0"/>
              <a:t> is Unknown</a:t>
            </a:r>
          </a:p>
          <a:p>
            <a:pPr eaLnBrk="1" hangingPunct="1">
              <a:lnSpc>
                <a:spcPct val="90000"/>
              </a:lnSpc>
              <a:buFont typeface="Wingdings" pitchFamily="2" charset="2"/>
              <a:buNone/>
              <a:defRPr/>
            </a:pPr>
            <a:r>
              <a:rPr lang="en-US" sz="3600" dirty="0"/>
              <a:t>	</a:t>
            </a:r>
          </a:p>
        </p:txBody>
      </p:sp>
      <p:sp>
        <p:nvSpPr>
          <p:cNvPr id="4" name="Slide Number Placeholder 3"/>
          <p:cNvSpPr>
            <a:spLocks noGrp="1"/>
          </p:cNvSpPr>
          <p:nvPr>
            <p:ph type="sldNum" sz="quarter" idx="12"/>
          </p:nvPr>
        </p:nvSpPr>
        <p:spPr/>
        <p:txBody>
          <a:bodyPr/>
          <a:lstStyle/>
          <a:p>
            <a:pPr>
              <a:defRPr/>
            </a:pPr>
            <a:fld id="{CC202C74-8A95-4461-B3FF-C63995C73D54}" type="slidenum">
              <a:rPr lang="en-US">
                <a:solidFill>
                  <a:srgbClr val="000000"/>
                </a:solidFill>
              </a:rPr>
              <a:pPr>
                <a:defRPr/>
              </a:pPr>
              <a:t>80</a:t>
            </a:fld>
            <a:endParaRPr lang="en-US">
              <a:solidFill>
                <a:srgbClr val="000000"/>
              </a:solidFill>
            </a:endParaRPr>
          </a:p>
        </p:txBody>
      </p:sp>
    </p:spTree>
    <p:extLst>
      <p:ext uri="{BB962C8B-B14F-4D97-AF65-F5344CB8AC3E}">
        <p14:creationId xmlns:p14="http://schemas.microsoft.com/office/powerpoint/2010/main" val="3464746083"/>
      </p:ext>
    </p:extLst>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1"/>
          </p:nvPr>
        </p:nvSpPr>
        <p:spPr>
          <a:xfrm>
            <a:off x="2209800" y="228600"/>
            <a:ext cx="6781800" cy="6324600"/>
          </a:xfrm>
        </p:spPr>
        <p:txBody>
          <a:bodyPr/>
          <a:lstStyle/>
          <a:p>
            <a:pPr eaLnBrk="1" hangingPunct="1">
              <a:defRPr/>
            </a:pPr>
            <a:r>
              <a:rPr lang="en-US" sz="3600" dirty="0"/>
              <a:t>However there is evidence that the degeneration of the </a:t>
            </a:r>
            <a:r>
              <a:rPr lang="en-US" sz="3600" dirty="0" err="1"/>
              <a:t>Auerbachs</a:t>
            </a:r>
            <a:r>
              <a:rPr lang="en-US" sz="3600" dirty="0"/>
              <a:t> plexus causes loss of neurologic control of the </a:t>
            </a:r>
            <a:r>
              <a:rPr lang="en-US" sz="3600" dirty="0" err="1"/>
              <a:t>oesophagus</a:t>
            </a:r>
            <a:r>
              <a:rPr lang="en-US" sz="3600" dirty="0"/>
              <a:t>.</a:t>
            </a:r>
          </a:p>
        </p:txBody>
      </p:sp>
      <p:sp>
        <p:nvSpPr>
          <p:cNvPr id="3" name="Slide Number Placeholder 2"/>
          <p:cNvSpPr>
            <a:spLocks noGrp="1"/>
          </p:cNvSpPr>
          <p:nvPr>
            <p:ph type="sldNum" sz="quarter" idx="12"/>
          </p:nvPr>
        </p:nvSpPr>
        <p:spPr/>
        <p:txBody>
          <a:bodyPr/>
          <a:lstStyle/>
          <a:p>
            <a:pPr>
              <a:defRPr/>
            </a:pPr>
            <a:fld id="{435BF8E9-5023-4D03-A8CE-6B8F887684E4}" type="slidenum">
              <a:rPr lang="en-US">
                <a:solidFill>
                  <a:srgbClr val="000000"/>
                </a:solidFill>
              </a:rPr>
              <a:pPr>
                <a:defRPr/>
              </a:pPr>
              <a:t>81</a:t>
            </a:fld>
            <a:endParaRPr lang="en-US">
              <a:solidFill>
                <a:srgbClr val="000000"/>
              </a:solidFill>
            </a:endParaRPr>
          </a:p>
        </p:txBody>
      </p:sp>
    </p:spTree>
    <p:extLst>
      <p:ext uri="{BB962C8B-B14F-4D97-AF65-F5344CB8AC3E}">
        <p14:creationId xmlns:p14="http://schemas.microsoft.com/office/powerpoint/2010/main" val="275694838"/>
      </p:ext>
    </p:extLst>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a:xfrm>
            <a:off x="228600" y="457200"/>
            <a:ext cx="6400800" cy="457200"/>
          </a:xfrm>
        </p:spPr>
        <p:txBody>
          <a:bodyPr/>
          <a:lstStyle/>
          <a:p>
            <a:pPr eaLnBrk="1" hangingPunct="1"/>
            <a:r>
              <a:rPr lang="en-US" altLang="en-US" b="1" u="sng" smtClean="0">
                <a:solidFill>
                  <a:schemeClr val="tx1"/>
                </a:solidFill>
              </a:rPr>
              <a:t>Pathophysiology </a:t>
            </a:r>
          </a:p>
        </p:txBody>
      </p:sp>
      <p:sp>
        <p:nvSpPr>
          <p:cNvPr id="121859" name="Content Placeholder 2"/>
          <p:cNvSpPr>
            <a:spLocks noGrp="1"/>
          </p:cNvSpPr>
          <p:nvPr>
            <p:ph sz="quarter" idx="1"/>
          </p:nvPr>
        </p:nvSpPr>
        <p:spPr>
          <a:xfrm>
            <a:off x="304800" y="1066800"/>
            <a:ext cx="8534400" cy="5791200"/>
          </a:xfrm>
        </p:spPr>
        <p:txBody>
          <a:bodyPr/>
          <a:lstStyle/>
          <a:p>
            <a:pPr eaLnBrk="1" hangingPunct="1">
              <a:buFontTx/>
              <a:buNone/>
            </a:pPr>
            <a:r>
              <a:rPr lang="en-US" altLang="en-US" sz="4000" smtClean="0"/>
              <a:t>Achalasia is characterised by: </a:t>
            </a:r>
          </a:p>
          <a:p>
            <a:pPr eaLnBrk="1" hangingPunct="1">
              <a:buFontTx/>
              <a:buAutoNum type="arabicPeriod"/>
            </a:pPr>
            <a:r>
              <a:rPr lang="en-US" altLang="en-US" sz="4000" smtClean="0"/>
              <a:t>a hypertonic lower oesophageal sphincter which fails to relax in response to the swallowing wave </a:t>
            </a:r>
          </a:p>
          <a:p>
            <a:pPr eaLnBrk="1" hangingPunct="1">
              <a:buFontTx/>
              <a:buAutoNum type="arabicPeriod"/>
            </a:pPr>
            <a:r>
              <a:rPr lang="en-US" altLang="en-US" sz="4000" smtClean="0"/>
              <a:t>failure of propagated oesophageal contraction, leading to progressive dilatation of the gullet. </a:t>
            </a:r>
          </a:p>
        </p:txBody>
      </p:sp>
      <p:sp>
        <p:nvSpPr>
          <p:cNvPr id="4" name="Slide Number Placeholder 3"/>
          <p:cNvSpPr>
            <a:spLocks noGrp="1"/>
          </p:cNvSpPr>
          <p:nvPr>
            <p:ph type="sldNum" sz="quarter" idx="12"/>
          </p:nvPr>
        </p:nvSpPr>
        <p:spPr/>
        <p:txBody>
          <a:bodyPr/>
          <a:lstStyle/>
          <a:p>
            <a:pPr>
              <a:defRPr/>
            </a:pPr>
            <a:fld id="{FD9A57B0-9975-47F3-B827-587294F9A99A}" type="slidenum">
              <a:rPr lang="en-US"/>
              <a:pPr>
                <a:defRPr/>
              </a:pPr>
              <a:t>82</a:t>
            </a:fld>
            <a:endParaRPr lang="en-US"/>
          </a:p>
        </p:txBody>
      </p:sp>
    </p:spTree>
    <p:extLst>
      <p:ext uri="{BB962C8B-B14F-4D97-AF65-F5344CB8AC3E}">
        <p14:creationId xmlns:p14="http://schemas.microsoft.com/office/powerpoint/2010/main" val="2275109733"/>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Content Placeholder 2"/>
          <p:cNvSpPr>
            <a:spLocks noGrp="1"/>
          </p:cNvSpPr>
          <p:nvPr>
            <p:ph sz="quarter" idx="1"/>
          </p:nvPr>
        </p:nvSpPr>
        <p:spPr>
          <a:xfrm>
            <a:off x="228600" y="228600"/>
            <a:ext cx="8686800" cy="6400800"/>
          </a:xfrm>
        </p:spPr>
        <p:txBody>
          <a:bodyPr/>
          <a:lstStyle/>
          <a:p>
            <a:pPr eaLnBrk="1" hangingPunct="1"/>
            <a:r>
              <a:rPr lang="en-US" altLang="en-US" sz="3600" smtClean="0"/>
              <a:t>Defective release of nitric oxide by inhibitory neurons in the lower oesophageal sphincter has been reported, and there is degeneration of ganglion cells within the sphincter and the body of the oesophagus. </a:t>
            </a:r>
          </a:p>
          <a:p>
            <a:pPr eaLnBrk="1" hangingPunct="1"/>
            <a:r>
              <a:rPr lang="en-US" altLang="en-US" sz="3600" smtClean="0"/>
              <a:t>Loss of the dorsal vagal nuclei within the brain stem can be demonstrated in later stages. </a:t>
            </a:r>
          </a:p>
          <a:p>
            <a:pPr eaLnBrk="1" hangingPunct="1"/>
            <a:r>
              <a:rPr lang="en-US" altLang="en-US" sz="3600" smtClean="0"/>
              <a:t>Infection with </a:t>
            </a:r>
            <a:r>
              <a:rPr lang="en-US" altLang="en-US" sz="3600" i="1" smtClean="0"/>
              <a:t>Trypanosoma cruzi</a:t>
            </a:r>
            <a:r>
              <a:rPr lang="en-US" altLang="en-US" sz="3600" smtClean="0"/>
              <a:t> in Chagas disease causes a syndrome that is clinically indistinguishable from achalasia.</a:t>
            </a:r>
          </a:p>
        </p:txBody>
      </p:sp>
      <p:sp>
        <p:nvSpPr>
          <p:cNvPr id="3" name="Slide Number Placeholder 2"/>
          <p:cNvSpPr>
            <a:spLocks noGrp="1"/>
          </p:cNvSpPr>
          <p:nvPr>
            <p:ph type="sldNum" sz="quarter" idx="12"/>
          </p:nvPr>
        </p:nvSpPr>
        <p:spPr/>
        <p:txBody>
          <a:bodyPr/>
          <a:lstStyle/>
          <a:p>
            <a:pPr>
              <a:defRPr/>
            </a:pPr>
            <a:fld id="{CC727092-E8AD-4911-A26A-1505094E154C}" type="slidenum">
              <a:rPr lang="en-US"/>
              <a:pPr>
                <a:defRPr/>
              </a:pPr>
              <a:t>83</a:t>
            </a:fld>
            <a:endParaRPr lang="en-US"/>
          </a:p>
        </p:txBody>
      </p:sp>
    </p:spTree>
    <p:extLst>
      <p:ext uri="{BB962C8B-B14F-4D97-AF65-F5344CB8AC3E}">
        <p14:creationId xmlns:p14="http://schemas.microsoft.com/office/powerpoint/2010/main" val="29958841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p:cNvSpPr>
            <a:spLocks noGrp="1" noChangeArrowheads="1"/>
          </p:cNvSpPr>
          <p:nvPr>
            <p:ph sz="quarter" idx="1"/>
          </p:nvPr>
        </p:nvSpPr>
        <p:spPr>
          <a:xfrm>
            <a:off x="685800" y="152400"/>
            <a:ext cx="8077200" cy="6324600"/>
          </a:xfrm>
        </p:spPr>
        <p:txBody>
          <a:bodyPr/>
          <a:lstStyle/>
          <a:p>
            <a:pPr eaLnBrk="1" hangingPunct="1">
              <a:lnSpc>
                <a:spcPct val="90000"/>
              </a:lnSpc>
            </a:pPr>
            <a:r>
              <a:rPr lang="en-US" altLang="en-US" sz="2800" smtClean="0"/>
              <a:t>Fluid and food accumulate in the oesophagus (lower portion). </a:t>
            </a:r>
          </a:p>
          <a:p>
            <a:pPr eaLnBrk="1" hangingPunct="1">
              <a:lnSpc>
                <a:spcPct val="90000"/>
              </a:lnSpc>
            </a:pPr>
            <a:r>
              <a:rPr lang="en-US" altLang="en-US" sz="2800" smtClean="0"/>
              <a:t>It does not get into the stomach, unless there is a high HP. </a:t>
            </a:r>
          </a:p>
          <a:p>
            <a:pPr eaLnBrk="1" hangingPunct="1">
              <a:lnSpc>
                <a:spcPct val="90000"/>
              </a:lnSpc>
            </a:pPr>
            <a:r>
              <a:rPr lang="en-US" altLang="en-US" sz="2800" smtClean="0"/>
              <a:t>The body of the  oesophagus losses tone as food or fluid accumulate and becomes dilated. </a:t>
            </a:r>
          </a:p>
          <a:p>
            <a:pPr eaLnBrk="1" hangingPunct="1">
              <a:lnSpc>
                <a:spcPct val="90000"/>
              </a:lnSpc>
            </a:pPr>
            <a:r>
              <a:rPr lang="en-US" altLang="en-US" sz="2800" smtClean="0"/>
              <a:t>The result of food accumulation is that some of the food is aspirated into the lungs-pneumonia. </a:t>
            </a:r>
          </a:p>
          <a:p>
            <a:pPr eaLnBrk="1" hangingPunct="1">
              <a:lnSpc>
                <a:spcPct val="90000"/>
              </a:lnSpc>
            </a:pPr>
            <a:r>
              <a:rPr lang="en-US" altLang="en-US" sz="2800" smtClean="0"/>
              <a:t>Also there is damage to the wall of the oesophagus inflammation. </a:t>
            </a:r>
          </a:p>
          <a:p>
            <a:pPr eaLnBrk="1" hangingPunct="1">
              <a:lnSpc>
                <a:spcPct val="90000"/>
              </a:lnSpc>
              <a:buFontTx/>
              <a:buNone/>
            </a:pPr>
            <a:r>
              <a:rPr lang="en-US" altLang="en-US" sz="2800" smtClean="0"/>
              <a:t>         ↓</a:t>
            </a:r>
          </a:p>
          <a:p>
            <a:pPr eaLnBrk="1" hangingPunct="1">
              <a:lnSpc>
                <a:spcPct val="90000"/>
              </a:lnSpc>
              <a:buFontTx/>
              <a:buNone/>
            </a:pPr>
            <a:r>
              <a:rPr lang="en-US" altLang="en-US" sz="2800" smtClean="0"/>
              <a:t>  Erosion of the mucosa</a:t>
            </a:r>
          </a:p>
          <a:p>
            <a:pPr eaLnBrk="1" hangingPunct="1">
              <a:lnSpc>
                <a:spcPct val="90000"/>
              </a:lnSpc>
              <a:buFontTx/>
              <a:buNone/>
            </a:pPr>
            <a:r>
              <a:rPr lang="en-US" altLang="en-US" sz="2800" smtClean="0"/>
              <a:t>         ↓</a:t>
            </a:r>
          </a:p>
          <a:p>
            <a:pPr eaLnBrk="1" hangingPunct="1">
              <a:lnSpc>
                <a:spcPct val="90000"/>
              </a:lnSpc>
              <a:buFontTx/>
              <a:buNone/>
            </a:pPr>
            <a:r>
              <a:rPr lang="en-US" altLang="en-US" sz="2800" smtClean="0"/>
              <a:t>  There could be malignant change.</a:t>
            </a:r>
          </a:p>
          <a:p>
            <a:pPr eaLnBrk="1" hangingPunct="1">
              <a:lnSpc>
                <a:spcPct val="90000"/>
              </a:lnSpc>
            </a:pPr>
            <a:endParaRPr lang="en-US" altLang="en-US" sz="2800" smtClean="0"/>
          </a:p>
          <a:p>
            <a:pPr eaLnBrk="1" hangingPunct="1">
              <a:lnSpc>
                <a:spcPct val="90000"/>
              </a:lnSpc>
            </a:pPr>
            <a:endParaRPr lang="en-US" altLang="en-US" sz="2800" smtClean="0"/>
          </a:p>
        </p:txBody>
      </p:sp>
      <p:sp>
        <p:nvSpPr>
          <p:cNvPr id="3" name="Slide Number Placeholder 2"/>
          <p:cNvSpPr>
            <a:spLocks noGrp="1"/>
          </p:cNvSpPr>
          <p:nvPr>
            <p:ph type="sldNum" sz="quarter" idx="12"/>
          </p:nvPr>
        </p:nvSpPr>
        <p:spPr/>
        <p:txBody>
          <a:bodyPr/>
          <a:lstStyle/>
          <a:p>
            <a:pPr>
              <a:defRPr/>
            </a:pPr>
            <a:fld id="{2A3ED141-C5B6-4FF8-BD33-2701448112BD}" type="slidenum">
              <a:rPr lang="en-US"/>
              <a:pPr>
                <a:defRPr/>
              </a:pPr>
              <a:t>84</a:t>
            </a:fld>
            <a:endParaRPr lang="en-US"/>
          </a:p>
        </p:txBody>
      </p:sp>
    </p:spTree>
    <p:extLst>
      <p:ext uri="{BB962C8B-B14F-4D97-AF65-F5344CB8AC3E}">
        <p14:creationId xmlns:p14="http://schemas.microsoft.com/office/powerpoint/2010/main" val="3430832029"/>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914400" y="206375"/>
            <a:ext cx="7315200" cy="4441825"/>
          </a:xfrm>
          <a:noFill/>
        </p:spPr>
      </p:pic>
      <p:sp>
        <p:nvSpPr>
          <p:cNvPr id="124931" name="Rectangle 3"/>
          <p:cNvSpPr>
            <a:spLocks noChangeArrowheads="1"/>
          </p:cNvSpPr>
          <p:nvPr/>
        </p:nvSpPr>
        <p:spPr bwMode="auto">
          <a:xfrm>
            <a:off x="838200" y="4648200"/>
            <a:ext cx="83058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fontAlgn="base" hangingPunct="0">
              <a:spcBef>
                <a:spcPct val="0"/>
              </a:spcBef>
              <a:spcAft>
                <a:spcPct val="0"/>
              </a:spcAft>
              <a:buFont typeface="Arial" charset="0"/>
              <a:buChar char="•"/>
            </a:pPr>
            <a:r>
              <a:rPr lang="en-US" altLang="en-US">
                <a:solidFill>
                  <a:prstClr val="black"/>
                </a:solidFill>
                <a:latin typeface="Arial" charset="0"/>
                <a:cs typeface="Arial" charset="0"/>
              </a:rPr>
              <a:t>  </a:t>
            </a:r>
            <a:r>
              <a:rPr lang="en-US" altLang="en-US" sz="2000">
                <a:solidFill>
                  <a:prstClr val="black"/>
                </a:solidFill>
                <a:latin typeface="Arial" charset="0"/>
                <a:cs typeface="Arial" charset="0"/>
              </a:rPr>
              <a:t> </a:t>
            </a:r>
            <a:r>
              <a:rPr lang="en-US" altLang="en-US">
                <a:solidFill>
                  <a:prstClr val="black"/>
                </a:solidFill>
                <a:latin typeface="Arial" charset="0"/>
                <a:cs typeface="Arial" charset="0"/>
              </a:rPr>
              <a:t>X-ray showing a dilated, barium-filled oesophagus (O) with fluid level and distal tapering, and a closed lower oesophageal sphincter (LOS). (D = diaphragm) </a:t>
            </a:r>
          </a:p>
          <a:p>
            <a:pPr eaLnBrk="0" fontAlgn="base" hangingPunct="0">
              <a:spcBef>
                <a:spcPct val="0"/>
              </a:spcBef>
              <a:spcAft>
                <a:spcPct val="0"/>
              </a:spcAft>
              <a:buFont typeface="Arial" charset="0"/>
              <a:buChar char="•"/>
            </a:pPr>
            <a:r>
              <a:rPr lang="en-US" altLang="en-US">
                <a:solidFill>
                  <a:prstClr val="black"/>
                </a:solidFill>
                <a:latin typeface="Arial" charset="0"/>
                <a:cs typeface="Arial" charset="0"/>
              </a:rPr>
              <a:t>Normal oesophageal manometry showing propagated swallows and normal LOS pressure with relaxation on swallowing. </a:t>
            </a:r>
          </a:p>
          <a:p>
            <a:pPr eaLnBrk="0" fontAlgn="base" hangingPunct="0">
              <a:spcBef>
                <a:spcPct val="0"/>
              </a:spcBef>
              <a:spcAft>
                <a:spcPct val="0"/>
              </a:spcAft>
              <a:buFont typeface="Arial" charset="0"/>
              <a:buChar char="•"/>
            </a:pPr>
            <a:r>
              <a:rPr lang="en-US" altLang="en-US">
                <a:solidFill>
                  <a:prstClr val="black"/>
                </a:solidFill>
                <a:latin typeface="Arial" charset="0"/>
                <a:cs typeface="Arial" charset="0"/>
              </a:rPr>
              <a:t>Manometry in achalasia showing non-propagated, ineffective contractions (1) and raised LOS pressure with failure of relaxation on swallowing</a:t>
            </a:r>
          </a:p>
        </p:txBody>
      </p:sp>
      <p:sp>
        <p:nvSpPr>
          <p:cNvPr id="124932" name="AutoShape 4" descr="mk:@MSITStore:F:\DIPLOMA%202013\SECOND%20YEAR\DAVIDSON%20INTERNAL%20MEDICINE.chm::/f9780702030857-022-i003.jpg"/>
          <p:cNvSpPr>
            <a:spLocks noChangeAspect="1" noChangeArrowheads="1"/>
          </p:cNvSpPr>
          <p:nvPr/>
        </p:nvSpPr>
        <p:spPr bwMode="auto">
          <a:xfrm>
            <a:off x="155575" y="-43338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altLang="en-US">
              <a:solidFill>
                <a:prstClr val="black"/>
              </a:solidFill>
              <a:latin typeface="Arial" charset="0"/>
              <a:cs typeface="Arial" charset="0"/>
            </a:endParaRPr>
          </a:p>
        </p:txBody>
      </p:sp>
      <p:sp>
        <p:nvSpPr>
          <p:cNvPr id="124933" name="AutoShape 5" descr="mk:@MSITStore:F:\DIPLOMA%202013\SECOND%20YEAR\DAVIDSON%20INTERNAL%20MEDICINE.chm::/f9780702030857-022-i004.jpg"/>
          <p:cNvSpPr>
            <a:spLocks noChangeAspect="1" noChangeArrowheads="1"/>
          </p:cNvSpPr>
          <p:nvPr/>
        </p:nvSpPr>
        <p:spPr bwMode="auto">
          <a:xfrm>
            <a:off x="381000" y="6324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altLang="en-US">
              <a:solidFill>
                <a:prstClr val="black"/>
              </a:solidFill>
              <a:latin typeface="Arial" charset="0"/>
              <a:cs typeface="Arial" charset="0"/>
            </a:endParaRPr>
          </a:p>
        </p:txBody>
      </p:sp>
      <p:sp>
        <p:nvSpPr>
          <p:cNvPr id="124934" name="AutoShape 6" descr="mk:@MSITStore:F:\DIPLOMA%202013\SECOND%20YEAR\DAVIDSON%20INTERNAL%20MEDICINE.chm::/f9780702030857-022-i005.jpg"/>
          <p:cNvSpPr>
            <a:spLocks noChangeAspect="1" noChangeArrowheads="1"/>
          </p:cNvSpPr>
          <p:nvPr/>
        </p:nvSpPr>
        <p:spPr bwMode="auto">
          <a:xfrm>
            <a:off x="155575" y="14446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altLang="en-US">
              <a:solidFill>
                <a:prstClr val="black"/>
              </a:solidFill>
              <a:latin typeface="Arial" charset="0"/>
              <a:cs typeface="Arial" charset="0"/>
            </a:endParaRPr>
          </a:p>
        </p:txBody>
      </p:sp>
      <p:sp>
        <p:nvSpPr>
          <p:cNvPr id="7" name="Slide Number Placeholder 6"/>
          <p:cNvSpPr>
            <a:spLocks noGrp="1"/>
          </p:cNvSpPr>
          <p:nvPr>
            <p:ph type="sldNum" sz="quarter" idx="12"/>
          </p:nvPr>
        </p:nvSpPr>
        <p:spPr/>
        <p:txBody>
          <a:bodyPr/>
          <a:lstStyle/>
          <a:p>
            <a:pPr>
              <a:defRPr/>
            </a:pPr>
            <a:fld id="{F65959F7-6E86-4248-ABD5-40AA3D689C47}" type="slidenum">
              <a:rPr lang="en-US"/>
              <a:pPr>
                <a:defRPr/>
              </a:pPr>
              <a:t>85</a:t>
            </a:fld>
            <a:endParaRPr lang="en-US"/>
          </a:p>
        </p:txBody>
      </p:sp>
    </p:spTree>
    <p:extLst>
      <p:ext uri="{BB962C8B-B14F-4D97-AF65-F5344CB8AC3E}">
        <p14:creationId xmlns:p14="http://schemas.microsoft.com/office/powerpoint/2010/main" val="20932283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5E06B28-617D-46BC-B861-7DB4D58E5710}" type="slidenum">
              <a:rPr lang="en-US"/>
              <a:pPr>
                <a:defRPr/>
              </a:pPr>
              <a:t>86</a:t>
            </a:fld>
            <a:endParaRPr lang="en-US"/>
          </a:p>
        </p:txBody>
      </p:sp>
      <p:pic>
        <p:nvPicPr>
          <p:cNvPr id="125955" name="Picture 2"/>
          <p:cNvPicPr>
            <a:picLocks noChangeAspect="1" noChangeArrowheads="1"/>
          </p:cNvPicPr>
          <p:nvPr/>
        </p:nvPicPr>
        <p:blipFill>
          <a:blip r:embed="rId2">
            <a:extLst>
              <a:ext uri="{28A0092B-C50C-407E-A947-70E740481C1C}">
                <a14:useLocalDpi xmlns:a14="http://schemas.microsoft.com/office/drawing/2010/main" val="0"/>
              </a:ext>
            </a:extLst>
          </a:blip>
          <a:srcRect l="4167" r="68750" b="5147"/>
          <a:stretch>
            <a:fillRect/>
          </a:stretch>
        </p:blipFill>
        <p:spPr bwMode="auto">
          <a:xfrm>
            <a:off x="2667000" y="206375"/>
            <a:ext cx="3429000" cy="648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379224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95BA9648-28C1-4EB8-B333-A88737353651}" type="slidenum">
              <a:rPr lang="en-US"/>
              <a:pPr>
                <a:defRPr/>
              </a:pPr>
              <a:t>87</a:t>
            </a:fld>
            <a:endParaRPr lang="en-US"/>
          </a:p>
        </p:txBody>
      </p:sp>
      <p:pic>
        <p:nvPicPr>
          <p:cNvPr id="126979" name="Picture 4" descr="E:\PHONE DOCUMENTS 7\Bird's beak_ appearance and _ megaesophagus ,_ ty.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8600"/>
            <a:ext cx="38862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0" name="TextBox 5"/>
          <p:cNvSpPr txBox="1">
            <a:spLocks noChangeArrowheads="1"/>
          </p:cNvSpPr>
          <p:nvPr/>
        </p:nvSpPr>
        <p:spPr bwMode="auto">
          <a:xfrm>
            <a:off x="5334000" y="2438400"/>
            <a:ext cx="3276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600">
                <a:solidFill>
                  <a:schemeClr val="tx1"/>
                </a:solidFill>
                <a:latin typeface="Perpetua" pitchFamily="18" charset="0"/>
              </a:defRPr>
            </a:lvl1pPr>
            <a:lvl2pPr marL="742950" indent="-285750">
              <a:defRPr sz="2400">
                <a:solidFill>
                  <a:schemeClr val="tx1"/>
                </a:solidFill>
                <a:latin typeface="Perpetua" pitchFamily="18" charset="0"/>
              </a:defRPr>
            </a:lvl2pPr>
            <a:lvl3pPr marL="1143000">
              <a:defRPr sz="2000">
                <a:solidFill>
                  <a:schemeClr val="tx1"/>
                </a:solidFill>
                <a:latin typeface="Perpetua" pitchFamily="18" charset="0"/>
              </a:defRPr>
            </a:lvl3pPr>
            <a:lvl4pPr marL="1600200">
              <a:defRPr sz="2000">
                <a:solidFill>
                  <a:schemeClr val="tx1"/>
                </a:solidFill>
                <a:latin typeface="Perpetua" pitchFamily="18" charset="0"/>
              </a:defRPr>
            </a:lvl4pPr>
            <a:lvl5pPr marL="2057400">
              <a:defRPr sz="2000">
                <a:solidFill>
                  <a:schemeClr val="tx1"/>
                </a:solidFill>
                <a:latin typeface="Perpetua" pitchFamily="18" charset="0"/>
              </a:defRPr>
            </a:lvl5pPr>
            <a:lvl6pPr marL="2514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fontAlgn="base">
              <a:spcBef>
                <a:spcPct val="0"/>
              </a:spcBef>
              <a:spcAft>
                <a:spcPct val="0"/>
              </a:spcAft>
              <a:buFontTx/>
              <a:buAutoNum type="arabicPeriod"/>
            </a:pPr>
            <a:r>
              <a:rPr lang="en-US" altLang="en-US" sz="1800">
                <a:solidFill>
                  <a:prstClr val="black"/>
                </a:solidFill>
                <a:latin typeface="Arial" charset="0"/>
                <a:cs typeface="Arial" charset="0"/>
              </a:rPr>
              <a:t>Funnel like appearance</a:t>
            </a:r>
          </a:p>
          <a:p>
            <a:pPr fontAlgn="base">
              <a:spcBef>
                <a:spcPct val="0"/>
              </a:spcBef>
              <a:spcAft>
                <a:spcPct val="0"/>
              </a:spcAft>
            </a:pPr>
            <a:r>
              <a:rPr lang="en-US" altLang="en-US" sz="1800">
                <a:solidFill>
                  <a:prstClr val="black"/>
                </a:solidFill>
                <a:latin typeface="Arial" charset="0"/>
                <a:cs typeface="Arial" charset="0"/>
              </a:rPr>
              <a:t>                or</a:t>
            </a:r>
          </a:p>
          <a:p>
            <a:pPr fontAlgn="base">
              <a:spcBef>
                <a:spcPct val="0"/>
              </a:spcBef>
              <a:spcAft>
                <a:spcPct val="0"/>
              </a:spcAft>
            </a:pPr>
            <a:r>
              <a:rPr lang="en-US" altLang="en-US" sz="1800">
                <a:solidFill>
                  <a:prstClr val="black"/>
                </a:solidFill>
                <a:latin typeface="Arial" charset="0"/>
                <a:cs typeface="Arial" charset="0"/>
              </a:rPr>
              <a:t>2. Birds beak  appearance</a:t>
            </a:r>
          </a:p>
        </p:txBody>
      </p:sp>
      <p:pic>
        <p:nvPicPr>
          <p:cNvPr id="126981" name="Picture 6" descr="E:\PHONE DOCUMENTS 7\Bird's beak_ appearance and _ megaesophagus ,_ ty.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698416">
            <a:off x="6172200" y="3505200"/>
            <a:ext cx="1752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370315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body" idx="1"/>
          </p:nvPr>
        </p:nvSpPr>
        <p:spPr>
          <a:xfrm>
            <a:off x="2438400" y="304800"/>
            <a:ext cx="6400800" cy="6248400"/>
          </a:xfrm>
        </p:spPr>
        <p:txBody>
          <a:bodyPr/>
          <a:lstStyle/>
          <a:p>
            <a:pPr eaLnBrk="1" hangingPunct="1">
              <a:lnSpc>
                <a:spcPct val="80000"/>
              </a:lnSpc>
              <a:buFont typeface="Wingdings" pitchFamily="2" charset="2"/>
              <a:buNone/>
              <a:defRPr/>
            </a:pPr>
            <a:r>
              <a:rPr lang="en-US" sz="2800" dirty="0"/>
              <a:t>CF</a:t>
            </a:r>
          </a:p>
          <a:p>
            <a:pPr eaLnBrk="1" hangingPunct="1">
              <a:lnSpc>
                <a:spcPct val="80000"/>
              </a:lnSpc>
              <a:defRPr/>
            </a:pPr>
            <a:r>
              <a:rPr lang="en-US" sz="2800" dirty="0"/>
              <a:t>The onset is insidious</a:t>
            </a:r>
          </a:p>
          <a:p>
            <a:pPr eaLnBrk="1" hangingPunct="1">
              <a:lnSpc>
                <a:spcPct val="80000"/>
              </a:lnSpc>
              <a:defRPr/>
            </a:pPr>
            <a:r>
              <a:rPr lang="en-US" sz="2800" dirty="0"/>
              <a:t>It affects adults who are 30 years.</a:t>
            </a:r>
          </a:p>
          <a:p>
            <a:pPr eaLnBrk="1" hangingPunct="1">
              <a:lnSpc>
                <a:spcPct val="80000"/>
              </a:lnSpc>
              <a:defRPr/>
            </a:pPr>
            <a:r>
              <a:rPr lang="en-US" sz="2800" dirty="0"/>
              <a:t> Dysphasia for both solids and liquid foods.</a:t>
            </a:r>
          </a:p>
          <a:p>
            <a:pPr eaLnBrk="1" hangingPunct="1">
              <a:lnSpc>
                <a:spcPct val="80000"/>
              </a:lnSpc>
              <a:defRPr/>
            </a:pPr>
            <a:r>
              <a:rPr lang="en-US" sz="2800" dirty="0"/>
              <a:t>Later the pt has regurgitation</a:t>
            </a:r>
          </a:p>
          <a:p>
            <a:pPr eaLnBrk="1" hangingPunct="1">
              <a:lnSpc>
                <a:spcPct val="80000"/>
              </a:lnSpc>
              <a:defRPr/>
            </a:pPr>
            <a:r>
              <a:rPr lang="en-US" sz="2800" dirty="0"/>
              <a:t>H/o feeling relieved by taking a drink after a meal.</a:t>
            </a:r>
          </a:p>
          <a:p>
            <a:pPr eaLnBrk="1" hangingPunct="1">
              <a:lnSpc>
                <a:spcPct val="80000"/>
              </a:lnSpc>
              <a:defRPr/>
            </a:pPr>
            <a:r>
              <a:rPr lang="en-US" sz="2800" dirty="0" err="1"/>
              <a:t>Substernal</a:t>
            </a:r>
            <a:r>
              <a:rPr lang="en-US" sz="2800" dirty="0"/>
              <a:t> pain after  feeds.</a:t>
            </a:r>
          </a:p>
          <a:p>
            <a:pPr eaLnBrk="1" hangingPunct="1">
              <a:lnSpc>
                <a:spcPct val="80000"/>
              </a:lnSpc>
              <a:defRPr/>
            </a:pPr>
            <a:r>
              <a:rPr lang="en-US" sz="2800" dirty="0"/>
              <a:t>Weight loss-later</a:t>
            </a:r>
          </a:p>
          <a:p>
            <a:pPr eaLnBrk="1" hangingPunct="1">
              <a:lnSpc>
                <a:spcPct val="80000"/>
              </a:lnSpc>
              <a:buFont typeface="Wingdings" pitchFamily="2" charset="2"/>
              <a:buNone/>
              <a:defRPr/>
            </a:pPr>
            <a:r>
              <a:rPr lang="en-US" sz="2800" dirty="0"/>
              <a:t>O/E</a:t>
            </a:r>
          </a:p>
          <a:p>
            <a:pPr eaLnBrk="1" hangingPunct="1">
              <a:lnSpc>
                <a:spcPct val="80000"/>
              </a:lnSpc>
              <a:defRPr/>
            </a:pPr>
            <a:r>
              <a:rPr lang="en-US" sz="2800" dirty="0"/>
              <a:t>wasted if the disease is advanced</a:t>
            </a:r>
          </a:p>
          <a:p>
            <a:pPr eaLnBrk="1" hangingPunct="1">
              <a:lnSpc>
                <a:spcPct val="80000"/>
              </a:lnSpc>
              <a:defRPr/>
            </a:pPr>
            <a:r>
              <a:rPr lang="en-US" sz="2800" dirty="0"/>
              <a:t>Features of pneumonia or lung abscess</a:t>
            </a:r>
          </a:p>
          <a:p>
            <a:pPr eaLnBrk="1" hangingPunct="1">
              <a:lnSpc>
                <a:spcPct val="80000"/>
              </a:lnSpc>
              <a:defRPr/>
            </a:pPr>
            <a:endParaRPr lang="en-US" sz="2800" dirty="0"/>
          </a:p>
        </p:txBody>
      </p:sp>
      <p:sp>
        <p:nvSpPr>
          <p:cNvPr id="3" name="Slide Number Placeholder 2"/>
          <p:cNvSpPr>
            <a:spLocks noGrp="1"/>
          </p:cNvSpPr>
          <p:nvPr>
            <p:ph type="sldNum" sz="quarter" idx="12"/>
          </p:nvPr>
        </p:nvSpPr>
        <p:spPr/>
        <p:txBody>
          <a:bodyPr/>
          <a:lstStyle/>
          <a:p>
            <a:pPr>
              <a:defRPr/>
            </a:pPr>
            <a:fld id="{0C899FEE-3692-4659-8EF9-FB289D50976F}" type="slidenum">
              <a:rPr lang="en-US">
                <a:solidFill>
                  <a:srgbClr val="000000"/>
                </a:solidFill>
              </a:rPr>
              <a:pPr>
                <a:defRPr/>
              </a:pPr>
              <a:t>88</a:t>
            </a:fld>
            <a:endParaRPr lang="en-US">
              <a:solidFill>
                <a:srgbClr val="000000"/>
              </a:solidFill>
            </a:endParaRPr>
          </a:p>
        </p:txBody>
      </p:sp>
    </p:spTree>
    <p:extLst>
      <p:ext uri="{BB962C8B-B14F-4D97-AF65-F5344CB8AC3E}">
        <p14:creationId xmlns:p14="http://schemas.microsoft.com/office/powerpoint/2010/main" val="192440259"/>
      </p:ext>
    </p:extLst>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type="body" idx="1"/>
          </p:nvPr>
        </p:nvSpPr>
        <p:spPr>
          <a:xfrm>
            <a:off x="2438400" y="381000"/>
            <a:ext cx="6400800" cy="6248400"/>
          </a:xfrm>
        </p:spPr>
        <p:txBody>
          <a:bodyPr/>
          <a:lstStyle/>
          <a:p>
            <a:pPr eaLnBrk="1" hangingPunct="1">
              <a:lnSpc>
                <a:spcPct val="80000"/>
              </a:lnSpc>
              <a:buFont typeface="Wingdings" pitchFamily="2" charset="2"/>
              <a:buNone/>
              <a:defRPr/>
            </a:pPr>
            <a:r>
              <a:rPr lang="en-US" sz="2400" b="1"/>
              <a:t>DX</a:t>
            </a:r>
            <a:endParaRPr lang="en-US" sz="2400"/>
          </a:p>
          <a:p>
            <a:pPr eaLnBrk="1" hangingPunct="1">
              <a:lnSpc>
                <a:spcPct val="80000"/>
              </a:lnSpc>
              <a:buFont typeface="Wingdings" pitchFamily="2" charset="2"/>
              <a:buNone/>
              <a:defRPr/>
            </a:pPr>
            <a:r>
              <a:rPr lang="en-US" sz="2400"/>
              <a:t>Made on basis of :-</a:t>
            </a:r>
          </a:p>
          <a:p>
            <a:pPr eaLnBrk="1" hangingPunct="1">
              <a:lnSpc>
                <a:spcPct val="80000"/>
              </a:lnSpc>
              <a:buFont typeface="Wingdings" pitchFamily="2" charset="2"/>
              <a:buNone/>
              <a:defRPr/>
            </a:pPr>
            <a:r>
              <a:rPr lang="en-US" sz="2400"/>
              <a:t>1. Typical history e.g.</a:t>
            </a:r>
          </a:p>
          <a:p>
            <a:pPr lvl="1" eaLnBrk="1" hangingPunct="1">
              <a:lnSpc>
                <a:spcPct val="80000"/>
              </a:lnSpc>
              <a:defRPr/>
            </a:pPr>
            <a:r>
              <a:rPr lang="en-US" sz="2000"/>
              <a:t>	Dysphasia</a:t>
            </a:r>
          </a:p>
          <a:p>
            <a:pPr lvl="1" eaLnBrk="1" hangingPunct="1">
              <a:lnSpc>
                <a:spcPct val="80000"/>
              </a:lnSpc>
              <a:defRPr/>
            </a:pPr>
            <a:r>
              <a:rPr lang="en-US" sz="2000"/>
              <a:t>	Weight loss</a:t>
            </a:r>
          </a:p>
          <a:p>
            <a:pPr lvl="1" eaLnBrk="1" hangingPunct="1">
              <a:lnSpc>
                <a:spcPct val="80000"/>
              </a:lnSpc>
              <a:defRPr/>
            </a:pPr>
            <a:r>
              <a:rPr lang="en-US" sz="2000"/>
              <a:t>	Substernal pain</a:t>
            </a:r>
          </a:p>
          <a:p>
            <a:pPr eaLnBrk="1" hangingPunct="1">
              <a:lnSpc>
                <a:spcPct val="80000"/>
              </a:lnSpc>
              <a:buFont typeface="Wingdings" pitchFamily="2" charset="2"/>
              <a:buNone/>
              <a:defRPr/>
            </a:pPr>
            <a:r>
              <a:rPr lang="en-US" sz="2400"/>
              <a:t>2. CXR</a:t>
            </a:r>
          </a:p>
          <a:p>
            <a:pPr eaLnBrk="1" hangingPunct="1">
              <a:lnSpc>
                <a:spcPct val="80000"/>
              </a:lnSpc>
              <a:buFont typeface="Wingdings" pitchFamily="2" charset="2"/>
              <a:buNone/>
              <a:defRPr/>
            </a:pPr>
            <a:r>
              <a:rPr lang="en-US" sz="2400"/>
              <a:t>	Shows dilated oesphageal outline with a fluid level behind the heart shadow.</a:t>
            </a:r>
          </a:p>
          <a:p>
            <a:pPr eaLnBrk="1" hangingPunct="1">
              <a:lnSpc>
                <a:spcPct val="80000"/>
              </a:lnSpc>
              <a:buFont typeface="Wingdings" pitchFamily="2" charset="2"/>
              <a:buNone/>
              <a:defRPr/>
            </a:pPr>
            <a:r>
              <a:rPr lang="en-US" sz="2400"/>
              <a:t>3. Barium swallow</a:t>
            </a:r>
          </a:p>
          <a:p>
            <a:pPr eaLnBrk="1" hangingPunct="1">
              <a:lnSpc>
                <a:spcPct val="80000"/>
              </a:lnSpc>
              <a:buFont typeface="Wingdings" pitchFamily="2" charset="2"/>
              <a:buNone/>
              <a:defRPr/>
            </a:pPr>
            <a:r>
              <a:rPr lang="en-US" sz="2400"/>
              <a:t>	Shows dilated oesophageal body with a narrowed enlongoted lower zone-funnel like appearance.</a:t>
            </a:r>
          </a:p>
          <a:p>
            <a:pPr eaLnBrk="1" hangingPunct="1">
              <a:lnSpc>
                <a:spcPct val="80000"/>
              </a:lnSpc>
              <a:buFont typeface="Wingdings" pitchFamily="2" charset="2"/>
              <a:buNone/>
              <a:defRPr/>
            </a:pPr>
            <a:r>
              <a:rPr lang="en-US" sz="2400"/>
              <a:t>4. Oesophagoscopy</a:t>
            </a:r>
          </a:p>
          <a:p>
            <a:pPr eaLnBrk="1" hangingPunct="1">
              <a:lnSpc>
                <a:spcPct val="80000"/>
              </a:lnSpc>
              <a:buFont typeface="Wingdings" pitchFamily="2" charset="2"/>
              <a:buNone/>
              <a:defRPr/>
            </a:pPr>
            <a:r>
              <a:rPr lang="en-US" sz="2400"/>
              <a:t>	-Shows dilated oesophagus</a:t>
            </a:r>
          </a:p>
          <a:p>
            <a:pPr eaLnBrk="1" hangingPunct="1">
              <a:lnSpc>
                <a:spcPct val="80000"/>
              </a:lnSpc>
              <a:buFont typeface="Wingdings" pitchFamily="2" charset="2"/>
              <a:buNone/>
              <a:defRPr/>
            </a:pPr>
            <a:r>
              <a:rPr lang="en-US" sz="2400"/>
              <a:t>	-Also shows oesophagitis.</a:t>
            </a:r>
          </a:p>
          <a:p>
            <a:pPr eaLnBrk="1" hangingPunct="1">
              <a:lnSpc>
                <a:spcPct val="80000"/>
              </a:lnSpc>
              <a:buFont typeface="Wingdings" pitchFamily="2" charset="2"/>
              <a:buNone/>
              <a:defRPr/>
            </a:pPr>
            <a:r>
              <a:rPr lang="en-US" sz="2400"/>
              <a:t>    -When this is done Biopsy is taken.</a:t>
            </a:r>
          </a:p>
          <a:p>
            <a:pPr eaLnBrk="1" hangingPunct="1">
              <a:lnSpc>
                <a:spcPct val="80000"/>
              </a:lnSpc>
              <a:buFont typeface="Wingdings" pitchFamily="2" charset="2"/>
              <a:buNone/>
              <a:defRPr/>
            </a:pPr>
            <a:r>
              <a:rPr lang="en-US" sz="2400"/>
              <a:t>5. Biopsy</a:t>
            </a:r>
          </a:p>
          <a:p>
            <a:pPr eaLnBrk="1" hangingPunct="1">
              <a:lnSpc>
                <a:spcPct val="80000"/>
              </a:lnSpc>
              <a:buFont typeface="Wingdings" pitchFamily="2" charset="2"/>
              <a:buNone/>
              <a:defRPr/>
            </a:pPr>
            <a:endParaRPr lang="en-US" sz="2400"/>
          </a:p>
        </p:txBody>
      </p:sp>
      <p:sp>
        <p:nvSpPr>
          <p:cNvPr id="3" name="Slide Number Placeholder 2"/>
          <p:cNvSpPr>
            <a:spLocks noGrp="1"/>
          </p:cNvSpPr>
          <p:nvPr>
            <p:ph type="sldNum" sz="quarter" idx="12"/>
          </p:nvPr>
        </p:nvSpPr>
        <p:spPr/>
        <p:txBody>
          <a:bodyPr/>
          <a:lstStyle/>
          <a:p>
            <a:pPr>
              <a:defRPr/>
            </a:pPr>
            <a:fld id="{BC466172-CF96-44C3-86ED-63ABB25C5A48}" type="slidenum">
              <a:rPr lang="en-US">
                <a:solidFill>
                  <a:srgbClr val="000000"/>
                </a:solidFill>
              </a:rPr>
              <a:pPr>
                <a:defRPr/>
              </a:pPr>
              <a:t>89</a:t>
            </a:fld>
            <a:endParaRPr lang="en-US">
              <a:solidFill>
                <a:srgbClr val="000000"/>
              </a:solidFill>
            </a:endParaRPr>
          </a:p>
        </p:txBody>
      </p:sp>
    </p:spTree>
    <p:extLst>
      <p:ext uri="{BB962C8B-B14F-4D97-AF65-F5344CB8AC3E}">
        <p14:creationId xmlns:p14="http://schemas.microsoft.com/office/powerpoint/2010/main" val="1209259448"/>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2438400" y="990600"/>
            <a:ext cx="6400800" cy="5105400"/>
          </a:xfrm>
        </p:spPr>
        <p:txBody>
          <a:bodyPr/>
          <a:lstStyle/>
          <a:p>
            <a:pPr eaLnBrk="1" hangingPunct="1">
              <a:buFont typeface="Wingdings" pitchFamily="2" charset="2"/>
              <a:buNone/>
              <a:defRPr/>
            </a:pPr>
            <a:r>
              <a:rPr lang="en-US"/>
              <a:t>7. ASCITES</a:t>
            </a:r>
          </a:p>
          <a:p>
            <a:pPr eaLnBrk="1" hangingPunct="1">
              <a:buFont typeface="Wingdings" pitchFamily="2" charset="2"/>
              <a:buNone/>
              <a:defRPr/>
            </a:pPr>
            <a:r>
              <a:rPr lang="en-US"/>
              <a:t>8. PERITONITIS</a:t>
            </a:r>
          </a:p>
          <a:p>
            <a:pPr eaLnBrk="1" hangingPunct="1">
              <a:buFont typeface="Wingdings" pitchFamily="2" charset="2"/>
              <a:buNone/>
              <a:defRPr/>
            </a:pPr>
            <a:r>
              <a:rPr lang="en-US"/>
              <a:t>	(i) Acute peritonitis</a:t>
            </a:r>
          </a:p>
          <a:p>
            <a:pPr eaLnBrk="1" hangingPunct="1">
              <a:buFont typeface="Wingdings" pitchFamily="2" charset="2"/>
              <a:buNone/>
              <a:defRPr/>
            </a:pPr>
            <a:r>
              <a:rPr lang="en-US"/>
              <a:t>	(ii) Chronic peritonitis</a:t>
            </a:r>
          </a:p>
        </p:txBody>
      </p:sp>
      <p:sp>
        <p:nvSpPr>
          <p:cNvPr id="3" name="Slide Number Placeholder 2"/>
          <p:cNvSpPr>
            <a:spLocks noGrp="1"/>
          </p:cNvSpPr>
          <p:nvPr>
            <p:ph type="sldNum" sz="quarter" idx="12"/>
          </p:nvPr>
        </p:nvSpPr>
        <p:spPr/>
        <p:txBody>
          <a:bodyPr/>
          <a:lstStyle/>
          <a:p>
            <a:pPr>
              <a:defRPr/>
            </a:pPr>
            <a:fld id="{C915403D-EEE2-4B65-A28C-8145A54FF1FC}" type="slidenum">
              <a:rPr lang="en-US">
                <a:solidFill>
                  <a:srgbClr val="000000"/>
                </a:solidFill>
              </a:rPr>
              <a:pPr>
                <a:defRPr/>
              </a:pPr>
              <a:t>9</a:t>
            </a:fld>
            <a:endParaRPr lang="en-US">
              <a:solidFill>
                <a:srgbClr val="000000"/>
              </a:solidFill>
            </a:endParaRPr>
          </a:p>
        </p:txBody>
      </p:sp>
    </p:spTree>
    <p:extLst>
      <p:ext uri="{BB962C8B-B14F-4D97-AF65-F5344CB8AC3E}">
        <p14:creationId xmlns:p14="http://schemas.microsoft.com/office/powerpoint/2010/main" val="72450246"/>
      </p:ext>
    </p:extLst>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2438400" y="0"/>
            <a:ext cx="6400800" cy="6705600"/>
          </a:xfrm>
        </p:spPr>
        <p:txBody>
          <a:bodyPr/>
          <a:lstStyle/>
          <a:p>
            <a:pPr eaLnBrk="1" hangingPunct="1">
              <a:lnSpc>
                <a:spcPct val="90000"/>
              </a:lnSpc>
              <a:buFont typeface="Wingdings" pitchFamily="2" charset="2"/>
              <a:buNone/>
              <a:defRPr/>
            </a:pPr>
            <a:r>
              <a:rPr lang="en-US" sz="2400" dirty="0"/>
              <a:t>DDX</a:t>
            </a:r>
          </a:p>
          <a:p>
            <a:pPr eaLnBrk="1" hangingPunct="1">
              <a:lnSpc>
                <a:spcPct val="90000"/>
              </a:lnSpc>
              <a:buFont typeface="Wingdings" pitchFamily="2" charset="2"/>
              <a:buNone/>
              <a:defRPr/>
            </a:pPr>
            <a:r>
              <a:rPr lang="en-US" sz="2400" dirty="0"/>
              <a:t>1. </a:t>
            </a:r>
            <a:r>
              <a:rPr lang="en-US" sz="2400" dirty="0" err="1"/>
              <a:t>Oesophageal</a:t>
            </a:r>
            <a:r>
              <a:rPr lang="en-US" sz="2400" dirty="0"/>
              <a:t> stricture</a:t>
            </a:r>
          </a:p>
          <a:p>
            <a:pPr eaLnBrk="1" hangingPunct="1">
              <a:lnSpc>
                <a:spcPct val="90000"/>
              </a:lnSpc>
              <a:buFont typeface="Wingdings" pitchFamily="2" charset="2"/>
              <a:buNone/>
              <a:defRPr/>
            </a:pPr>
            <a:r>
              <a:rPr lang="en-US" sz="2400" dirty="0"/>
              <a:t>2. Ca </a:t>
            </a:r>
            <a:r>
              <a:rPr lang="en-US" sz="2400" dirty="0" err="1"/>
              <a:t>oesophaus</a:t>
            </a:r>
            <a:endParaRPr lang="en-US" sz="2400" dirty="0"/>
          </a:p>
          <a:p>
            <a:pPr eaLnBrk="1" hangingPunct="1">
              <a:lnSpc>
                <a:spcPct val="90000"/>
              </a:lnSpc>
              <a:buFont typeface="Wingdings" pitchFamily="2" charset="2"/>
              <a:buNone/>
              <a:defRPr/>
            </a:pPr>
            <a:r>
              <a:rPr lang="en-US" sz="2400" dirty="0"/>
              <a:t>TX</a:t>
            </a:r>
          </a:p>
          <a:p>
            <a:pPr eaLnBrk="1" hangingPunct="1">
              <a:lnSpc>
                <a:spcPct val="90000"/>
              </a:lnSpc>
              <a:buFont typeface="Wingdings" pitchFamily="2" charset="2"/>
              <a:buNone/>
              <a:defRPr/>
            </a:pPr>
            <a:r>
              <a:rPr lang="en-US" sz="2400" dirty="0"/>
              <a:t>1. Conservative TX</a:t>
            </a:r>
          </a:p>
          <a:p>
            <a:pPr eaLnBrk="1" hangingPunct="1">
              <a:lnSpc>
                <a:spcPct val="90000"/>
              </a:lnSpc>
              <a:buFont typeface="Wingdings" pitchFamily="2" charset="2"/>
              <a:buNone/>
              <a:defRPr/>
            </a:pPr>
            <a:r>
              <a:rPr lang="en-US" sz="2400" dirty="0"/>
              <a:t>(a)Pass stents down the </a:t>
            </a:r>
            <a:r>
              <a:rPr lang="en-US" sz="2400" dirty="0" err="1"/>
              <a:t>oesophagus</a:t>
            </a:r>
            <a:r>
              <a:rPr lang="en-US" sz="2400" dirty="0"/>
              <a:t> to dilate the lower </a:t>
            </a:r>
            <a:r>
              <a:rPr lang="en-US" sz="2400" dirty="0" err="1"/>
              <a:t>aesophagus</a:t>
            </a:r>
            <a:r>
              <a:rPr lang="en-US" sz="2400" dirty="0"/>
              <a:t> sphincters.</a:t>
            </a:r>
          </a:p>
          <a:p>
            <a:pPr eaLnBrk="1" hangingPunct="1">
              <a:lnSpc>
                <a:spcPct val="90000"/>
              </a:lnSpc>
              <a:buFont typeface="Wingdings" pitchFamily="2" charset="2"/>
              <a:buNone/>
              <a:defRPr/>
            </a:pPr>
            <a:r>
              <a:rPr lang="en-US" sz="2400" dirty="0"/>
              <a:t>(b)Surgical incision. Heller’s </a:t>
            </a:r>
            <a:r>
              <a:rPr lang="en-US" sz="2400" dirty="0" err="1"/>
              <a:t>myotomy</a:t>
            </a:r>
            <a:endParaRPr lang="en-US" sz="2400" dirty="0"/>
          </a:p>
          <a:p>
            <a:pPr eaLnBrk="1" hangingPunct="1">
              <a:lnSpc>
                <a:spcPct val="90000"/>
              </a:lnSpc>
              <a:buFont typeface="Wingdings" pitchFamily="2" charset="2"/>
              <a:buNone/>
              <a:defRPr/>
            </a:pPr>
            <a:r>
              <a:rPr lang="en-US" sz="2400" dirty="0"/>
              <a:t>-An incision is done through the muscle layer at the </a:t>
            </a:r>
            <a:r>
              <a:rPr lang="en-US" sz="2400" dirty="0" err="1"/>
              <a:t>LOS.The</a:t>
            </a:r>
            <a:r>
              <a:rPr lang="en-US" sz="2400" dirty="0"/>
              <a:t> contracted part is out; the mucosa is pouched out-to prevent edges healing together.</a:t>
            </a:r>
          </a:p>
          <a:p>
            <a:pPr eaLnBrk="1" hangingPunct="1">
              <a:lnSpc>
                <a:spcPct val="90000"/>
              </a:lnSpc>
              <a:buFont typeface="Wingdings" pitchFamily="2" charset="2"/>
              <a:buNone/>
              <a:defRPr/>
            </a:pPr>
            <a:r>
              <a:rPr lang="en-US" sz="2400" dirty="0"/>
              <a:t>2. Treat the complications</a:t>
            </a:r>
          </a:p>
          <a:p>
            <a:pPr eaLnBrk="1" hangingPunct="1">
              <a:lnSpc>
                <a:spcPct val="90000"/>
              </a:lnSpc>
              <a:buFont typeface="Wingdings" pitchFamily="2" charset="2"/>
              <a:buNone/>
              <a:defRPr/>
            </a:pPr>
            <a:r>
              <a:rPr lang="en-US" sz="2400" dirty="0"/>
              <a:t>3. Other measures</a:t>
            </a:r>
          </a:p>
          <a:p>
            <a:pPr eaLnBrk="1" hangingPunct="1">
              <a:lnSpc>
                <a:spcPct val="90000"/>
              </a:lnSpc>
              <a:buFont typeface="Wingdings" pitchFamily="2" charset="2"/>
              <a:buNone/>
              <a:defRPr/>
            </a:pPr>
            <a:r>
              <a:rPr lang="en-US" sz="2400" dirty="0"/>
              <a:t>(a) Advice the pt to take soft well chewed food</a:t>
            </a:r>
          </a:p>
          <a:p>
            <a:pPr eaLnBrk="1" hangingPunct="1">
              <a:lnSpc>
                <a:spcPct val="90000"/>
              </a:lnSpc>
              <a:buFont typeface="Wingdings" pitchFamily="2" charset="2"/>
              <a:buNone/>
              <a:defRPr/>
            </a:pPr>
            <a:r>
              <a:rPr lang="en-US" sz="2400" dirty="0"/>
              <a:t>(b) Avoid the pt to sleep with head elevated to avoid aspiration of </a:t>
            </a:r>
            <a:r>
              <a:rPr lang="en-US" sz="2400" dirty="0" err="1"/>
              <a:t>oesophagus</a:t>
            </a:r>
            <a:r>
              <a:rPr lang="en-US" sz="2400" dirty="0"/>
              <a:t> contents.</a:t>
            </a:r>
          </a:p>
        </p:txBody>
      </p:sp>
      <p:sp>
        <p:nvSpPr>
          <p:cNvPr id="3" name="Slide Number Placeholder 2"/>
          <p:cNvSpPr>
            <a:spLocks noGrp="1"/>
          </p:cNvSpPr>
          <p:nvPr>
            <p:ph type="sldNum" sz="quarter" idx="12"/>
          </p:nvPr>
        </p:nvSpPr>
        <p:spPr/>
        <p:txBody>
          <a:bodyPr/>
          <a:lstStyle/>
          <a:p>
            <a:pPr>
              <a:defRPr/>
            </a:pPr>
            <a:fld id="{7467AD40-B8FE-43BC-9954-10B20D0BE16A}" type="slidenum">
              <a:rPr lang="en-US">
                <a:solidFill>
                  <a:srgbClr val="000000"/>
                </a:solidFill>
              </a:rPr>
              <a:pPr>
                <a:defRPr/>
              </a:pPr>
              <a:t>90</a:t>
            </a:fld>
            <a:endParaRPr lang="en-US">
              <a:solidFill>
                <a:srgbClr val="000000"/>
              </a:solidFill>
            </a:endParaRPr>
          </a:p>
        </p:txBody>
      </p:sp>
    </p:spTree>
    <p:extLst>
      <p:ext uri="{BB962C8B-B14F-4D97-AF65-F5344CB8AC3E}">
        <p14:creationId xmlns:p14="http://schemas.microsoft.com/office/powerpoint/2010/main" val="923221208"/>
      </p:ext>
    </p:extLst>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514600"/>
            <a:ext cx="6400800" cy="1219200"/>
          </a:xfrm>
        </p:spPr>
        <p:txBody>
          <a:bodyPr/>
          <a:lstStyle/>
          <a:p>
            <a:pPr>
              <a:defRPr/>
            </a:pPr>
            <a:r>
              <a:rPr lang="en-US" b="1" dirty="0"/>
              <a:t>HIATUS HERNIA</a:t>
            </a:r>
            <a:endParaRPr lang="en-US" dirty="0"/>
          </a:p>
        </p:txBody>
      </p:sp>
      <p:sp>
        <p:nvSpPr>
          <p:cNvPr id="3" name="Slide Number Placeholder 2"/>
          <p:cNvSpPr>
            <a:spLocks noGrp="1"/>
          </p:cNvSpPr>
          <p:nvPr>
            <p:ph type="sldNum" sz="quarter" idx="12"/>
          </p:nvPr>
        </p:nvSpPr>
        <p:spPr/>
        <p:txBody>
          <a:bodyPr/>
          <a:lstStyle/>
          <a:p>
            <a:pPr>
              <a:defRPr/>
            </a:pPr>
            <a:fld id="{70746926-36ED-4479-A3CA-56F509F5E023}" type="slidenum">
              <a:rPr lang="en-US">
                <a:solidFill>
                  <a:srgbClr val="000000"/>
                </a:solidFill>
              </a:rPr>
              <a:pPr>
                <a:defRPr/>
              </a:pPr>
              <a:t>91</a:t>
            </a:fld>
            <a:endParaRPr lang="en-US">
              <a:solidFill>
                <a:srgbClr val="000000"/>
              </a:solidFill>
            </a:endParaRPr>
          </a:p>
        </p:txBody>
      </p:sp>
    </p:spTree>
    <p:extLst>
      <p:ext uri="{BB962C8B-B14F-4D97-AF65-F5344CB8AC3E}">
        <p14:creationId xmlns:p14="http://schemas.microsoft.com/office/powerpoint/2010/main" val="3428941587"/>
      </p:ext>
    </p:extLst>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a:xfrm>
            <a:off x="457200" y="152400"/>
            <a:ext cx="8229600" cy="838200"/>
          </a:xfrm>
        </p:spPr>
        <p:txBody>
          <a:bodyPr/>
          <a:lstStyle/>
          <a:p>
            <a:pPr eaLnBrk="1" hangingPunct="1"/>
            <a:r>
              <a:rPr lang="en-US" altLang="en-US" sz="3600" b="1" smtClean="0">
                <a:solidFill>
                  <a:srgbClr val="0070C0"/>
                </a:solidFill>
              </a:rPr>
              <a:t>Important features of hiatus hernia </a:t>
            </a:r>
            <a:endParaRPr lang="en-US" altLang="en-US" b="1" smtClean="0">
              <a:solidFill>
                <a:srgbClr val="0070C0"/>
              </a:solidFill>
            </a:endParaRPr>
          </a:p>
        </p:txBody>
      </p:sp>
      <p:sp>
        <p:nvSpPr>
          <p:cNvPr id="132099" name="Content Placeholder 2"/>
          <p:cNvSpPr>
            <a:spLocks noGrp="1"/>
          </p:cNvSpPr>
          <p:nvPr>
            <p:ph sz="quarter" idx="1"/>
          </p:nvPr>
        </p:nvSpPr>
        <p:spPr>
          <a:xfrm>
            <a:off x="457200" y="1066800"/>
            <a:ext cx="8458200" cy="5181600"/>
          </a:xfrm>
        </p:spPr>
        <p:txBody>
          <a:bodyPr/>
          <a:lstStyle/>
          <a:p>
            <a:pPr eaLnBrk="1" hangingPunct="1"/>
            <a:r>
              <a:rPr lang="en-US" altLang="en-US" sz="3600" smtClean="0"/>
              <a:t>Herniation of the stomach through the diaphragm into the chest </a:t>
            </a:r>
          </a:p>
          <a:p>
            <a:pPr eaLnBrk="1" hangingPunct="1"/>
            <a:r>
              <a:rPr lang="en-US" altLang="en-US" sz="3600" smtClean="0"/>
              <a:t>Occurs in 30% of the population over the age of 50 years </a:t>
            </a:r>
          </a:p>
          <a:p>
            <a:pPr eaLnBrk="1" hangingPunct="1"/>
            <a:r>
              <a:rPr lang="en-US" altLang="en-US" sz="3600" smtClean="0"/>
              <a:t>Often asymptomatic </a:t>
            </a:r>
          </a:p>
          <a:p>
            <a:pPr eaLnBrk="1" hangingPunct="1"/>
            <a:r>
              <a:rPr lang="en-US" altLang="en-US" sz="3600" smtClean="0"/>
              <a:t>Heartburn and regurgitation can occur </a:t>
            </a:r>
          </a:p>
          <a:p>
            <a:pPr eaLnBrk="1" hangingPunct="1"/>
            <a:r>
              <a:rPr lang="en-US" altLang="en-US" sz="3600" smtClean="0"/>
              <a:t>Gastric volvulus may complicate large para-oesophageal hernias </a:t>
            </a:r>
          </a:p>
          <a:p>
            <a:pPr eaLnBrk="1" hangingPunct="1"/>
            <a:endParaRPr lang="en-US" altLang="en-US" sz="3600" smtClean="0"/>
          </a:p>
        </p:txBody>
      </p:sp>
      <p:sp>
        <p:nvSpPr>
          <p:cNvPr id="4" name="Slide Number Placeholder 3"/>
          <p:cNvSpPr>
            <a:spLocks noGrp="1"/>
          </p:cNvSpPr>
          <p:nvPr>
            <p:ph type="sldNum" sz="quarter" idx="12"/>
          </p:nvPr>
        </p:nvSpPr>
        <p:spPr/>
        <p:txBody>
          <a:bodyPr/>
          <a:lstStyle/>
          <a:p>
            <a:pPr>
              <a:defRPr/>
            </a:pPr>
            <a:fld id="{AD99EF28-9907-41E6-A648-A2ACDA5A7C3B}" type="slidenum">
              <a:rPr lang="en-US"/>
              <a:pPr>
                <a:defRPr/>
              </a:pPr>
              <a:t>92</a:t>
            </a:fld>
            <a:endParaRPr lang="en-US"/>
          </a:p>
        </p:txBody>
      </p:sp>
    </p:spTree>
    <p:extLst>
      <p:ext uri="{BB962C8B-B14F-4D97-AF65-F5344CB8AC3E}">
        <p14:creationId xmlns:p14="http://schemas.microsoft.com/office/powerpoint/2010/main" val="22161733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04800" y="381000"/>
            <a:ext cx="8453438" cy="5029200"/>
          </a:xfrm>
          <a:noFill/>
        </p:spPr>
      </p:pic>
      <p:sp>
        <p:nvSpPr>
          <p:cNvPr id="133123" name="Rectangle 4"/>
          <p:cNvSpPr>
            <a:spLocks noChangeArrowheads="1"/>
          </p:cNvSpPr>
          <p:nvPr/>
        </p:nvSpPr>
        <p:spPr bwMode="auto">
          <a:xfrm>
            <a:off x="2819400" y="5867400"/>
            <a:ext cx="2681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en-US" b="1">
                <a:solidFill>
                  <a:prstClr val="black"/>
                </a:solidFill>
                <a:latin typeface="Arial" charset="0"/>
                <a:cs typeface="Arial" charset="0"/>
              </a:rPr>
              <a:t>Types of hiatus hernia.</a:t>
            </a:r>
            <a:endParaRPr lang="en-US" altLang="en-US">
              <a:solidFill>
                <a:prstClr val="black"/>
              </a:solidFill>
              <a:latin typeface="Arial" charset="0"/>
              <a:cs typeface="Arial" charset="0"/>
            </a:endParaRPr>
          </a:p>
        </p:txBody>
      </p:sp>
      <p:sp>
        <p:nvSpPr>
          <p:cNvPr id="4" name="Slide Number Placeholder 3"/>
          <p:cNvSpPr>
            <a:spLocks noGrp="1"/>
          </p:cNvSpPr>
          <p:nvPr>
            <p:ph type="sldNum" sz="quarter" idx="12"/>
          </p:nvPr>
        </p:nvSpPr>
        <p:spPr/>
        <p:txBody>
          <a:bodyPr/>
          <a:lstStyle/>
          <a:p>
            <a:pPr>
              <a:defRPr/>
            </a:pPr>
            <a:fld id="{E5402196-E7FA-4861-B01A-FC71329BA512}" type="slidenum">
              <a:rPr lang="en-US"/>
              <a:pPr>
                <a:defRPr/>
              </a:pPr>
              <a:t>93</a:t>
            </a:fld>
            <a:endParaRPr lang="en-US"/>
          </a:p>
        </p:txBody>
      </p:sp>
    </p:spTree>
    <p:extLst>
      <p:ext uri="{BB962C8B-B14F-4D97-AF65-F5344CB8AC3E}">
        <p14:creationId xmlns:p14="http://schemas.microsoft.com/office/powerpoint/2010/main" val="4251983420"/>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Content Placeholder 2"/>
          <p:cNvSpPr>
            <a:spLocks noGrp="1"/>
          </p:cNvSpPr>
          <p:nvPr>
            <p:ph sz="quarter" idx="1"/>
          </p:nvPr>
        </p:nvSpPr>
        <p:spPr>
          <a:xfrm>
            <a:off x="76200" y="76200"/>
            <a:ext cx="9144000" cy="6553200"/>
          </a:xfrm>
        </p:spPr>
        <p:txBody>
          <a:bodyPr/>
          <a:lstStyle/>
          <a:p>
            <a:pPr eaLnBrk="1" hangingPunct="1">
              <a:buFontTx/>
              <a:buNone/>
            </a:pPr>
            <a:r>
              <a:rPr lang="en-US" altLang="en-US" sz="4000" b="1" u="sng" smtClean="0"/>
              <a:t>Causes of oesophageal stricture</a:t>
            </a:r>
            <a:r>
              <a:rPr lang="en-US" altLang="en-US" sz="4000" u="sng" smtClean="0"/>
              <a:t> </a:t>
            </a:r>
          </a:p>
          <a:p>
            <a:pPr eaLnBrk="1" hangingPunct="1"/>
            <a:r>
              <a:rPr lang="en-US" altLang="en-US" sz="3200" smtClean="0"/>
              <a:t>Gastro-oesophageal reflux disease </a:t>
            </a:r>
          </a:p>
          <a:p>
            <a:pPr eaLnBrk="1" hangingPunct="1"/>
            <a:r>
              <a:rPr lang="en-US" altLang="en-US" sz="3200" smtClean="0"/>
              <a:t>Webs and rings </a:t>
            </a:r>
          </a:p>
          <a:p>
            <a:pPr eaLnBrk="1" hangingPunct="1"/>
            <a:r>
              <a:rPr lang="en-US" altLang="en-US" sz="3200" smtClean="0"/>
              <a:t>Carcinoma of the oesophagus or cardia </a:t>
            </a:r>
          </a:p>
          <a:p>
            <a:pPr eaLnBrk="1" hangingPunct="1"/>
            <a:r>
              <a:rPr lang="en-US" altLang="en-US" sz="3200" smtClean="0"/>
              <a:t>Eosinophilic oesophagitis </a:t>
            </a:r>
          </a:p>
          <a:p>
            <a:pPr eaLnBrk="1" hangingPunct="1"/>
            <a:r>
              <a:rPr lang="en-US" altLang="en-US" sz="3200" smtClean="0"/>
              <a:t>Extrinsic compression from bronchial carcinoma </a:t>
            </a:r>
          </a:p>
          <a:p>
            <a:pPr eaLnBrk="1" hangingPunct="1"/>
            <a:r>
              <a:rPr lang="en-US" altLang="en-US" sz="3200" smtClean="0"/>
              <a:t>Corrosive ingestion </a:t>
            </a:r>
          </a:p>
          <a:p>
            <a:pPr eaLnBrk="1" hangingPunct="1"/>
            <a:r>
              <a:rPr lang="en-US" altLang="en-US" sz="3200" smtClean="0"/>
              <a:t>Post-operative scarring following oesophageal resection </a:t>
            </a:r>
          </a:p>
          <a:p>
            <a:pPr eaLnBrk="1" hangingPunct="1"/>
            <a:r>
              <a:rPr lang="en-US" altLang="en-US" sz="3200" smtClean="0"/>
              <a:t>Post-radiotherapy </a:t>
            </a:r>
          </a:p>
          <a:p>
            <a:pPr eaLnBrk="1" hangingPunct="1"/>
            <a:r>
              <a:rPr lang="en-US" altLang="en-US" sz="3200" smtClean="0"/>
              <a:t>Following long-term nasogastric intubation </a:t>
            </a:r>
          </a:p>
          <a:p>
            <a:pPr eaLnBrk="1" hangingPunct="1"/>
            <a:endParaRPr lang="en-US" altLang="en-US" sz="3200" smtClean="0"/>
          </a:p>
        </p:txBody>
      </p:sp>
      <p:sp>
        <p:nvSpPr>
          <p:cNvPr id="3" name="Slide Number Placeholder 2"/>
          <p:cNvSpPr>
            <a:spLocks noGrp="1"/>
          </p:cNvSpPr>
          <p:nvPr>
            <p:ph type="sldNum" sz="quarter" idx="12"/>
          </p:nvPr>
        </p:nvSpPr>
        <p:spPr/>
        <p:txBody>
          <a:bodyPr/>
          <a:lstStyle/>
          <a:p>
            <a:pPr>
              <a:defRPr/>
            </a:pPr>
            <a:fld id="{507712D3-6223-499D-BF0A-073029192B9F}" type="slidenum">
              <a:rPr lang="en-US"/>
              <a:pPr>
                <a:defRPr/>
              </a:pPr>
              <a:t>94</a:t>
            </a:fld>
            <a:endParaRPr lang="en-US"/>
          </a:p>
        </p:txBody>
      </p:sp>
    </p:spTree>
    <p:extLst>
      <p:ext uri="{BB962C8B-B14F-4D97-AF65-F5344CB8AC3E}">
        <p14:creationId xmlns:p14="http://schemas.microsoft.com/office/powerpoint/2010/main" val="269710823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a:xfrm>
            <a:off x="381000" y="2057400"/>
            <a:ext cx="8229600" cy="1143000"/>
          </a:xfrm>
        </p:spPr>
        <p:txBody>
          <a:bodyPr>
            <a:normAutofit fontScale="90000"/>
          </a:bodyPr>
          <a:lstStyle/>
          <a:p>
            <a:pPr eaLnBrk="1" fontAlgn="auto" hangingPunct="1">
              <a:spcAft>
                <a:spcPts val="0"/>
              </a:spcAft>
              <a:defRPr/>
            </a:pPr>
            <a:r>
              <a:rPr lang="en-US" sz="6600" b="1">
                <a:solidFill>
                  <a:srgbClr val="FF0000"/>
                </a:solidFill>
              </a:rPr>
              <a:t>Tumours of the oesophagus</a:t>
            </a:r>
          </a:p>
        </p:txBody>
      </p:sp>
      <p:sp>
        <p:nvSpPr>
          <p:cNvPr id="3" name="Slide Number Placeholder 2"/>
          <p:cNvSpPr>
            <a:spLocks noGrp="1"/>
          </p:cNvSpPr>
          <p:nvPr>
            <p:ph type="sldNum" sz="quarter" idx="12"/>
          </p:nvPr>
        </p:nvSpPr>
        <p:spPr/>
        <p:txBody>
          <a:bodyPr/>
          <a:lstStyle/>
          <a:p>
            <a:pPr>
              <a:defRPr/>
            </a:pPr>
            <a:fld id="{0D828D2B-AB0F-4835-BC9E-E387FA3F55D4}" type="slidenum">
              <a:rPr lang="en-US"/>
              <a:pPr>
                <a:defRPr/>
              </a:pPr>
              <a:t>95</a:t>
            </a:fld>
            <a:endParaRPr lang="en-US"/>
          </a:p>
        </p:txBody>
      </p:sp>
    </p:spTree>
    <p:extLst>
      <p:ext uri="{BB962C8B-B14F-4D97-AF65-F5344CB8AC3E}">
        <p14:creationId xmlns:p14="http://schemas.microsoft.com/office/powerpoint/2010/main" val="214083045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a:xfrm>
            <a:off x="457200" y="198438"/>
            <a:ext cx="8229600" cy="639762"/>
          </a:xfrm>
        </p:spPr>
        <p:txBody>
          <a:bodyPr/>
          <a:lstStyle/>
          <a:p>
            <a:pPr eaLnBrk="1" hangingPunct="1"/>
            <a:r>
              <a:rPr lang="en-US" altLang="en-US" sz="4400" b="1" smtClean="0">
                <a:solidFill>
                  <a:schemeClr val="tx1"/>
                </a:solidFill>
              </a:rPr>
              <a:t>Benign tumours </a:t>
            </a:r>
          </a:p>
        </p:txBody>
      </p:sp>
      <p:sp>
        <p:nvSpPr>
          <p:cNvPr id="136195" name="Content Placeholder 2"/>
          <p:cNvSpPr>
            <a:spLocks noGrp="1"/>
          </p:cNvSpPr>
          <p:nvPr>
            <p:ph sz="quarter" idx="1"/>
          </p:nvPr>
        </p:nvSpPr>
        <p:spPr>
          <a:xfrm>
            <a:off x="457200" y="609600"/>
            <a:ext cx="8229600" cy="4525963"/>
          </a:xfrm>
        </p:spPr>
        <p:txBody>
          <a:bodyPr/>
          <a:lstStyle/>
          <a:p>
            <a:pPr eaLnBrk="1" hangingPunct="1"/>
            <a:r>
              <a:rPr lang="en-US" altLang="en-US" sz="3600" smtClean="0"/>
              <a:t>Are very rare</a:t>
            </a:r>
          </a:p>
          <a:p>
            <a:pPr eaLnBrk="1" hangingPunct="1"/>
            <a:r>
              <a:rPr lang="en-US" altLang="en-US" sz="3600" smtClean="0"/>
              <a:t>The most common is a gastrointestinal stromal tumour (GIST). </a:t>
            </a:r>
          </a:p>
          <a:p>
            <a:pPr eaLnBrk="1" hangingPunct="1"/>
            <a:r>
              <a:rPr lang="en-US" altLang="en-US" sz="3600" smtClean="0"/>
              <a:t>This is usually asymptomatic but may cause bleeding or dysphagia. </a:t>
            </a:r>
          </a:p>
          <a:p>
            <a:pPr eaLnBrk="1" hangingPunct="1"/>
            <a:r>
              <a:rPr lang="en-US" altLang="en-US" sz="3600" smtClean="0"/>
              <a:t>Benign tumours comprise less than 1-2% of all tumours of oesophagus. </a:t>
            </a:r>
          </a:p>
          <a:p>
            <a:pPr eaLnBrk="1" hangingPunct="1"/>
            <a:r>
              <a:rPr lang="en-US" altLang="en-US" sz="3600" smtClean="0"/>
              <a:t>These tumours could be anywhere in the oesophagus, inside, on the walls, pedunculated or outside.</a:t>
            </a:r>
          </a:p>
        </p:txBody>
      </p:sp>
      <p:sp>
        <p:nvSpPr>
          <p:cNvPr id="4" name="Slide Number Placeholder 3"/>
          <p:cNvSpPr>
            <a:spLocks noGrp="1"/>
          </p:cNvSpPr>
          <p:nvPr>
            <p:ph type="sldNum" sz="quarter" idx="12"/>
          </p:nvPr>
        </p:nvSpPr>
        <p:spPr/>
        <p:txBody>
          <a:bodyPr/>
          <a:lstStyle/>
          <a:p>
            <a:pPr>
              <a:defRPr/>
            </a:pPr>
            <a:fld id="{E845AF89-5673-4D7F-BB42-54996FDA8B59}" type="slidenum">
              <a:rPr lang="en-US"/>
              <a:pPr>
                <a:defRPr/>
              </a:pPr>
              <a:t>96</a:t>
            </a:fld>
            <a:endParaRPr lang="en-US"/>
          </a:p>
        </p:txBody>
      </p:sp>
    </p:spTree>
    <p:extLst>
      <p:ext uri="{BB962C8B-B14F-4D97-AF65-F5344CB8AC3E}">
        <p14:creationId xmlns:p14="http://schemas.microsoft.com/office/powerpoint/2010/main" val="125407157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Content Placeholder 2"/>
          <p:cNvSpPr>
            <a:spLocks noGrp="1"/>
          </p:cNvSpPr>
          <p:nvPr>
            <p:ph sz="quarter" idx="1"/>
          </p:nvPr>
        </p:nvSpPr>
        <p:spPr>
          <a:xfrm>
            <a:off x="457200" y="381000"/>
            <a:ext cx="8229600" cy="5745163"/>
          </a:xfrm>
        </p:spPr>
        <p:txBody>
          <a:bodyPr/>
          <a:lstStyle/>
          <a:p>
            <a:pPr eaLnBrk="1" hangingPunct="1">
              <a:buFontTx/>
              <a:buNone/>
            </a:pPr>
            <a:r>
              <a:rPr lang="en-US" altLang="en-US" sz="4000" smtClean="0"/>
              <a:t>benign tumours of the oesophagus include;</a:t>
            </a:r>
          </a:p>
          <a:p>
            <a:pPr lvl="3" eaLnBrk="1" hangingPunct="1"/>
            <a:r>
              <a:rPr lang="en-US" altLang="en-US" sz="4800" smtClean="0"/>
              <a:t>Leiomyoma</a:t>
            </a:r>
          </a:p>
          <a:p>
            <a:pPr lvl="3" eaLnBrk="1" hangingPunct="1"/>
            <a:r>
              <a:rPr lang="en-US" altLang="en-US" sz="4800" smtClean="0"/>
              <a:t>Fibroma</a:t>
            </a:r>
          </a:p>
          <a:p>
            <a:pPr lvl="3" eaLnBrk="1" hangingPunct="1"/>
            <a:r>
              <a:rPr lang="en-US" altLang="en-US" sz="4800" smtClean="0"/>
              <a:t>Oesophageal cycts</a:t>
            </a:r>
          </a:p>
          <a:p>
            <a:pPr lvl="3" eaLnBrk="1" hangingPunct="1"/>
            <a:r>
              <a:rPr lang="en-US" altLang="en-US" sz="4800" smtClean="0"/>
              <a:t>Polyps </a:t>
            </a:r>
          </a:p>
          <a:p>
            <a:pPr lvl="3" eaLnBrk="1" hangingPunct="1"/>
            <a:r>
              <a:rPr lang="en-US" altLang="en-US" sz="5400" smtClean="0"/>
              <a:t>Lipoma</a:t>
            </a:r>
            <a:r>
              <a:rPr lang="en-US" altLang="en-US" sz="4800" smtClean="0"/>
              <a:t> </a:t>
            </a:r>
          </a:p>
          <a:p>
            <a:pPr lvl="3" eaLnBrk="1" hangingPunct="1"/>
            <a:r>
              <a:rPr lang="en-US" altLang="en-US" sz="4800" smtClean="0"/>
              <a:t>Papilloma</a:t>
            </a:r>
          </a:p>
          <a:p>
            <a:pPr lvl="3" eaLnBrk="1" hangingPunct="1"/>
            <a:r>
              <a:rPr lang="en-US" altLang="en-US" sz="4800" smtClean="0"/>
              <a:t>Haemangioma</a:t>
            </a:r>
          </a:p>
          <a:p>
            <a:pPr eaLnBrk="1" hangingPunct="1"/>
            <a:endParaRPr lang="en-US" altLang="en-US" sz="4000" smtClean="0"/>
          </a:p>
          <a:p>
            <a:pPr eaLnBrk="1" hangingPunct="1"/>
            <a:endParaRPr lang="en-US" altLang="en-US" sz="4000" smtClean="0"/>
          </a:p>
        </p:txBody>
      </p:sp>
      <p:sp>
        <p:nvSpPr>
          <p:cNvPr id="3" name="Slide Number Placeholder 2"/>
          <p:cNvSpPr>
            <a:spLocks noGrp="1"/>
          </p:cNvSpPr>
          <p:nvPr>
            <p:ph type="sldNum" sz="quarter" idx="12"/>
          </p:nvPr>
        </p:nvSpPr>
        <p:spPr/>
        <p:txBody>
          <a:bodyPr/>
          <a:lstStyle/>
          <a:p>
            <a:pPr>
              <a:defRPr/>
            </a:pPr>
            <a:fld id="{09F58365-A46F-4223-9E99-70B98AC28B8F}" type="slidenum">
              <a:rPr lang="en-US"/>
              <a:pPr>
                <a:defRPr/>
              </a:pPr>
              <a:t>97</a:t>
            </a:fld>
            <a:endParaRPr lang="en-US"/>
          </a:p>
        </p:txBody>
      </p:sp>
    </p:spTree>
    <p:extLst>
      <p:ext uri="{BB962C8B-B14F-4D97-AF65-F5344CB8AC3E}">
        <p14:creationId xmlns:p14="http://schemas.microsoft.com/office/powerpoint/2010/main" val="1207582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Content Placeholder 2"/>
          <p:cNvSpPr>
            <a:spLocks noGrp="1"/>
          </p:cNvSpPr>
          <p:nvPr>
            <p:ph sz="quarter" idx="1"/>
          </p:nvPr>
        </p:nvSpPr>
        <p:spPr>
          <a:xfrm>
            <a:off x="228600" y="304800"/>
            <a:ext cx="8229600" cy="4525963"/>
          </a:xfrm>
        </p:spPr>
        <p:txBody>
          <a:bodyPr/>
          <a:lstStyle/>
          <a:p>
            <a:pPr eaLnBrk="1" hangingPunct="1"/>
            <a:r>
              <a:rPr lang="en-US" altLang="en-US" sz="3600" smtClean="0"/>
              <a:t>Most occur in the middle and lower 1/3 of oesophagus.</a:t>
            </a:r>
          </a:p>
          <a:p>
            <a:pPr eaLnBrk="1" hangingPunct="1"/>
            <a:r>
              <a:rPr lang="en-US" altLang="en-US" sz="3600" smtClean="0"/>
              <a:t>Most are asymptomatic but some may cause;</a:t>
            </a:r>
          </a:p>
          <a:p>
            <a:pPr lvl="4" eaLnBrk="1" hangingPunct="1">
              <a:buFont typeface="Wingdings" pitchFamily="2" charset="2"/>
              <a:buChar char="Ø"/>
            </a:pPr>
            <a:r>
              <a:rPr lang="en-US" altLang="en-US" sz="3600" smtClean="0"/>
              <a:t>Obstruction</a:t>
            </a:r>
          </a:p>
          <a:p>
            <a:pPr lvl="4" eaLnBrk="1" hangingPunct="1">
              <a:buFont typeface="Wingdings" pitchFamily="2" charset="2"/>
              <a:buChar char="Ø"/>
            </a:pPr>
            <a:r>
              <a:rPr lang="en-US" altLang="en-US" sz="3600" smtClean="0"/>
              <a:t>Bleeding because of mucosal ulceration</a:t>
            </a:r>
          </a:p>
          <a:p>
            <a:pPr lvl="4" eaLnBrk="1" hangingPunct="1">
              <a:buFont typeface="Wingdings" pitchFamily="2" charset="2"/>
              <a:buChar char="Ø"/>
            </a:pPr>
            <a:r>
              <a:rPr lang="en-US" altLang="en-US" sz="3600" smtClean="0"/>
              <a:t>Sense of fullness</a:t>
            </a:r>
          </a:p>
          <a:p>
            <a:pPr lvl="4" eaLnBrk="1" hangingPunct="1">
              <a:buFont typeface="Wingdings" pitchFamily="2" charset="2"/>
              <a:buChar char="Ø"/>
            </a:pPr>
            <a:r>
              <a:rPr lang="en-US" altLang="en-US" sz="3600" smtClean="0"/>
              <a:t>Bronchial compression</a:t>
            </a:r>
          </a:p>
          <a:p>
            <a:pPr lvl="4" eaLnBrk="1" hangingPunct="1">
              <a:buFont typeface="Wingdings" pitchFamily="2" charset="2"/>
              <a:buChar char="Ø"/>
            </a:pPr>
            <a:r>
              <a:rPr lang="en-US" altLang="en-US" sz="3600" smtClean="0"/>
              <a:t>Some are seen on routine bronchography </a:t>
            </a:r>
          </a:p>
          <a:p>
            <a:pPr eaLnBrk="1" hangingPunct="1">
              <a:buFontTx/>
              <a:buNone/>
            </a:pPr>
            <a:endParaRPr lang="en-US" altLang="en-US" smtClean="0"/>
          </a:p>
          <a:p>
            <a:pPr eaLnBrk="1" hangingPunct="1"/>
            <a:endParaRPr lang="en-US" altLang="en-US" smtClean="0"/>
          </a:p>
        </p:txBody>
      </p:sp>
      <p:sp>
        <p:nvSpPr>
          <p:cNvPr id="3" name="Slide Number Placeholder 2"/>
          <p:cNvSpPr>
            <a:spLocks noGrp="1"/>
          </p:cNvSpPr>
          <p:nvPr>
            <p:ph type="sldNum" sz="quarter" idx="12"/>
          </p:nvPr>
        </p:nvSpPr>
        <p:spPr/>
        <p:txBody>
          <a:bodyPr/>
          <a:lstStyle/>
          <a:p>
            <a:pPr>
              <a:defRPr/>
            </a:pPr>
            <a:fld id="{880B1FFD-8BA3-42C5-9EEA-479B760F195E}" type="slidenum">
              <a:rPr lang="en-US"/>
              <a:pPr>
                <a:defRPr/>
              </a:pPr>
              <a:t>98</a:t>
            </a:fld>
            <a:endParaRPr lang="en-US"/>
          </a:p>
        </p:txBody>
      </p:sp>
    </p:spTree>
    <p:extLst>
      <p:ext uri="{BB962C8B-B14F-4D97-AF65-F5344CB8AC3E}">
        <p14:creationId xmlns:p14="http://schemas.microsoft.com/office/powerpoint/2010/main" val="354779383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Content Placeholder 2"/>
          <p:cNvSpPr>
            <a:spLocks noGrp="1"/>
          </p:cNvSpPr>
          <p:nvPr>
            <p:ph sz="quarter" idx="1"/>
          </p:nvPr>
        </p:nvSpPr>
        <p:spPr>
          <a:xfrm>
            <a:off x="381000" y="457200"/>
            <a:ext cx="8305800" cy="5668963"/>
          </a:xfrm>
        </p:spPr>
        <p:txBody>
          <a:bodyPr/>
          <a:lstStyle/>
          <a:p>
            <a:pPr eaLnBrk="1" hangingPunct="1">
              <a:buFontTx/>
              <a:buNone/>
            </a:pPr>
            <a:r>
              <a:rPr lang="en-US" altLang="en-US" sz="3600" b="1" smtClean="0"/>
              <a:t>Diagnosis</a:t>
            </a:r>
            <a:r>
              <a:rPr lang="en-US" altLang="en-US" sz="3600" smtClean="0"/>
              <a:t> is through barium swallow –smooth filling defect in the oesophagus </a:t>
            </a:r>
          </a:p>
          <a:p>
            <a:pPr eaLnBrk="1" hangingPunct="1">
              <a:buFontTx/>
              <a:buNone/>
            </a:pPr>
            <a:endParaRPr lang="en-US" altLang="en-US" sz="3600" smtClean="0"/>
          </a:p>
          <a:p>
            <a:pPr eaLnBrk="1" hangingPunct="1">
              <a:buFontTx/>
              <a:buNone/>
            </a:pPr>
            <a:r>
              <a:rPr lang="en-US" altLang="en-US" sz="3600" smtClean="0"/>
              <a:t>NB. Any rough filling defects indicate malignancy.</a:t>
            </a:r>
          </a:p>
          <a:p>
            <a:pPr eaLnBrk="1" hangingPunct="1">
              <a:buFontTx/>
              <a:buNone/>
            </a:pPr>
            <a:endParaRPr lang="en-US" altLang="en-US" sz="3600" smtClean="0"/>
          </a:p>
          <a:p>
            <a:pPr eaLnBrk="1" hangingPunct="1">
              <a:buFontTx/>
              <a:buNone/>
            </a:pPr>
            <a:r>
              <a:rPr lang="en-US" altLang="en-US" sz="3600" smtClean="0"/>
              <a:t>Oesophagoscopy confirms diagnosis</a:t>
            </a:r>
          </a:p>
          <a:p>
            <a:pPr eaLnBrk="1" hangingPunct="1">
              <a:buFontTx/>
              <a:buNone/>
            </a:pPr>
            <a:endParaRPr lang="en-US" altLang="en-US" sz="3600" smtClean="0"/>
          </a:p>
        </p:txBody>
      </p:sp>
      <p:sp>
        <p:nvSpPr>
          <p:cNvPr id="3" name="Slide Number Placeholder 2"/>
          <p:cNvSpPr>
            <a:spLocks noGrp="1"/>
          </p:cNvSpPr>
          <p:nvPr>
            <p:ph type="sldNum" sz="quarter" idx="12"/>
          </p:nvPr>
        </p:nvSpPr>
        <p:spPr/>
        <p:txBody>
          <a:bodyPr/>
          <a:lstStyle/>
          <a:p>
            <a:pPr>
              <a:defRPr/>
            </a:pPr>
            <a:fld id="{B8448217-C0D1-44E8-8919-ACF08975592E}" type="slidenum">
              <a:rPr lang="en-US"/>
              <a:pPr>
                <a:defRPr/>
              </a:pPr>
              <a:t>99</a:t>
            </a:fld>
            <a:endParaRPr lang="en-US"/>
          </a:p>
        </p:txBody>
      </p:sp>
    </p:spTree>
    <p:extLst>
      <p:ext uri="{BB962C8B-B14F-4D97-AF65-F5344CB8AC3E}">
        <p14:creationId xmlns:p14="http://schemas.microsoft.com/office/powerpoint/2010/main" val="47591431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Proposal">
  <a:themeElements>
    <a:clrScheme name="Proposal 8">
      <a:dk1>
        <a:srgbClr val="000000"/>
      </a:dk1>
      <a:lt1>
        <a:srgbClr val="FFFFFF"/>
      </a:lt1>
      <a:dk2>
        <a:srgbClr val="8C0039"/>
      </a:dk2>
      <a:lt2>
        <a:srgbClr val="660066"/>
      </a:lt2>
      <a:accent1>
        <a:srgbClr val="C58BF9"/>
      </a:accent1>
      <a:accent2>
        <a:srgbClr val="9966FF"/>
      </a:accent2>
      <a:accent3>
        <a:srgbClr val="FFFFFF"/>
      </a:accent3>
      <a:accent4>
        <a:srgbClr val="000000"/>
      </a:accent4>
      <a:accent5>
        <a:srgbClr val="DFC4FB"/>
      </a:accent5>
      <a:accent6>
        <a:srgbClr val="8A5CE7"/>
      </a:accent6>
      <a:hlink>
        <a:srgbClr val="E4005C"/>
      </a:hlink>
      <a:folHlink>
        <a:srgbClr val="C36C03"/>
      </a:folHlink>
    </a:clrScheme>
    <a:fontScheme name="Proposal">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posal 1">
        <a:dk1>
          <a:srgbClr val="777777"/>
        </a:dk1>
        <a:lt1>
          <a:srgbClr val="FFFFFF"/>
        </a:lt1>
        <a:dk2>
          <a:srgbClr val="333333"/>
        </a:dk2>
        <a:lt2>
          <a:srgbClr val="FFF4C3"/>
        </a:lt2>
        <a:accent1>
          <a:srgbClr val="C892FA"/>
        </a:accent1>
        <a:accent2>
          <a:srgbClr val="9966FF"/>
        </a:accent2>
        <a:accent3>
          <a:srgbClr val="ADADAD"/>
        </a:accent3>
        <a:accent4>
          <a:srgbClr val="DADADA"/>
        </a:accent4>
        <a:accent5>
          <a:srgbClr val="E0C7FC"/>
        </a:accent5>
        <a:accent6>
          <a:srgbClr val="8A5CE7"/>
        </a:accent6>
        <a:hlink>
          <a:srgbClr val="E4005C"/>
        </a:hlink>
        <a:folHlink>
          <a:srgbClr val="DC7A04"/>
        </a:folHlink>
      </a:clrScheme>
      <a:clrMap bg1="dk2" tx1="lt1" bg2="dk1" tx2="lt2" accent1="accent1" accent2="accent2" accent3="accent3" accent4="accent4" accent5="accent5" accent6="accent6" hlink="hlink" folHlink="folHlink"/>
    </a:extraClrScheme>
    <a:extraClrScheme>
      <a:clrScheme name="Proposal 2">
        <a:dk1>
          <a:srgbClr val="1C1C1C"/>
        </a:dk1>
        <a:lt1>
          <a:srgbClr val="FFFFFF"/>
        </a:lt1>
        <a:dk2>
          <a:srgbClr val="5F5F5F"/>
        </a:dk2>
        <a:lt2>
          <a:srgbClr val="FFFFCC"/>
        </a:lt2>
        <a:accent1>
          <a:srgbClr val="4A5B64"/>
        </a:accent1>
        <a:accent2>
          <a:srgbClr val="AF9387"/>
        </a:accent2>
        <a:accent3>
          <a:srgbClr val="B6B6B6"/>
        </a:accent3>
        <a:accent4>
          <a:srgbClr val="DADADA"/>
        </a:accent4>
        <a:accent5>
          <a:srgbClr val="B1B5B8"/>
        </a:accent5>
        <a:accent6>
          <a:srgbClr val="9E857A"/>
        </a:accent6>
        <a:hlink>
          <a:srgbClr val="F3C43F"/>
        </a:hlink>
        <a:folHlink>
          <a:srgbClr val="66CCFF"/>
        </a:folHlink>
      </a:clrScheme>
      <a:clrMap bg1="dk2" tx1="lt1" bg2="dk1" tx2="lt2" accent1="accent1" accent2="accent2" accent3="accent3" accent4="accent4" accent5="accent5" accent6="accent6" hlink="hlink" folHlink="folHlink"/>
    </a:extraClrScheme>
    <a:extraClrScheme>
      <a:clrScheme name="Proposal 3">
        <a:dk1>
          <a:srgbClr val="4D4D4D"/>
        </a:dk1>
        <a:lt1>
          <a:srgbClr val="FFFFFF"/>
        </a:lt1>
        <a:dk2>
          <a:srgbClr val="666699"/>
        </a:dk2>
        <a:lt2>
          <a:srgbClr val="FFFFCC"/>
        </a:lt2>
        <a:accent1>
          <a:srgbClr val="8D8DB3"/>
        </a:accent1>
        <a:accent2>
          <a:srgbClr val="7A25D7"/>
        </a:accent2>
        <a:accent3>
          <a:srgbClr val="B8B8CA"/>
        </a:accent3>
        <a:accent4>
          <a:srgbClr val="DADADA"/>
        </a:accent4>
        <a:accent5>
          <a:srgbClr val="C5C5D6"/>
        </a:accent5>
        <a:accent6>
          <a:srgbClr val="6E20C3"/>
        </a:accent6>
        <a:hlink>
          <a:srgbClr val="66CCFF"/>
        </a:hlink>
        <a:folHlink>
          <a:srgbClr val="3333CC"/>
        </a:folHlink>
      </a:clrScheme>
      <a:clrMap bg1="dk2" tx1="lt1" bg2="dk1" tx2="lt2" accent1="accent1" accent2="accent2" accent3="accent3" accent4="accent4" accent5="accent5" accent6="accent6" hlink="hlink" folHlink="folHlink"/>
    </a:extraClrScheme>
    <a:extraClrScheme>
      <a:clrScheme name="Proposal 4">
        <a:dk1>
          <a:srgbClr val="10187C"/>
        </a:dk1>
        <a:lt1>
          <a:srgbClr val="F8F8F8"/>
        </a:lt1>
        <a:dk2>
          <a:srgbClr val="538DC7"/>
        </a:dk2>
        <a:lt2>
          <a:srgbClr val="CCECFF"/>
        </a:lt2>
        <a:accent1>
          <a:srgbClr val="879EC7"/>
        </a:accent1>
        <a:accent2>
          <a:srgbClr val="461B8B"/>
        </a:accent2>
        <a:accent3>
          <a:srgbClr val="B3C5E0"/>
        </a:accent3>
        <a:accent4>
          <a:srgbClr val="D4D4D4"/>
        </a:accent4>
        <a:accent5>
          <a:srgbClr val="C3CCE0"/>
        </a:accent5>
        <a:accent6>
          <a:srgbClr val="3F177D"/>
        </a:accent6>
        <a:hlink>
          <a:srgbClr val="0000FF"/>
        </a:hlink>
        <a:folHlink>
          <a:srgbClr val="008000"/>
        </a:folHlink>
      </a:clrScheme>
      <a:clrMap bg1="dk2" tx1="lt1" bg2="dk1" tx2="lt2" accent1="accent1" accent2="accent2" accent3="accent3" accent4="accent4" accent5="accent5" accent6="accent6" hlink="hlink" folHlink="folHlink"/>
    </a:extraClrScheme>
    <a:extraClrScheme>
      <a:clrScheme name="Proposal 5">
        <a:dk1>
          <a:srgbClr val="002F2E"/>
        </a:dk1>
        <a:lt1>
          <a:srgbClr val="FFFFFF"/>
        </a:lt1>
        <a:dk2>
          <a:srgbClr val="008080"/>
        </a:dk2>
        <a:lt2>
          <a:srgbClr val="FFFFCC"/>
        </a:lt2>
        <a:accent1>
          <a:srgbClr val="0E6A52"/>
        </a:accent1>
        <a:accent2>
          <a:srgbClr val="3553A7"/>
        </a:accent2>
        <a:accent3>
          <a:srgbClr val="AAC0C0"/>
        </a:accent3>
        <a:accent4>
          <a:srgbClr val="DADADA"/>
        </a:accent4>
        <a:accent5>
          <a:srgbClr val="AAB9B3"/>
        </a:accent5>
        <a:accent6>
          <a:srgbClr val="2F4A97"/>
        </a:accent6>
        <a:hlink>
          <a:srgbClr val="1ACE9F"/>
        </a:hlink>
        <a:folHlink>
          <a:srgbClr val="B5B5FF"/>
        </a:folHlink>
      </a:clrScheme>
      <a:clrMap bg1="dk2" tx1="lt1" bg2="dk1" tx2="lt2" accent1="accent1" accent2="accent2" accent3="accent3" accent4="accent4" accent5="accent5" accent6="accent6" hlink="hlink" folHlink="folHlink"/>
    </a:extraClrScheme>
    <a:extraClrScheme>
      <a:clrScheme name="Proposal 6">
        <a:dk1>
          <a:srgbClr val="000000"/>
        </a:dk1>
        <a:lt1>
          <a:srgbClr val="E3FFFF"/>
        </a:lt1>
        <a:dk2>
          <a:srgbClr val="4400A8"/>
        </a:dk2>
        <a:lt2>
          <a:srgbClr val="005452"/>
        </a:lt2>
        <a:accent1>
          <a:srgbClr val="92CAC9"/>
        </a:accent1>
        <a:accent2>
          <a:srgbClr val="009999"/>
        </a:accent2>
        <a:accent3>
          <a:srgbClr val="EFFFFF"/>
        </a:accent3>
        <a:accent4>
          <a:srgbClr val="000000"/>
        </a:accent4>
        <a:accent5>
          <a:srgbClr val="C7E1E1"/>
        </a:accent5>
        <a:accent6>
          <a:srgbClr val="008A8A"/>
        </a:accent6>
        <a:hlink>
          <a:srgbClr val="187C16"/>
        </a:hlink>
        <a:folHlink>
          <a:srgbClr val="6600FF"/>
        </a:folHlink>
      </a:clrScheme>
      <a:clrMap bg1="lt1" tx1="dk1" bg2="lt2" tx2="dk2" accent1="accent1" accent2="accent2" accent3="accent3" accent4="accent4" accent5="accent5" accent6="accent6" hlink="hlink" folHlink="folHlink"/>
    </a:extraClrScheme>
    <a:extraClrScheme>
      <a:clrScheme name="Proposal 7">
        <a:dk1>
          <a:srgbClr val="000000"/>
        </a:dk1>
        <a:lt1>
          <a:srgbClr val="CCFF99"/>
        </a:lt1>
        <a:dk2>
          <a:srgbClr val="CC99FF"/>
        </a:dk2>
        <a:lt2>
          <a:srgbClr val="1B3600"/>
        </a:lt2>
        <a:accent1>
          <a:srgbClr val="009900"/>
        </a:accent1>
        <a:accent2>
          <a:srgbClr val="B7CA02"/>
        </a:accent2>
        <a:accent3>
          <a:srgbClr val="E2FFCA"/>
        </a:accent3>
        <a:accent4>
          <a:srgbClr val="000000"/>
        </a:accent4>
        <a:accent5>
          <a:srgbClr val="AACAAA"/>
        </a:accent5>
        <a:accent6>
          <a:srgbClr val="A6B702"/>
        </a:accent6>
        <a:hlink>
          <a:srgbClr val="FFCC00"/>
        </a:hlink>
        <a:folHlink>
          <a:srgbClr val="FF9900"/>
        </a:folHlink>
      </a:clrScheme>
      <a:clrMap bg1="lt1" tx1="dk1" bg2="lt2" tx2="dk2" accent1="accent1" accent2="accent2" accent3="accent3" accent4="accent4" accent5="accent5" accent6="accent6" hlink="hlink" folHlink="folHlink"/>
    </a:extraClrScheme>
    <a:extraClrScheme>
      <a:clrScheme name="Proposal 8">
        <a:dk1>
          <a:srgbClr val="000000"/>
        </a:dk1>
        <a:lt1>
          <a:srgbClr val="FFFFFF"/>
        </a:lt1>
        <a:dk2>
          <a:srgbClr val="8C0039"/>
        </a:dk2>
        <a:lt2>
          <a:srgbClr val="660066"/>
        </a:lt2>
        <a:accent1>
          <a:srgbClr val="C58BF9"/>
        </a:accent1>
        <a:accent2>
          <a:srgbClr val="9966FF"/>
        </a:accent2>
        <a:accent3>
          <a:srgbClr val="FFFFFF"/>
        </a:accent3>
        <a:accent4>
          <a:srgbClr val="000000"/>
        </a:accent4>
        <a:accent5>
          <a:srgbClr val="DFC4FB"/>
        </a:accent5>
        <a:accent6>
          <a:srgbClr val="8A5CE7"/>
        </a:accent6>
        <a:hlink>
          <a:srgbClr val="E4005C"/>
        </a:hlink>
        <a:folHlink>
          <a:srgbClr val="C36C03"/>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Equity">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14367</Words>
  <Application>Microsoft Office PowerPoint</Application>
  <PresentationFormat>On-screen Show (4:3)</PresentationFormat>
  <Paragraphs>2923</Paragraphs>
  <Slides>364</Slides>
  <Notes>8</Notes>
  <HiddenSlides>0</HiddenSlides>
  <MMClips>0</MMClips>
  <ScaleCrop>false</ScaleCrop>
  <HeadingPairs>
    <vt:vector size="6" baseType="variant">
      <vt:variant>
        <vt:lpstr>Theme</vt:lpstr>
      </vt:variant>
      <vt:variant>
        <vt:i4>6</vt:i4>
      </vt:variant>
      <vt:variant>
        <vt:lpstr>Embedded OLE Servers</vt:lpstr>
      </vt:variant>
      <vt:variant>
        <vt:i4>2</vt:i4>
      </vt:variant>
      <vt:variant>
        <vt:lpstr>Slide Titles</vt:lpstr>
      </vt:variant>
      <vt:variant>
        <vt:i4>364</vt:i4>
      </vt:variant>
    </vt:vector>
  </HeadingPairs>
  <TitlesOfParts>
    <vt:vector size="372" baseType="lpstr">
      <vt:lpstr>Equity</vt:lpstr>
      <vt:lpstr>Civic</vt:lpstr>
      <vt:lpstr>Proposal</vt:lpstr>
      <vt:lpstr>2_Equity</vt:lpstr>
      <vt:lpstr>1_Office Theme</vt:lpstr>
      <vt:lpstr>1_Equity</vt:lpstr>
      <vt:lpstr>Photo Editor Photo</vt:lpstr>
      <vt:lpstr>Document</vt:lpstr>
      <vt:lpstr>GASTROINTESTINAL TRACT  MEDICINE </vt:lpstr>
      <vt:lpstr>GASTROINTESTINAL TRACT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Clinical Methods</vt:lpstr>
      <vt:lpstr>MOUTH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Management</vt:lpstr>
      <vt:lpstr>PowerPoint Presentation</vt:lpstr>
      <vt:lpstr>PowerPoint Presentation</vt:lpstr>
      <vt:lpstr>PowerPoint Presentation</vt:lpstr>
      <vt:lpstr>PowerPoint Presentation</vt:lpstr>
      <vt:lpstr>PowerPoint Presentation</vt:lpstr>
      <vt:lpstr>Parotitis</vt:lpstr>
      <vt:lpstr>PowerPoint Presentation</vt:lpstr>
      <vt:lpstr>PowerPoint Presentation</vt:lpstr>
      <vt:lpstr>PowerPoint Presentation</vt:lpstr>
      <vt:lpstr>PowerPoint Presentation</vt:lpstr>
      <vt:lpstr>OESOPHAGUS</vt:lpstr>
      <vt:lpstr>GASTROESOPHAGEAL REFLUX DISEASE (GERD) </vt:lpstr>
      <vt:lpstr>PowerPoint Presentation</vt:lpstr>
      <vt:lpstr>Etiology and Pathophysiology </vt:lpstr>
      <vt:lpstr>PowerPoint Presentation</vt:lpstr>
      <vt:lpstr>PowerPoint Presentation</vt:lpstr>
      <vt:lpstr>Gastroesophageal reflux can occur through the following mechanisms.  </vt:lpstr>
      <vt:lpstr>PowerPoint Presentation</vt:lpstr>
      <vt:lpstr>PowerPoint Presentation</vt:lpstr>
      <vt:lpstr>PowerPoint Presentation</vt:lpstr>
      <vt:lpstr>PowerPoint Presentation</vt:lpstr>
      <vt:lpstr>PowerPoint Presentation</vt:lpstr>
      <vt:lpstr>Clinical Features </vt:lpstr>
      <vt:lpstr>PowerPoint Presentation</vt:lpstr>
      <vt:lpstr>PowerPoint Presentation</vt:lpstr>
      <vt:lpstr>PowerPoint Presentation</vt:lpstr>
      <vt:lpstr>PowerPoint Presentation</vt:lpstr>
      <vt:lpstr>Diagnosis </vt:lpstr>
      <vt:lpstr>PowerPoint Presentation</vt:lpstr>
      <vt:lpstr>PowerPoint Presentation</vt:lpstr>
      <vt:lpstr>PowerPoint Presentation</vt:lpstr>
      <vt:lpstr>Summary of investigations</vt:lpstr>
      <vt:lpstr>Management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DDX</vt:lpstr>
      <vt:lpstr>NOTE ABOUT BARRETT’S</vt:lpstr>
      <vt:lpstr>PowerPoint Presentation</vt:lpstr>
      <vt:lpstr>PowerPoint Presentation</vt:lpstr>
      <vt:lpstr>PowerPoint Presentation</vt:lpstr>
      <vt:lpstr>PowerPoint Presentation</vt:lpstr>
      <vt:lpstr>PowerPoint Presentation</vt:lpstr>
      <vt:lpstr>ACHALASIA OF CARDIA (CARDIOSPASMS OR APERISTASIS) </vt:lpstr>
      <vt:lpstr>PowerPoint Presentation</vt:lpstr>
      <vt:lpstr>Pathophysiology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HIATUS HERNIA</vt:lpstr>
      <vt:lpstr>Important features of hiatus hernia </vt:lpstr>
      <vt:lpstr>PowerPoint Presentation</vt:lpstr>
      <vt:lpstr>PowerPoint Presentation</vt:lpstr>
      <vt:lpstr>Tumours of the oesophagus</vt:lpstr>
      <vt:lpstr>Benign tumours </vt:lpstr>
      <vt:lpstr>PowerPoint Presentation</vt:lpstr>
      <vt:lpstr>PowerPoint Presentation</vt:lpstr>
      <vt:lpstr>PowerPoint Presentation</vt:lpstr>
      <vt:lpstr>CA OESOPHAGUS</vt:lpstr>
      <vt:lpstr>CA OESOPHAGUS </vt:lpstr>
      <vt:lpstr>PowerPoint Presentation</vt:lpstr>
      <vt:lpstr>PowerPoint Presentation</vt:lpstr>
      <vt:lpstr>PowerPoint Presentation</vt:lpstr>
      <vt:lpstr>PowerPoint Presentation</vt:lpstr>
      <vt:lpstr>PowerPoint Presentation</vt:lpstr>
      <vt:lpstr>Perforation of the oesophagus </vt:lpstr>
      <vt:lpstr>Perforation of the oesophagus </vt:lpstr>
      <vt:lpstr>PowerPoint Presentation</vt:lpstr>
      <vt:lpstr>PowerPoint Presentation</vt:lpstr>
      <vt:lpstr>Causes of dysphagia</vt:lpstr>
      <vt:lpstr>PowerPoint Presentation</vt:lpstr>
      <vt:lpstr>Motility disorders</vt:lpstr>
      <vt:lpstr>Others </vt:lpstr>
      <vt:lpstr>STOMACH</vt:lpstr>
      <vt:lpstr>Anatomy of the Stomach </vt:lpstr>
      <vt:lpstr>Anatomy of the Stomach</vt:lpstr>
      <vt:lpstr>PowerPoint Presentation</vt:lpstr>
      <vt:lpstr>PowerPoint Presentation</vt:lpstr>
      <vt:lpstr>Arterial Supply of the Stomach</vt:lpstr>
      <vt:lpstr>PowerPoint Presentation</vt:lpstr>
      <vt:lpstr>Lymphatic Drainage of the Stomach </vt:lpstr>
      <vt:lpstr>PowerPoint Presentation</vt:lpstr>
      <vt:lpstr>PowerPoint Presentation</vt:lpstr>
      <vt:lpstr>Cells </vt:lpstr>
      <vt:lpstr>Dyspepsia </vt:lpstr>
      <vt:lpstr>Dyspepsia </vt:lpstr>
      <vt:lpstr>PowerPoint Presentation</vt:lpstr>
      <vt:lpstr>Managing new dyspepsia</vt:lpstr>
      <vt:lpstr>PowerPoint Presentation</vt:lpstr>
      <vt:lpstr>Assignment </vt:lpstr>
      <vt:lpstr>GASTRITIS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CHRONIC GATRITIS</vt:lpstr>
      <vt:lpstr>PowerPoint Presentation</vt:lpstr>
      <vt:lpstr>PowerPoint Presentation</vt:lpstr>
      <vt:lpstr>PowerPoint Presentation</vt:lpstr>
      <vt:lpstr>PowerPoint Presentation</vt:lpstr>
      <vt:lpstr>PowerPoint Presentation</vt:lpstr>
      <vt:lpstr>PowerPoint Presentation</vt:lpstr>
      <vt:lpstr>SPECIAL FORMS OF GASTRITIS</vt:lpstr>
      <vt:lpstr>PowerPoint Presentation</vt:lpstr>
      <vt:lpstr>PEPTIC ULCERS</vt:lpstr>
      <vt:lpstr>PEPTIC ULCERS</vt:lpstr>
      <vt:lpstr>ACUTE ULCERS </vt:lpstr>
      <vt:lpstr>Causes </vt:lpstr>
      <vt:lpstr>Pathology </vt:lpstr>
      <vt:lpstr>CF</vt:lpstr>
      <vt:lpstr>CHRONIC PEPTIC ULCERS (PUD) </vt:lpstr>
      <vt:lpstr>AETIOLOGICAL FACTORS OF PUD</vt:lpstr>
      <vt:lpstr>GASTRIC ULCERS </vt:lpstr>
      <vt:lpstr>PowerPoint Presentation</vt:lpstr>
      <vt:lpstr>PowerPoint Presentation</vt:lpstr>
      <vt:lpstr>PowerPoint Presentation</vt:lpstr>
      <vt:lpstr>PowerPoint Presentation</vt:lpstr>
      <vt:lpstr>DUODENAL ULCERS</vt:lpstr>
      <vt:lpstr>Causes/epidemiology</vt:lpstr>
      <vt:lpstr>PowerPoint Presentation</vt:lpstr>
      <vt:lpstr>Investigation </vt:lpstr>
      <vt:lpstr>NOTE</vt:lpstr>
      <vt:lpstr>H. Pylori</vt:lpstr>
      <vt:lpstr>Methods for the diagnosis of Helicobacter pylori infection</vt:lpstr>
      <vt:lpstr>Antibiotic regimens for H. pylori eradication </vt:lpstr>
      <vt:lpstr>PowerPoint Presentation</vt:lpstr>
      <vt:lpstr>PowerPoint Presentation</vt:lpstr>
      <vt:lpstr>Diseases Associated with Helicobacter pylori Infection</vt:lpstr>
      <vt:lpstr>PowerPoint Presentation</vt:lpstr>
      <vt:lpstr>PowerPoint Presentation</vt:lpstr>
      <vt:lpstr>Difference between DU and GU</vt:lpstr>
      <vt:lpstr>PowerPoint Presentation</vt:lpstr>
      <vt:lpstr>Complications </vt:lpstr>
      <vt:lpstr>PowerPoint Presentation</vt:lpstr>
      <vt:lpstr>PowerPoint Presentation</vt:lpstr>
      <vt:lpstr>PowerPoint Presentation</vt:lpstr>
      <vt:lpstr>Management</vt:lpstr>
      <vt:lpstr>Management of PUD</vt:lpstr>
      <vt:lpstr>PowerPoint Presentation</vt:lpstr>
      <vt:lpstr>PowerPoint Presentation</vt:lpstr>
      <vt:lpstr>PowerPoint Presentation</vt:lpstr>
      <vt:lpstr>PowerPoint Presentation</vt:lpstr>
      <vt:lpstr>Parietal cell regulation of Gastric Acid</vt:lpstr>
      <vt:lpstr>PowerPoint Presentation</vt:lpstr>
      <vt:lpstr>PowerPoint Presentation</vt:lpstr>
      <vt:lpstr>(C) Agents Enhancing Mucosal Defense </vt:lpstr>
      <vt:lpstr>PowerPoint Presentation</vt:lpstr>
      <vt:lpstr>PowerPoint Presentation</vt:lpstr>
      <vt:lpstr>PowerPoint Presentation</vt:lpstr>
      <vt:lpstr>PowerPoint Presentation</vt:lpstr>
      <vt:lpstr>CANCER OF THE STOMACH</vt:lpstr>
      <vt:lpstr>PowerPoint Presentation</vt:lpstr>
      <vt:lpstr>Gastric Tumours</vt:lpstr>
      <vt:lpstr>Introduction</vt:lpstr>
      <vt:lpstr>Cancer Burden  In Kenya</vt:lpstr>
      <vt:lpstr>Classification of Benign Gastric Tumors</vt:lpstr>
      <vt:lpstr>Malignant Gastric Tumors</vt:lpstr>
      <vt:lpstr>Most Common types of Malignant Gastric Tumors </vt:lpstr>
      <vt:lpstr>Risk Factors</vt:lpstr>
      <vt:lpstr>…Risk Factors</vt:lpstr>
      <vt:lpstr>Summary of Risk factors for gastric cancer </vt:lpstr>
      <vt:lpstr>Premalignant Conditions</vt:lpstr>
      <vt:lpstr>Gastric carcinogenesis: a possible mechanism</vt:lpstr>
      <vt:lpstr>Pathological Classification</vt:lpstr>
      <vt:lpstr>…Pathological Classification</vt:lpstr>
      <vt:lpstr>Microscopic (histology)</vt:lpstr>
      <vt:lpstr>ADENOCARCINOMA GROWTH PATTERNS</vt:lpstr>
      <vt:lpstr>PowerPoint Presentation</vt:lpstr>
      <vt:lpstr>SIGNET RING</vt:lpstr>
      <vt:lpstr>PAPILLARY</vt:lpstr>
      <vt:lpstr>TUBULAR</vt:lpstr>
      <vt:lpstr>MUCINOUS</vt:lpstr>
      <vt:lpstr>ADENOSQUAMOUS</vt:lpstr>
      <vt:lpstr>Staging Of Malignant Gastric Tumours (TNM Staging System)</vt:lpstr>
      <vt:lpstr>TNM Staging System</vt:lpstr>
      <vt:lpstr>…TNM Staging System</vt:lpstr>
      <vt:lpstr>.</vt:lpstr>
      <vt:lpstr>…TNM Staging System</vt:lpstr>
      <vt:lpstr>Diagnosis of Gastric Tumors</vt:lpstr>
      <vt:lpstr>PowerPoint Presentation</vt:lpstr>
      <vt:lpstr>PowerPoint Presentation</vt:lpstr>
      <vt:lpstr>…Diagnosis of Gastric Tumors</vt:lpstr>
      <vt:lpstr>…Diagnosis of Gastric Tumors</vt:lpstr>
      <vt:lpstr>…Diagnosis of Gastric Tumors</vt:lpstr>
      <vt:lpstr>Endoscopy </vt:lpstr>
      <vt:lpstr>…Diagnosis of Gastric Tumors</vt:lpstr>
      <vt:lpstr>   …Diagnosis of Gastric Tumors   4. Computed Tomography (CT) scans:</vt:lpstr>
      <vt:lpstr>…Diagnosis of Gastric Tumors  </vt:lpstr>
      <vt:lpstr>…Diagnosis of Gastric Tumors</vt:lpstr>
      <vt:lpstr>Screening</vt:lpstr>
      <vt:lpstr>Treatment of Benign Gastric Tumors</vt:lpstr>
      <vt:lpstr>Treatment of Malignant Gastric Tumors</vt:lpstr>
      <vt:lpstr>Surgery</vt:lpstr>
      <vt:lpstr>…Surgery</vt:lpstr>
      <vt:lpstr>…Surgery</vt:lpstr>
      <vt:lpstr>…Surgery</vt:lpstr>
      <vt:lpstr>…Surgery</vt:lpstr>
      <vt:lpstr>…Surgery</vt:lpstr>
      <vt:lpstr>…Surgery—Roux en Y loop</vt:lpstr>
      <vt:lpstr>…Surgery—Lymph Node Removal</vt:lpstr>
      <vt:lpstr>Chemotherapy </vt:lpstr>
      <vt:lpstr>…Chemotherapy </vt:lpstr>
      <vt:lpstr>Radiotherapy </vt:lpstr>
      <vt:lpstr>Summary  of ca stomach mx</vt:lpstr>
      <vt:lpstr>B. Treatment</vt:lpstr>
      <vt:lpstr>C. Prevention</vt:lpstr>
      <vt:lpstr>PowerPoint Presentation</vt:lpstr>
      <vt:lpstr>Gastric lymphoma </vt:lpstr>
      <vt:lpstr>Gastric lymphoma </vt:lpstr>
      <vt:lpstr>PowerPoint Presentation</vt:lpstr>
      <vt:lpstr>PowerPoint Presentation</vt:lpstr>
      <vt:lpstr>Gastrointestinal stromal cell tumours (GIST) </vt:lpstr>
      <vt:lpstr>Polyps</vt:lpstr>
      <vt:lpstr>PowerPoint Presentation</vt:lpstr>
      <vt:lpstr>Gastric Carcinoid Tumours</vt:lpstr>
      <vt:lpstr>PowerPoint Presentation</vt:lpstr>
      <vt:lpstr>Gastroparesis</vt:lpstr>
      <vt:lpstr>PowerPoint Presentation</vt:lpstr>
      <vt:lpstr>PowerPoint Presentation</vt:lpstr>
      <vt:lpstr>Referred Pain Locations</vt:lpstr>
      <vt:lpstr>PowerPoint Presentation</vt:lpstr>
      <vt:lpstr>PowerPoint Presentation</vt:lpstr>
      <vt:lpstr>SMALL INTESTINE</vt:lpstr>
      <vt:lpstr>PowerPoint Presentation</vt:lpstr>
      <vt:lpstr>SMALL INTESTINE </vt:lpstr>
      <vt:lpstr>PowerPoint Presentation</vt:lpstr>
      <vt:lpstr>PowerPoint Presentation</vt:lpstr>
      <vt:lpstr>MALABSORPTION SYNDROME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Referred Pain Locations</vt:lpstr>
      <vt:lpstr>COELIAC DISEASE</vt:lpstr>
      <vt:lpstr>COELIAC DISEASE</vt:lpstr>
      <vt:lpstr>PowerPoint Presentation</vt:lpstr>
      <vt:lpstr>Pathophysiology of coeliac disease. </vt:lpstr>
      <vt:lpstr>PowerPoint Presentation</vt:lpstr>
      <vt:lpstr>PowerPoint Presentation</vt:lpstr>
      <vt:lpstr>PowerPoint Presentation</vt:lpstr>
      <vt:lpstr>CROHN’S DISEASE</vt:lpstr>
      <vt:lpstr>Pathophysiology</vt:lpstr>
      <vt:lpstr>PowerPoint Presentation</vt:lpstr>
      <vt:lpstr>PowerPoint Presentation</vt:lpstr>
      <vt:lpstr>PowerPoint Presentation</vt:lpstr>
      <vt:lpstr>PowerPoint Presentation</vt:lpstr>
      <vt:lpstr>Crohn's Disease Treatment </vt:lpstr>
      <vt:lpstr>PowerPoint Presentation</vt:lpstr>
      <vt:lpstr>PowerPoint Presentation</vt:lpstr>
      <vt:lpstr>complications</vt:lpstr>
      <vt:lpstr>THE LARGE INTESTINE</vt:lpstr>
      <vt:lpstr>THE LARGE INTESTINE</vt:lpstr>
      <vt:lpstr>ULCERATIVE COLITIS</vt:lpstr>
      <vt:lpstr>ULCERATIVE COLITIS</vt:lpstr>
      <vt:lpstr>PF</vt:lpstr>
      <vt:lpstr>Pathology</vt:lpstr>
      <vt:lpstr>PowerPoint Presentation</vt:lpstr>
      <vt:lpstr>PowerPoint Presentation</vt:lpstr>
      <vt:lpstr>PowerPoint Presentation</vt:lpstr>
      <vt:lpstr>PowerPoint Presentation</vt:lpstr>
      <vt:lpstr>Complications</vt:lpstr>
      <vt:lpstr>PowerPoint Presentation</vt:lpstr>
      <vt:lpstr>PowerPoint Presentation</vt:lpstr>
      <vt:lpstr>PowerPoint Presentation</vt:lpstr>
      <vt:lpstr>PowerPoint Presentation</vt:lpstr>
      <vt:lpstr>Irritable Bowel Syndrome: Treatment </vt:lpstr>
      <vt:lpstr>PowerPoint Presentation</vt:lpstr>
      <vt:lpstr>PowerPoint Presentation</vt:lpstr>
      <vt:lpstr>Differences between Ulcerative Colitis and Crohn's Disease</vt:lpstr>
      <vt:lpstr>PowerPoint Presentation</vt:lpstr>
      <vt:lpstr>PowerPoint Presentation</vt:lpstr>
      <vt:lpstr>aphthoid ulcers typical of Crohn's disease</vt:lpstr>
      <vt:lpstr>cobblestone appearance</vt:lpstr>
      <vt:lpstr>PowerPoint Presentation</vt:lpstr>
      <vt:lpstr>PowerPoint Presentation</vt:lpstr>
      <vt:lpstr>NEOPLASMS OF LAGRE INTESTINES </vt:lpstr>
      <vt:lpstr>PowerPoint Presentation</vt:lpstr>
      <vt:lpstr>PowerPoint Presentation</vt:lpstr>
      <vt:lpstr>PowerPoint Presentation</vt:lpstr>
      <vt:lpstr>PowerPoint Presentation</vt:lpstr>
      <vt:lpstr>PowerPoint Presentation</vt:lpstr>
      <vt:lpstr>PowerPoint Presentation</vt:lpstr>
      <vt:lpstr>Peutz-Jeghers syndrome</vt:lpstr>
      <vt:lpstr>PowerPoint Presentation</vt:lpstr>
      <vt:lpstr>PowerPoint Presentation</vt:lpstr>
      <vt:lpstr>COLORECTAL CARCINOMA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Adenoma carcinoma sequence</vt:lpstr>
      <vt:lpstr>PowerPoint Presentation</vt:lpstr>
      <vt:lpstr>PowerPoint Presentation</vt:lpstr>
      <vt:lpstr>PowerPoint Presentation</vt:lpstr>
      <vt:lpstr>PowerPoint Presentation</vt:lpstr>
      <vt:lpstr>Virtual Colonoscopy</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GASTROINTESTINAL TRACT  MEDICINE </dc:title>
  <dc:creator>Microsoft</dc:creator>
  <cp:lastModifiedBy>Microsoft</cp:lastModifiedBy>
  <cp:revision>1</cp:revision>
  <dcterms:created xsi:type="dcterms:W3CDTF">2019-07-28T15:22:01Z</dcterms:created>
  <dcterms:modified xsi:type="dcterms:W3CDTF">2019-07-28T15:24:11Z</dcterms:modified>
</cp:coreProperties>
</file>